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  <p:sldMasterId id="2147483676" r:id="rId6"/>
    <p:sldMasterId id="2147483663" r:id="rId7"/>
    <p:sldMasterId id="2147483698" r:id="rId8"/>
  </p:sldMasterIdLst>
  <p:notesMasterIdLst>
    <p:notesMasterId r:id="rId20"/>
  </p:notesMasterIdLst>
  <p:handoutMasterIdLst>
    <p:handoutMasterId r:id="rId21"/>
  </p:handoutMasterIdLst>
  <p:sldIdLst>
    <p:sldId id="280" r:id="rId9"/>
    <p:sldId id="281" r:id="rId10"/>
    <p:sldId id="282" r:id="rId11"/>
    <p:sldId id="284" r:id="rId12"/>
    <p:sldId id="289" r:id="rId13"/>
    <p:sldId id="283" r:id="rId14"/>
    <p:sldId id="285" r:id="rId15"/>
    <p:sldId id="286" r:id="rId16"/>
    <p:sldId id="287" r:id="rId17"/>
    <p:sldId id="288" r:id="rId18"/>
    <p:sldId id="290" r:id="rId1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3907" autoAdjust="0"/>
  </p:normalViewPr>
  <p:slideViewPr>
    <p:cSldViewPr snapToGrid="0">
      <p:cViewPr varScale="1">
        <p:scale>
          <a:sx n="106" d="100"/>
          <a:sy n="106" d="100"/>
        </p:scale>
        <p:origin x="3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35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09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94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6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xture-pattern-background-yellow-145968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119A-4C6D-401E-AB8C-71E29519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66" y="1412416"/>
            <a:ext cx="4315968" cy="2702384"/>
          </a:xfrm>
        </p:spPr>
        <p:txBody>
          <a:bodyPr/>
          <a:lstStyle/>
          <a:p>
            <a:r>
              <a:rPr lang="en-US" dirty="0"/>
              <a:t>Working with paginated reports</a:t>
            </a:r>
          </a:p>
        </p:txBody>
      </p:sp>
      <p:pic>
        <p:nvPicPr>
          <p:cNvPr id="7" name="Picture Placeholder 6" descr="A picture containing door&#10;&#10;Description automatically generated">
            <a:extLst>
              <a:ext uri="{FF2B5EF4-FFF2-40B4-BE49-F238E27FC236}">
                <a16:creationId xmlns:a16="http://schemas.microsoft.com/office/drawing/2014/main" id="{397743E3-1038-4FAF-9A92-2EB607F2BF8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250" b="16250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AA0BD-6EF6-4D57-9A14-8EEB331D2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29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85D9-8BE5-4550-A337-B8E9C45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5. Adding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7C5F-015E-4FAC-9E4B-B8C6840E00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6549" y="1190974"/>
            <a:ext cx="3242456" cy="958899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24242"/>
                </a:solidFill>
              </a:rPr>
              <a:t>2 types of groups: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424242"/>
                </a:solidFill>
              </a:rPr>
              <a:t>Row groups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424242"/>
                </a:solidFill>
              </a:rPr>
              <a:t>Column groups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415C7-3255-4EAF-A221-5C07FE91A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E500F82-8BEF-4865-BE28-EBE9106CE1CC}"/>
              </a:ext>
            </a:extLst>
          </p:cNvPr>
          <p:cNvSpPr txBox="1">
            <a:spLocks/>
          </p:cNvSpPr>
          <p:nvPr/>
        </p:nvSpPr>
        <p:spPr>
          <a:xfrm>
            <a:off x="4571999" y="1158864"/>
            <a:ext cx="3242456" cy="12408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424242"/>
                </a:solidFill>
              </a:rPr>
              <a:t>Group levels: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424242"/>
                </a:solidFill>
              </a:rPr>
              <a:t>Parent group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424242"/>
                </a:solidFill>
              </a:rPr>
              <a:t>Child group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424242"/>
                </a:solidFill>
              </a:rPr>
              <a:t>Adjacent group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424242"/>
                </a:solidFill>
              </a:rPr>
              <a:t>Details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38ABD-F042-4CD9-8F58-53CE2911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49" y="2957284"/>
            <a:ext cx="7823602" cy="8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1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85D9-8BE5-4550-A337-B8E9C45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6. Run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415C7-3255-4EAF-A221-5C07FE91A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339F52-B9A5-4920-B8A0-5614D4DC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892123"/>
            <a:ext cx="5928096" cy="1679627"/>
          </a:xfrm>
          <a:prstGeom prst="rect">
            <a:avLst/>
          </a:prstGeom>
          <a:ln w="381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CF54F4-0936-4E8D-BE9D-BE187C5C0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887" y="1664322"/>
            <a:ext cx="5663118" cy="2645350"/>
          </a:xfrm>
          <a:prstGeom prst="rect">
            <a:avLst/>
          </a:prstGeom>
          <a:ln w="381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D1FF4B-3E5F-4CD8-AA21-C70EB8B4A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557" y="2455460"/>
            <a:ext cx="1911448" cy="2228965"/>
          </a:xfrm>
          <a:prstGeom prst="rect">
            <a:avLst/>
          </a:prstGeom>
          <a:ln w="381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209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BA7A-DD1C-450E-8BB5-DA5A551C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paginated report?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F781-ABAE-40CF-B93B-AB6AEC02BA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3772602" cy="339725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400" b="0" i="1" dirty="0">
                <a:solidFill>
                  <a:srgbClr val="171717"/>
                </a:solidFill>
                <a:effectLst/>
              </a:rPr>
              <a:t>Paginated reports</a:t>
            </a:r>
            <a:r>
              <a:rPr lang="en-US" sz="1400" b="0" i="0" dirty="0">
                <a:solidFill>
                  <a:srgbClr val="171717"/>
                </a:solidFill>
                <a:effectLst/>
              </a:rPr>
              <a:t> are designed to be printed or shared. They're called </a:t>
            </a:r>
            <a:r>
              <a:rPr lang="en-US" sz="1400" b="0" i="1" dirty="0">
                <a:solidFill>
                  <a:srgbClr val="171717"/>
                </a:solidFill>
                <a:effectLst/>
              </a:rPr>
              <a:t>paginated</a:t>
            </a:r>
            <a:r>
              <a:rPr lang="en-US" sz="1400" b="0" i="0" dirty="0">
                <a:solidFill>
                  <a:srgbClr val="171717"/>
                </a:solidFill>
                <a:effectLst/>
              </a:rPr>
              <a:t> because they're formatted to fit well on a page. They display all the data in a table, even if the table spans multiple pages. They're also called </a:t>
            </a:r>
            <a:r>
              <a:rPr lang="en-US" sz="1400" b="0" i="1" dirty="0">
                <a:solidFill>
                  <a:srgbClr val="171717"/>
                </a:solidFill>
                <a:effectLst/>
              </a:rPr>
              <a:t>pixel perfect</a:t>
            </a:r>
            <a:r>
              <a:rPr lang="en-US" sz="1400" b="0" i="0" dirty="0">
                <a:solidFill>
                  <a:srgbClr val="171717"/>
                </a:solidFill>
                <a:effectLst/>
              </a:rPr>
              <a:t> because you can control their report page layout exactly. 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171717"/>
                </a:solidFill>
              </a:rPr>
              <a:t>Paginated reports have .</a:t>
            </a:r>
            <a:r>
              <a:rPr lang="en-US" sz="1400" dirty="0" err="1">
                <a:solidFill>
                  <a:srgbClr val="171717"/>
                </a:solidFill>
              </a:rPr>
              <a:t>rdl</a:t>
            </a:r>
            <a:r>
              <a:rPr lang="en-US" sz="1400" dirty="0">
                <a:solidFill>
                  <a:srgbClr val="171717"/>
                </a:solidFill>
              </a:rPr>
              <a:t> extension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171717"/>
                </a:solidFill>
              </a:rPr>
              <a:t>Paginated reports can be developed in different tools according to the publishing destination.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1F2C8-4BA6-479C-925B-91FB3E576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8EA570-4428-41A1-977D-8F5E7A035F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3193113"/>
            <a:ext cx="3893355" cy="1370308"/>
          </a:xfrm>
          <a:prstGeom prst="rect">
            <a:avLst/>
          </a:prstGeom>
        </p:spPr>
      </p:pic>
      <p:pic>
        <p:nvPicPr>
          <p:cNvPr id="1026" name="Picture 2" descr="Screenshot of Sample Power BI paginated report transcript.">
            <a:extLst>
              <a:ext uri="{FF2B5EF4-FFF2-40B4-BE49-F238E27FC236}">
                <a16:creationId xmlns:a16="http://schemas.microsoft.com/office/drawing/2014/main" id="{C70175FB-8924-4DB0-A418-F843083AA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564" y="767569"/>
            <a:ext cx="3106433" cy="402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74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13E5-A309-45D7-8110-1D440B5C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Service paginated reports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62EF-084A-4CA3-8F67-BF9DE265DD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3974969" cy="3397250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US" sz="1400" b="0" i="0" dirty="0">
                <a:solidFill>
                  <a:srgbClr val="424242"/>
                </a:solidFill>
                <a:effectLst/>
              </a:rPr>
              <a:t>Main limitations are:</a:t>
            </a:r>
          </a:p>
          <a:p>
            <a:pPr algn="l" fontAlgn="base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424242"/>
                </a:solidFill>
                <a:effectLst/>
              </a:rPr>
              <a:t>Interactive features such as document maps and show/hide toggle buttons are currently unavailable</a:t>
            </a:r>
          </a:p>
          <a:p>
            <a:pPr algn="l" fontAlgn="base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424242"/>
                </a:solidFill>
              </a:rPr>
              <a:t>Reports with sub reports are unavailable</a:t>
            </a:r>
          </a:p>
          <a:p>
            <a:pPr algn="l" fontAlgn="base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424242"/>
                </a:solidFill>
                <a:effectLst/>
              </a:rPr>
              <a:t>No shared data sources and shared datasets available</a:t>
            </a:r>
          </a:p>
          <a:p>
            <a:pPr algn="l" fontAlgn="base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424242"/>
                </a:solidFill>
                <a:effectLst/>
              </a:rPr>
              <a:t>No custom </a:t>
            </a:r>
            <a:r>
              <a:rPr lang="en-US" sz="1400" dirty="0">
                <a:solidFill>
                  <a:srgbClr val="424242"/>
                </a:solidFill>
              </a:rPr>
              <a:t>f</a:t>
            </a:r>
            <a:r>
              <a:rPr lang="en-US" sz="1400" b="0" i="0" dirty="0">
                <a:solidFill>
                  <a:srgbClr val="424242"/>
                </a:solidFill>
                <a:effectLst/>
              </a:rPr>
              <a:t>onts available, just standard list</a:t>
            </a:r>
          </a:p>
          <a:p>
            <a:pPr algn="l" fontAlgn="base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424242"/>
                </a:solidFill>
              </a:rPr>
              <a:t>Company policies may force you to use Power BI datasets as data source for paginated reports – it causes difficulties when the initial data source is a stored procedure.</a:t>
            </a:r>
          </a:p>
          <a:p>
            <a:pPr algn="l" fontAlgn="base">
              <a:buFont typeface="Courier New" panose="02070309020205020404" pitchFamily="49" charset="0"/>
              <a:buChar char="o"/>
            </a:pPr>
            <a:endParaRPr lang="en-US" sz="1400" dirty="0">
              <a:solidFill>
                <a:srgbClr val="424242"/>
              </a:solidFill>
            </a:endParaRPr>
          </a:p>
          <a:p>
            <a:pPr marL="0" indent="0" algn="l" fontAlgn="base">
              <a:buNone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Paginated reports for Power BI Service can use Power BI datasets as a data source.</a:t>
            </a:r>
          </a:p>
          <a:p>
            <a:pPr marL="0" indent="0" algn="l" fontAlgn="base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42D68-69A0-4BDF-956E-5A51D9125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6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80A2-63AB-4763-B57C-EC8547B2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.</a:t>
            </a:r>
            <a:r>
              <a:rPr lang="en-US" dirty="0" err="1"/>
              <a:t>rdl</a:t>
            </a:r>
            <a:r>
              <a:rPr lang="en-US" dirty="0"/>
              <a:t> report with DB connection</a:t>
            </a:r>
          </a:p>
        </p:txBody>
      </p:sp>
    </p:spTree>
    <p:extLst>
      <p:ext uri="{BB962C8B-B14F-4D97-AF65-F5344CB8AC3E}">
        <p14:creationId xmlns:p14="http://schemas.microsoft.com/office/powerpoint/2010/main" val="282220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85D9-8BE5-4550-A337-B8E9C45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7C5F-015E-4FAC-9E4B-B8C6840E00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1126580"/>
            <a:ext cx="3242456" cy="958899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24242"/>
                </a:solidFill>
              </a:rPr>
              <a:t>Report properties allow us to set up page layout, write some custom VB functions, add .</a:t>
            </a:r>
            <a:r>
              <a:rPr lang="en-US" sz="1200" dirty="0" err="1">
                <a:solidFill>
                  <a:srgbClr val="424242"/>
                </a:solidFill>
              </a:rPr>
              <a:t>dlls</a:t>
            </a:r>
            <a:r>
              <a:rPr lang="en-US" sz="1200" dirty="0">
                <a:solidFill>
                  <a:srgbClr val="424242"/>
                </a:solidFill>
              </a:rPr>
              <a:t> and variables for reference.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415C7-3255-4EAF-A221-5C07FE91A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71F658-BC4E-4865-A47A-623518CA1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582" y="861041"/>
            <a:ext cx="3886402" cy="374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9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85D9-8BE5-4550-A337-B8E9C45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Creating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7C5F-015E-4FAC-9E4B-B8C6840E00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2746620" cy="339725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424242"/>
                </a:solidFill>
              </a:rPr>
              <a:t>There are 2 types of data sources: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424242"/>
                </a:solidFill>
              </a:rPr>
              <a:t>Shared Data Source </a:t>
            </a:r>
            <a:r>
              <a:rPr lang="en-US" sz="1200" dirty="0">
                <a:solidFill>
                  <a:srgbClr val="424242"/>
                </a:solidFill>
              </a:rPr>
              <a:t>- If you want to share the same data source for multiple reports then you must create a shared data source.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424242"/>
                </a:solidFill>
              </a:rPr>
              <a:t>Embedded Data Source </a:t>
            </a:r>
            <a:r>
              <a:rPr lang="en-US" sz="1200" dirty="0">
                <a:solidFill>
                  <a:srgbClr val="424242"/>
                </a:solidFill>
              </a:rPr>
              <a:t>– data source for current report.</a:t>
            </a:r>
          </a:p>
          <a:p>
            <a:pPr marL="0" indent="0">
              <a:buNone/>
            </a:pPr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415C7-3255-4EAF-A221-5C07FE91A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2C0B9E-9BB4-4920-9171-1F09BE039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983" y="814099"/>
            <a:ext cx="3318144" cy="366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85D9-8BE5-4550-A337-B8E9C45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Creating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7C5F-015E-4FAC-9E4B-B8C6840E00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242456" cy="339725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24242"/>
                </a:solidFill>
              </a:rPr>
              <a:t>There are 2 types of datasets: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424242"/>
                </a:solidFill>
              </a:rPr>
              <a:t>Shared Data Source </a:t>
            </a:r>
            <a:r>
              <a:rPr lang="en-US" sz="1200" dirty="0">
                <a:solidFill>
                  <a:srgbClr val="424242"/>
                </a:solidFill>
              </a:rPr>
              <a:t>- If you want to share the same dataset for multiple reports then you must create a shared dataset.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424242"/>
                </a:solidFill>
              </a:rPr>
              <a:t>Embedded Data Source </a:t>
            </a:r>
            <a:r>
              <a:rPr lang="en-US" sz="1200" dirty="0">
                <a:solidFill>
                  <a:srgbClr val="424242"/>
                </a:solidFill>
              </a:rPr>
              <a:t>– dataset for current report.</a:t>
            </a:r>
          </a:p>
          <a:p>
            <a:pPr marL="0" indent="0">
              <a:buNone/>
            </a:pPr>
            <a:endParaRPr lang="en-US" sz="1200" dirty="0">
              <a:solidFill>
                <a:srgbClr val="424242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424242"/>
                </a:solidFill>
              </a:rPr>
              <a:t>The convention for datasets includes: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424242"/>
                </a:solidFill>
              </a:rPr>
              <a:t>Main dataset (used as a main dataset for a table)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424242"/>
                </a:solidFill>
              </a:rPr>
              <a:t>Datasets for parameters (usually one dataset per parameter to get distinct values for dropdown)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424242"/>
                </a:solidFill>
              </a:rPr>
              <a:t>Other datasets which can be referenced by lookup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415C7-3255-4EAF-A221-5C07FE91A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D8559-EE22-4208-B094-16BB7B85E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956" y="828324"/>
            <a:ext cx="3421722" cy="37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9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85D9-8BE5-4550-A337-B8E9C45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Creating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7C5F-015E-4FAC-9E4B-B8C6840E00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942384"/>
            <a:ext cx="3242456" cy="1026196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24242"/>
                </a:solidFill>
              </a:rPr>
              <a:t>Parameters are dropdown filters which user interacts with before running the report.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24242"/>
                </a:solidFill>
              </a:rPr>
              <a:t>Parameters can be of cascade type i.e., first parameter filters next parameter.</a:t>
            </a:r>
          </a:p>
          <a:p>
            <a:pPr marL="0" indent="0">
              <a:buNone/>
            </a:pPr>
            <a:endParaRPr lang="en-US" sz="1200" dirty="0">
              <a:solidFill>
                <a:srgbClr val="42424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415C7-3255-4EAF-A221-5C07FE91A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CF7DC6-591E-425F-87B7-565089CFC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599" y="947613"/>
            <a:ext cx="3359212" cy="37166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9866F9-B2AC-458D-9484-16455F7F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9" y="947613"/>
            <a:ext cx="4440191" cy="7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9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85D9-8BE5-4550-A337-B8E9C45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 Creating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7C5F-015E-4FAC-9E4B-B8C6840E00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242456" cy="339725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24242"/>
                </a:solidFill>
              </a:rPr>
              <a:t>There are different types of visualizations, but table is the most common one.</a:t>
            </a:r>
          </a:p>
          <a:p>
            <a:pPr marL="0" indent="0">
              <a:buNone/>
            </a:pPr>
            <a:endParaRPr lang="en-US" sz="1200" dirty="0">
              <a:solidFill>
                <a:srgbClr val="42424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415C7-3255-4EAF-A221-5C07FE91A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6CF473-6839-421A-8C9C-9A8841F5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070" y="1079500"/>
            <a:ext cx="5019741" cy="31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8730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DOCID-1506477047-6936</_dlc_DocId>
    <_dlc_DocIdUrl xmlns="5ede5379-f79c-4964-9301-1140f96aa672">
      <Url>https://epam.sharepoint.com/sites/LMSO/_layouts/15/DocIdRedir.aspx?ID=DOCID-1506477047-6936</Url>
      <Description>DOCID-1506477047-6936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526A25-71BA-4B89-A3F9-FF276CE3C51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679C826-66B1-495B-8EC8-798827A360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04D073-A212-4005-B611-CFE45240730A}">
  <ds:schemaRefs>
    <ds:schemaRef ds:uri="http://schemas.openxmlformats.org/package/2006/metadata/core-properties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9b994499-688a-4c81-bb09-d15746d9e4fa"/>
    <ds:schemaRef ds:uri="5ede5379-f79c-4964-9301-1140f96aa672"/>
  </ds:schemaRefs>
</ds:datastoreItem>
</file>

<file path=customXml/itemProps4.xml><?xml version="1.0" encoding="utf-8"?>
<ds:datastoreItem xmlns:ds="http://schemas.openxmlformats.org/officeDocument/2006/customXml" ds:itemID="{9E91D6BA-C6C4-4472-AA25-95D99EDB92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7039</TotalTime>
  <Words>438</Words>
  <Application>Microsoft Office PowerPoint</Application>
  <PresentationFormat>On-screen Show (16:9)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Covers</vt:lpstr>
      <vt:lpstr>General</vt:lpstr>
      <vt:lpstr>Breakers</vt:lpstr>
      <vt:lpstr>1_Covers</vt:lpstr>
      <vt:lpstr>Working with paginated reports</vt:lpstr>
      <vt:lpstr>What is paginated report?</vt:lpstr>
      <vt:lpstr>Power BI Service paginated reports limitations</vt:lpstr>
      <vt:lpstr>Creating .rdl report with DB connection</vt:lpstr>
      <vt:lpstr>Report properties</vt:lpstr>
      <vt:lpstr>Step 1. Creating Data Sources</vt:lpstr>
      <vt:lpstr>Step 2. Creating Datasets</vt:lpstr>
      <vt:lpstr>Step 3. Creating Parameters</vt:lpstr>
      <vt:lpstr>Step 4. Creating visualization</vt:lpstr>
      <vt:lpstr>Step 5. Adding groups</vt:lpstr>
      <vt:lpstr>Step 6. Run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visualizations and publishing to Power BI Service</dc:title>
  <dc:creator>Mariia Kiiashko</dc:creator>
  <cp:lastModifiedBy>Anna Sedina</cp:lastModifiedBy>
  <cp:revision>2</cp:revision>
  <dcterms:created xsi:type="dcterms:W3CDTF">2020-11-05T20:11:49Z</dcterms:created>
  <dcterms:modified xsi:type="dcterms:W3CDTF">2022-05-25T10:51:29Z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651efd3b-38ec-43bd-9e18-b36b7d246213</vt:lpwstr>
  </property>
</Properties>
</file>