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4"/>
    <p:sldMasterId id="2147483757" r:id="rId5"/>
    <p:sldMasterId id="2147483774" r:id="rId6"/>
  </p:sldMasterIdLst>
  <p:notesMasterIdLst>
    <p:notesMasterId r:id="rId39"/>
  </p:notesMasterIdLst>
  <p:handoutMasterIdLst>
    <p:handoutMasterId r:id="rId40"/>
  </p:handoutMasterIdLst>
  <p:sldIdLst>
    <p:sldId id="596" r:id="rId7"/>
    <p:sldId id="579" r:id="rId8"/>
    <p:sldId id="581" r:id="rId9"/>
    <p:sldId id="562" r:id="rId10"/>
    <p:sldId id="582" r:id="rId11"/>
    <p:sldId id="564" r:id="rId12"/>
    <p:sldId id="565" r:id="rId13"/>
    <p:sldId id="584" r:id="rId14"/>
    <p:sldId id="566" r:id="rId15"/>
    <p:sldId id="567" r:id="rId16"/>
    <p:sldId id="585" r:id="rId17"/>
    <p:sldId id="586" r:id="rId18"/>
    <p:sldId id="570" r:id="rId19"/>
    <p:sldId id="587" r:id="rId20"/>
    <p:sldId id="588" r:id="rId21"/>
    <p:sldId id="516" r:id="rId22"/>
    <p:sldId id="594" r:id="rId23"/>
    <p:sldId id="546" r:id="rId24"/>
    <p:sldId id="589" r:id="rId25"/>
    <p:sldId id="590" r:id="rId26"/>
    <p:sldId id="591" r:id="rId27"/>
    <p:sldId id="548" r:id="rId28"/>
    <p:sldId id="592" r:id="rId29"/>
    <p:sldId id="601" r:id="rId30"/>
    <p:sldId id="576" r:id="rId31"/>
    <p:sldId id="577" r:id="rId32"/>
    <p:sldId id="597" r:id="rId33"/>
    <p:sldId id="598" r:id="rId34"/>
    <p:sldId id="599" r:id="rId35"/>
    <p:sldId id="573" r:id="rId36"/>
    <p:sldId id="600" r:id="rId37"/>
    <p:sldId id="602" r:id="rId3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1A9CB0"/>
    <a:srgbClr val="A3C644"/>
    <a:srgbClr val="E6E6E6"/>
    <a:srgbClr val="CCCCCC"/>
    <a:srgbClr val="666666"/>
    <a:srgbClr val="464547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0578" autoAdjust="0"/>
  </p:normalViewPr>
  <p:slideViewPr>
    <p:cSldViewPr snapToGrid="0">
      <p:cViewPr varScale="1">
        <p:scale>
          <a:sx n="103" d="100"/>
          <a:sy n="103" d="100"/>
        </p:scale>
        <p:origin x="792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6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3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8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0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if what’s supposed to be a scalar subquery returns in practice more than one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the code fails at run time. If the scalar subquery returns an empty set, it is converted to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2332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58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09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714494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593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5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04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1475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397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15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06930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642286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34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0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17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8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4910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79704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04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79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2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153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7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22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55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9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3" y="4393994"/>
            <a:ext cx="4315968" cy="313932"/>
          </a:xfrm>
        </p:spPr>
        <p:txBody>
          <a:bodyPr/>
          <a:lstStyle/>
          <a:p>
            <a:r>
              <a:rPr lang="en-US" dirty="0"/>
              <a:t>November 23,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4" name="Picture 3" descr="Shape, polygon&#10;&#10;Description automatically generated">
            <a:extLst>
              <a:ext uri="{FF2B5EF4-FFF2-40B4-BE49-F238E27FC236}">
                <a16:creationId xmlns:a16="http://schemas.microsoft.com/office/drawing/2014/main" id="{3C9E6B6A-AA88-41A6-8B52-6E9E600A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822960"/>
            <a:ext cx="498835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r>
              <a:rPr lang="en-US" sz="1400"/>
              <a:t> recursive form</a:t>
            </a:r>
            <a:endParaRPr lang="en-US" sz="1400" i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60" y="1756881"/>
            <a:ext cx="5946669" cy="259187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8E256-450A-4D33-84F6-4CDCF30C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A856C-A961-4861-ABC0-D9A06B836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CTE recursive form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AFD348-B6D1-4AC4-88FF-EEDAE3897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0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8BDB3-782E-4F51-B20E-E44B47C08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56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Using APPLY Operator</a:t>
            </a:r>
          </a:p>
        </p:txBody>
      </p:sp>
    </p:spTree>
    <p:extLst>
      <p:ext uri="{BB962C8B-B14F-4D97-AF65-F5344CB8AC3E}">
        <p14:creationId xmlns:p14="http://schemas.microsoft.com/office/powerpoint/2010/main" val="47665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CROSS APPLY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OUTER APPLY</a:t>
            </a:r>
            <a:endParaRPr lang="en-US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736646"/>
            <a:ext cx="2692400" cy="404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462" y="765722"/>
            <a:ext cx="2600141" cy="399732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9BA768E-E1CB-491C-9AFC-FDCFB93F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APPLY Operator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D95294-CE70-4C63-9E64-56A393FC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3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APPLY Operator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59053-BEBD-4412-955E-30A23967B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65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1980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oftwaretestingclass.com/wp-content/uploads/2013/06/sql_group_by_with_aggregate_func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32" y="878129"/>
            <a:ext cx="5617968" cy="38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2155371" y="1387929"/>
            <a:ext cx="424543" cy="30534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73484" y="1101492"/>
            <a:ext cx="2674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"/>
              </a:rPr>
              <a:t>SUM, COUNT, AVG, MIN, MAX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8A8816-FDFD-4B5B-9DFF-822D6E33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1CDAC2-D5AC-4B62-9460-3B88DE941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https://docs.microsoft.com/en-us/sql/t-sql/functions/aggregate-functions-transact-sql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1055955" y="1392084"/>
            <a:ext cx="3020198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APPROX_COUNT_DISTINCT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AVG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CHECKSUM_AGG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COUNT_BIG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GROUPING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GROUPING_ID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97F27-F76A-4836-AF3D-AD8100235F60}"/>
              </a:ext>
            </a:extLst>
          </p:cNvPr>
          <p:cNvSpPr txBox="1"/>
          <p:nvPr/>
        </p:nvSpPr>
        <p:spPr>
          <a:xfrm>
            <a:off x="4572000" y="1422400"/>
            <a:ext cx="3020198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MAX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STDEVP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STRING_AGG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SUM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VARP</a:t>
            </a:r>
          </a:p>
        </p:txBody>
      </p:sp>
    </p:spTree>
    <p:extLst>
      <p:ext uri="{BB962C8B-B14F-4D97-AF65-F5344CB8AC3E}">
        <p14:creationId xmlns:p14="http://schemas.microsoft.com/office/powerpoint/2010/main" val="376461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DAEA36-B0CA-4C9F-85C7-B6C5727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5128B4-9587-46AC-8D17-FBC3FCE905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26984" y="1667726"/>
            <a:ext cx="5277895" cy="229870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549189-8D80-41E5-9804-B9C62C1175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SINGLE Grouping Sets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D6705-34E6-4D67-B7F6-39C2B660A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DAEA36-B0CA-4C9F-85C7-B6C5727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B2133-DE96-404A-B315-1999EE9008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2896" y="1697464"/>
            <a:ext cx="7218207" cy="235414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GROUPING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549189-8D80-41E5-9804-B9C62C1175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Multiple Grouping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2BEFC-1ED6-453F-8536-769B7CD79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98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3979975" cy="356616"/>
          </a:xfrm>
        </p:spPr>
        <p:txBody>
          <a:bodyPr/>
          <a:lstStyle/>
          <a:p>
            <a:r>
              <a:rPr lang="en-US" sz="1100" b="1" dirty="0"/>
              <a:t>Using Subqueries AND Table Expressions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397997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APPLY Operator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397997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Grouping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397997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Pivoting and Unpivoting Data</a:t>
            </a:r>
            <a:endParaRPr lang="en-US" sz="1000" b="1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3979975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Using Window Functions</a:t>
            </a:r>
            <a:endParaRPr lang="en-US" sz="1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6532739-74A5-4586-B2A5-895513F67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659" y="1092491"/>
            <a:ext cx="389715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C746A-5D42-4E14-A034-64456307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07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Pivoting and Unpivoting Data</a:t>
            </a:r>
          </a:p>
        </p:txBody>
      </p:sp>
    </p:spTree>
    <p:extLst>
      <p:ext uri="{BB962C8B-B14F-4D97-AF65-F5344CB8AC3E}">
        <p14:creationId xmlns:p14="http://schemas.microsoft.com/office/powerpoint/2010/main" val="249314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qlhints.com/wp-content/uploads/2014/03/UNPIVOT-Example-in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91" y="809102"/>
            <a:ext cx="6549418" cy="376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0A2318-152F-4D5D-8C54-F7C00D86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and Unpivoting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E36A8B-7E26-42E1-95D2-8BAF3AC61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4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Pivoting and Unpivoting Data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25715D-D927-49C0-BC31-EED82BBA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314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Window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334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simple-talk.com/iwritefor/articlefiles/1396-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101495"/>
            <a:ext cx="6301612" cy="36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5D8BDE5-8590-433A-9A0B-2F747402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692B-2EF2-40F8-9D1A-F2C8A72A7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3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h3.ggpht.com/-Fj_cXO15VR0/UrCA01IThKI/AAAAAAAAA2I/ftw9jtvvz7g/SQL_A_Current_Row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4" y="953762"/>
            <a:ext cx="6358209" cy="35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655879-D276-4F25-9382-4E9B403E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9888-1ABA-49EB-817A-54C3D60CFD66}"/>
              </a:ext>
            </a:extLst>
          </p:cNvPr>
          <p:cNvSpPr txBox="1"/>
          <p:nvPr/>
        </p:nvSpPr>
        <p:spPr>
          <a:xfrm>
            <a:off x="360364" y="1879252"/>
            <a:ext cx="23238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SFMono-Regular"/>
              </a:rPr>
              <a:t>&lt;window function&gt;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OVER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	[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PARTITION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 …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]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	[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BY…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	[{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ROWS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RANGE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} ]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1D202-EBA5-4AEF-8E09-AEDE74CC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06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https://docs.microsoft.com/en-us/sql/t-sql/functions/aggregate-functions-transact-sql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Aggregate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1055955" y="1392084"/>
            <a:ext cx="3020198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APPROX_COUNT_DISTINCT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AVG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CHECKSUM_AGG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COUNT_BIG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GROUPING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GROUPING_ID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97F27-F76A-4836-AF3D-AD8100235F60}"/>
              </a:ext>
            </a:extLst>
          </p:cNvPr>
          <p:cNvSpPr txBox="1"/>
          <p:nvPr/>
        </p:nvSpPr>
        <p:spPr>
          <a:xfrm>
            <a:off x="4572000" y="1422400"/>
            <a:ext cx="3020198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MAX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STDEVP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STRING_AGG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SUM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VARP</a:t>
            </a:r>
          </a:p>
        </p:txBody>
      </p:sp>
    </p:spTree>
    <p:extLst>
      <p:ext uri="{BB962C8B-B14F-4D97-AF65-F5344CB8AC3E}">
        <p14:creationId xmlns:p14="http://schemas.microsoft.com/office/powerpoint/2010/main" val="267985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https://docs.microsoft.com/en-us/sql/t-sql/functions/ranking-functions-transact-sql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Ranking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864920" y="1575195"/>
            <a:ext cx="3020198" cy="1993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RANK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DENSE_RANK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NTILE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ROW_NUMBER</a:t>
            </a:r>
          </a:p>
        </p:txBody>
      </p:sp>
    </p:spTree>
    <p:extLst>
      <p:ext uri="{BB962C8B-B14F-4D97-AF65-F5344CB8AC3E}">
        <p14:creationId xmlns:p14="http://schemas.microsoft.com/office/powerpoint/2010/main" val="3078119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https://docs.microsoft.com/en-us/sql/t-sql/functions/analytic-functions-transact-sql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Analytic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864920" y="1361343"/>
            <a:ext cx="3020198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CUME_DIST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FIRST_VALUE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LAG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LAST_VALUE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LEAD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PERCENT_RANK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PERCENTILE_CONT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PERCENTILE_DISC</a:t>
            </a:r>
          </a:p>
        </p:txBody>
      </p:sp>
    </p:spTree>
    <p:extLst>
      <p:ext uri="{BB962C8B-B14F-4D97-AF65-F5344CB8AC3E}">
        <p14:creationId xmlns:p14="http://schemas.microsoft.com/office/powerpoint/2010/main" val="351206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Using Subqueries AND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1938792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117" y="1503474"/>
            <a:ext cx="1755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{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ROWS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RANGE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} 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05068" y="1260862"/>
            <a:ext cx="6181744" cy="3290849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UNBOUNDED PRECEDING or FOLLOWING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meaning the beginning or end of the  partition, respectively</a:t>
            </a:r>
            <a:endParaRPr lang="en-US" sz="29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CURRENT ROW</a:t>
            </a:r>
            <a:r>
              <a:rPr lang="en-US" sz="1600" dirty="0"/>
              <a:t>, obviously representing the current 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&lt;n&gt; ROWS PRECEDING or FOLLOWING</a:t>
            </a:r>
            <a:r>
              <a:rPr lang="en-US" sz="1600" dirty="0"/>
              <a:t>, meaning n rows before or after the current, respectively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RANGE UNBOUNDED PRECEDING AND </a:t>
            </a: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UNBOUNDED FOLLOWING </a:t>
            </a:r>
            <a:r>
              <a:rPr lang="en-US" sz="1600" dirty="0"/>
              <a:t>is used as default for window frame when ORDER BY is not provided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RANGE UNBOUNDED PRECEDING AND CURRENT ROW </a:t>
            </a:r>
            <a:r>
              <a:rPr lang="en-US" sz="1600" dirty="0"/>
              <a:t>is used as default for window frame when ORDER BY is provided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9744C2-1D2D-488E-8FDF-827D2313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1C4E11-0CAE-400E-8431-5373340AD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Frames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7302E-4AE3-4AE9-A105-6E3CFCCA1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58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C746A-5D42-4E14-A034-64456307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071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4709-0545-41F7-AFEF-0CE5BB25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382191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Self-contained subqueries are subqueries that have no dependency on the outer query.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63" y="1401259"/>
            <a:ext cx="3209925" cy="22574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3B18BB-E225-4561-9792-92560901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9DEB2-858E-4519-845B-2141E32807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Self-Contained Subqueries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31732B-102C-4F2B-8E01-32230003E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0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Correlated subqueries are subqueries where the inner query has a reference to a column from the table in the outer query.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44" y="1401259"/>
            <a:ext cx="3133725" cy="21907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94B77F-0A38-46EC-8D5F-F9215BE0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2A85-1803-451D-8520-F52BDAA00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Correlated Subqueries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9384CC-9C4B-439E-935F-CF671D18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13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23815" y="1649834"/>
            <a:ext cx="4101955" cy="304854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i="1" dirty="0"/>
              <a:t>Table expressions </a:t>
            </a:r>
            <a:r>
              <a:rPr lang="en-US" dirty="0"/>
              <a:t>are named queries.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Derived tables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Common table expressions (CTEs)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Views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Inline table-valued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3C6F50-CDFD-421F-B160-FF83BA9B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FC1D7A-76FA-48D3-92B1-6ACB4BD7E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Table Expressions</a:t>
            </a:r>
            <a:endParaRPr lang="en-US" b="1" dirty="0">
              <a:latin typeface="Segoe-Bold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AE60-E2DE-4A16-AF98-FFB87F94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34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" y="1401259"/>
            <a:ext cx="7686675" cy="24574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1CBA290-401B-47E7-AFAF-F5443D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462B16-C006-4044-BCB1-6615DC145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Derived Tables</a:t>
            </a:r>
            <a:endParaRPr lang="en-US" b="1" dirty="0">
              <a:latin typeface="Segoe-Bold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4B600A-5C6D-4930-B19B-61F38FE8E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42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" y="1806697"/>
            <a:ext cx="2864221" cy="1674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24" y="1909061"/>
            <a:ext cx="1957279" cy="146962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1CBA290-401B-47E7-AFAF-F5443D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462B16-C006-4044-BCB1-6615DC145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Derived Tables</a:t>
            </a:r>
            <a:endParaRPr lang="en-US" b="1" dirty="0">
              <a:latin typeface="Segoe-Bold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0048-8F0E-4D45-A311-96E27E0C8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1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6" y="1950973"/>
            <a:ext cx="1600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807" y="1837897"/>
            <a:ext cx="6257925" cy="27622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41E5EC7-9F51-4749-807F-FE80B894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CAD2CF-4988-437F-9B78-6486B0D86D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CTE</a:t>
            </a:r>
            <a:endParaRPr lang="en-US" b="1" dirty="0">
              <a:latin typeface="Segoe-Bold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6C761-6618-43A8-AF89-018FB84FE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25346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609121fb-01d0-49fe-b3fd-9a3e3a0646a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8fb4810-c3cf-44db-bdf0-77d94482a97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677C09E-2BB8-488C-BA40-96552CF4F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9776</TotalTime>
  <Words>689</Words>
  <Application>Microsoft Office PowerPoint</Application>
  <PresentationFormat>On-screen Show (16:9)</PresentationFormat>
  <Paragraphs>207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Consolas</vt:lpstr>
      <vt:lpstr>Segoe</vt:lpstr>
      <vt:lpstr>Segoe-Bold</vt:lpstr>
      <vt:lpstr>SFMono-Regular</vt:lpstr>
      <vt:lpstr>Breakers</vt:lpstr>
      <vt:lpstr>General</vt:lpstr>
      <vt:lpstr>Covers</vt:lpstr>
      <vt:lpstr>PowerPoint Presentation</vt:lpstr>
      <vt:lpstr>Agenda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APPLY Operator</vt:lpstr>
      <vt:lpstr>Using APPLY Operator</vt:lpstr>
      <vt:lpstr>Using APPLY Operator</vt:lpstr>
      <vt:lpstr>Grouping</vt:lpstr>
      <vt:lpstr>Grouping</vt:lpstr>
      <vt:lpstr>Grouping</vt:lpstr>
      <vt:lpstr>Grouping</vt:lpstr>
      <vt:lpstr>Grouping</vt:lpstr>
      <vt:lpstr>Grouping</vt:lpstr>
      <vt:lpstr>Pivoting and Unpivoting Data</vt:lpstr>
      <vt:lpstr>Pivoting and Unpivoting Data</vt:lpstr>
      <vt:lpstr>Pivoting and Unpivoting Data</vt:lpstr>
      <vt:lpstr>Using Window Functions</vt:lpstr>
      <vt:lpstr>Using Window Functions</vt:lpstr>
      <vt:lpstr>Using Window Functions</vt:lpstr>
      <vt:lpstr>Using Window Functions</vt:lpstr>
      <vt:lpstr>Using Window Functions</vt:lpstr>
      <vt:lpstr>Using Window Functions</vt:lpstr>
      <vt:lpstr>Using Window Functions</vt:lpstr>
      <vt:lpstr>Using Window Functions</vt:lpstr>
      <vt:lpstr>Q&amp;A Session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116</cp:revision>
  <cp:lastPrinted>2014-07-09T13:30:36Z</cp:lastPrinted>
  <dcterms:created xsi:type="dcterms:W3CDTF">2015-03-18T06:37:43Z</dcterms:created>
  <dcterms:modified xsi:type="dcterms:W3CDTF">2021-11-23T10:08:09Z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