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4"/>
    <p:sldMasterId id="2147483799" r:id="rId5"/>
    <p:sldMasterId id="2147483754" r:id="rId6"/>
  </p:sldMasterIdLst>
  <p:notesMasterIdLst>
    <p:notesMasterId r:id="rId47"/>
  </p:notesMasterIdLst>
  <p:handoutMasterIdLst>
    <p:handoutMasterId r:id="rId48"/>
  </p:handoutMasterIdLst>
  <p:sldIdLst>
    <p:sldId id="599" r:id="rId7"/>
    <p:sldId id="584" r:id="rId8"/>
    <p:sldId id="592" r:id="rId9"/>
    <p:sldId id="566" r:id="rId10"/>
    <p:sldId id="559" r:id="rId11"/>
    <p:sldId id="551" r:id="rId12"/>
    <p:sldId id="558" r:id="rId13"/>
    <p:sldId id="560" r:id="rId14"/>
    <p:sldId id="516" r:id="rId15"/>
    <p:sldId id="561" r:id="rId16"/>
    <p:sldId id="597" r:id="rId17"/>
    <p:sldId id="593" r:id="rId18"/>
    <p:sldId id="552" r:id="rId19"/>
    <p:sldId id="553" r:id="rId20"/>
    <p:sldId id="594" r:id="rId21"/>
    <p:sldId id="555" r:id="rId22"/>
    <p:sldId id="556" r:id="rId23"/>
    <p:sldId id="557" r:id="rId24"/>
    <p:sldId id="564" r:id="rId25"/>
    <p:sldId id="636" r:id="rId26"/>
    <p:sldId id="546" r:id="rId27"/>
    <p:sldId id="554" r:id="rId28"/>
    <p:sldId id="629" r:id="rId29"/>
    <p:sldId id="548" r:id="rId30"/>
    <p:sldId id="632" r:id="rId31"/>
    <p:sldId id="635" r:id="rId32"/>
    <p:sldId id="633" r:id="rId33"/>
    <p:sldId id="637" r:id="rId34"/>
    <p:sldId id="605" r:id="rId35"/>
    <p:sldId id="606" r:id="rId36"/>
    <p:sldId id="607" r:id="rId37"/>
    <p:sldId id="608" r:id="rId38"/>
    <p:sldId id="609" r:id="rId39"/>
    <p:sldId id="638" r:id="rId40"/>
    <p:sldId id="611" r:id="rId41"/>
    <p:sldId id="610" r:id="rId42"/>
    <p:sldId id="612" r:id="rId43"/>
    <p:sldId id="596" r:id="rId44"/>
    <p:sldId id="565" r:id="rId45"/>
    <p:sldId id="639" r:id="rId4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CC"/>
    <a:srgbClr val="A3C644"/>
    <a:srgbClr val="999999"/>
    <a:srgbClr val="B22746"/>
    <a:srgbClr val="1A9CB0"/>
    <a:srgbClr val="E6E6E6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2085" autoAdjust="0"/>
  </p:normalViewPr>
  <p:slideViewPr>
    <p:cSldViewPr snapToGrid="0">
      <p:cViewPr varScale="1">
        <p:scale>
          <a:sx n="104" d="100"/>
          <a:sy n="104" d="100"/>
        </p:scale>
        <p:origin x="691" y="8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6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5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2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26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00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5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7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Restrictions on Views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have a number of restrictions, such as the following: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add an ORDER BY to the SELECT statement in a view. A view must appear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like a table, and tables in a relational database contain sets of rows. Sets by themselves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not ordered, although you can apply an order to a result set using ORDER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BY. Similarly, tables and views in SQL Server do not have a logical order to their rows,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you can apply one by adding an ORDER BY to the outermost SELECT statement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access the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pass parameters to views.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Similarly, a view cannot reference a variable inside the SELECT statement. See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“Inline Functions” for information on how to use functions to simulate passing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to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cannot create a table, whether permanent or temporary. In other words, you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use the SELECT/INTO syntax in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 reference only permanent tables; a view cannot reference a temporary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1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Restrictions on Views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have a number of restrictions, such as the following: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add an ORDER BY to the SELECT statement in a view. A view must appear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like a table, and tables in a relational database contain sets of rows. Sets by themselves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not ordered, although you can apply an order to a result set using ORDER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BY. Similarly, tables and views in SQL Server do not have a logical order to their rows,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you can apply one by adding an ORDER BY to the outermost SELECT statement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access the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pass parameters to views.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Similarly, a view cannot reference a variable inside the SELECT statement. See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“Inline Functions” for information on how to use functions to simulate passing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to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cannot create a table, whether permanent or temporary. In other words, you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use the SELECT/INTO syntax in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 reference only permanent tables; a view cannot reference a temporary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75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9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52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67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21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8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4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9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4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19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0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1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87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6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91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1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2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52865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5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68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8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15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83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4634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3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7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51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55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755049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55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26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06133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81196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40851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37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687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81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3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38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38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508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3143" y="4393994"/>
            <a:ext cx="4315968" cy="313932"/>
          </a:xfrm>
        </p:spPr>
        <p:txBody>
          <a:bodyPr/>
          <a:lstStyle/>
          <a:p>
            <a:r>
              <a:rPr lang="en-US" dirty="0"/>
              <a:t>November 30,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3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B7FBB6C2-ACDE-4448-B9BD-7E338E40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822960"/>
            <a:ext cx="498835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8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6226" y="1503470"/>
            <a:ext cx="7689261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NULL and Default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 Identity Property and Sequence Numbers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Computed Columns  (non deterministic function GETDATE() or CURRENT_TIMESTAMP)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CBAF73-D9F8-45A8-BCA5-753097B0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Creating and Altering Tables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792638-1417-403E-8CBD-BAFB04A821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Column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55857C-DBF7-40DF-A0C7-9650D8E07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8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Creating and Altering Tables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C746A-5D42-4E14-A034-64456307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36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875D-C4A1-4EB6-9A9D-E422EA03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Enforcing Data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74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NOT NULL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Primary Key Constraint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Unique Constraint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Foreign Key Constraint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Check Constraint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Default Constraint</a:t>
            </a:r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1026" name="Picture 2" descr="http://www.dbanotes.com/wp-content/uploads/2011/09/oracle11g-constrai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26" y="953762"/>
            <a:ext cx="4110183" cy="151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zentut.com/wp-content/uploads/2012/10/SQL-Constrain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88" y="2467627"/>
            <a:ext cx="3733138" cy="224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AEE1BE-10B4-4F1C-96DB-B38FD675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Enforcing Data Integrity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0899B2-E266-4493-A5F3-546975F147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Constraints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9DF317-C279-4353-ABFD-09275A797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5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zentut.com/wp-content/uploads/2012/10/primary-key-constrai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70" y="1635227"/>
            <a:ext cx="27051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01725C2-50F2-4FD0-B39A-882BD31B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Enforcing Data Integrity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D65D0F-6786-4953-A6CB-9645486025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Primary Key Constraints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C2208-9F5A-4CEF-B70F-C1E2F6496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5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362" y="2190974"/>
            <a:ext cx="5153025" cy="4762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3FA805-FCB7-4AE7-92B1-3EFEF2D4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Enforcing Data Integrity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64315A-EE05-4E19-9DB1-E00543DC2E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Unique Constraints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A9D25-729D-43F2-83AA-9B85091F1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4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5" y="794553"/>
            <a:ext cx="3571875" cy="2038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17" y="3159283"/>
            <a:ext cx="8919604" cy="95514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EEB0F3F-022D-4416-94F5-37D6A6BA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Enforcing Data Integrity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63260D-3ACC-4132-984E-78F4FA7FF2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Foreign Key Constraints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AF08C8-7983-47B6-A00E-C7F07AC8B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5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8" y="2178045"/>
            <a:ext cx="8106310" cy="12946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FEAE7C-B4DB-4846-AE9A-E5D5340A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Enforcing Data Integrity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409984-5339-4B57-AFAA-E2241F06F8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Check Constraints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5F658-5271-4F8A-95E2-6E58B3E3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05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153" y="1390453"/>
            <a:ext cx="5932417" cy="287332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7413D3-8D76-4D91-8849-258D0190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Enforcing Data Integrity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08C5B6-B7FA-40C7-B861-C0EAAADD52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Default Constraints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66433-E908-437A-9F0C-C089CF244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2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3436" y="2924351"/>
            <a:ext cx="1866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DF_&lt;Table&gt;_&lt;Column&gt;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3436" y="3420376"/>
            <a:ext cx="3060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CK_&lt;Table&gt;_&lt;</a:t>
            </a:r>
            <a:r>
              <a:rPr lang="en-US" dirty="0" err="1">
                <a:latin typeface="TheSansMonoConNormal"/>
              </a:rPr>
              <a:t>Column_Or_Description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3436" y="1972070"/>
            <a:ext cx="2811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UQ_&lt;</a:t>
            </a:r>
            <a:r>
              <a:rPr lang="en-US" dirty="0" err="1">
                <a:latin typeface="TheSansMonoConNormal"/>
              </a:rPr>
              <a:t>TableName</a:t>
            </a:r>
            <a:r>
              <a:rPr lang="en-US" dirty="0">
                <a:latin typeface="TheSansMonoConNormal"/>
              </a:rPr>
              <a:t>&gt;_&lt;</a:t>
            </a:r>
            <a:r>
              <a:rPr lang="en-US" dirty="0" err="1">
                <a:latin typeface="TheSansMonoConNormal"/>
              </a:rPr>
              <a:t>ColNames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63436" y="2435301"/>
            <a:ext cx="4368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FK_&lt;</a:t>
            </a:r>
            <a:r>
              <a:rPr lang="en-US" dirty="0" err="1">
                <a:latin typeface="TheSansMonoConNormal"/>
              </a:rPr>
              <a:t>ReferencingTable</a:t>
            </a:r>
            <a:r>
              <a:rPr lang="en-US" dirty="0">
                <a:latin typeface="TheSansMonoConNormal"/>
              </a:rPr>
              <a:t>&gt;_&lt;</a:t>
            </a:r>
            <a:r>
              <a:rPr lang="en-US" dirty="0" err="1">
                <a:latin typeface="TheSansMonoConNormal"/>
              </a:rPr>
              <a:t>ReferencedTable</a:t>
            </a:r>
            <a:r>
              <a:rPr lang="en-US" dirty="0">
                <a:latin typeface="TheSansMonoConNormal"/>
              </a:rPr>
              <a:t>&gt;_&lt;</a:t>
            </a:r>
            <a:r>
              <a:rPr lang="en-US" dirty="0" err="1">
                <a:latin typeface="TheSansMonoConNormal"/>
              </a:rPr>
              <a:t>ColNames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F879E95-AA43-448F-AC31-5B98158E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Enforcing Data Integrity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DFAE70-4354-4290-9500-6D13C719AA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Naming</a:t>
            </a:r>
            <a:endParaRPr lang="en-US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E33C15-F8AB-4A39-B81C-F2E37E8E8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71AD1-FDCF-47F6-B607-F911E0D7A171}"/>
              </a:ext>
            </a:extLst>
          </p:cNvPr>
          <p:cNvSpPr/>
          <p:nvPr/>
        </p:nvSpPr>
        <p:spPr>
          <a:xfrm>
            <a:off x="2163435" y="1483020"/>
            <a:ext cx="2467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PK_&lt;</a:t>
            </a:r>
            <a:r>
              <a:rPr lang="en-US" dirty="0" err="1">
                <a:latin typeface="TheSansMonoConNormal"/>
              </a:rPr>
              <a:t>TableName</a:t>
            </a:r>
            <a:r>
              <a:rPr lang="en-US" dirty="0">
                <a:latin typeface="TheSansMonoConNormal"/>
              </a:rPr>
              <a:t>&gt;_&lt;</a:t>
            </a:r>
            <a:r>
              <a:rPr lang="en-US" dirty="0" err="1">
                <a:latin typeface="TheSansMonoConNormal"/>
              </a:rPr>
              <a:t>ColNames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3897153" cy="356616"/>
          </a:xfrm>
        </p:spPr>
        <p:txBody>
          <a:bodyPr/>
          <a:lstStyle/>
          <a:p>
            <a:r>
              <a:rPr lang="en-US" sz="1100" b="1" spc="300" dirty="0"/>
              <a:t>Creating and Altering Tables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3897153" cy="356616"/>
          </a:xfrm>
        </p:spPr>
        <p:txBody>
          <a:bodyPr/>
          <a:lstStyle/>
          <a:p>
            <a:r>
              <a:rPr lang="en-US" sz="1100" b="1" spc="300" dirty="0"/>
              <a:t>Enforcing Data Integrity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3897153" cy="356616"/>
          </a:xfrm>
        </p:spPr>
        <p:txBody>
          <a:bodyPr/>
          <a:lstStyle/>
          <a:p>
            <a:r>
              <a:rPr lang="en-US" sz="1100" dirty="0"/>
              <a:t>Designing and Implementing Views</a:t>
            </a:r>
            <a:endParaRPr lang="en-US" sz="1100" b="1" spc="3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3897153" cy="356616"/>
          </a:xfrm>
        </p:spPr>
        <p:txBody>
          <a:bodyPr/>
          <a:lstStyle/>
          <a:p>
            <a:r>
              <a:rPr lang="en-US" dirty="0"/>
              <a:t>Implementing User-Defined Functions</a:t>
            </a:r>
            <a:endParaRPr lang="en-US" spc="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277EFF-17B1-40B0-B101-FD2681FF6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9659" y="1092491"/>
            <a:ext cx="3897153" cy="2286000"/>
          </a:xfrm>
          <a:prstGeom prst="rect">
            <a:avLst/>
          </a:prstGeom>
        </p:spPr>
      </p:pic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BE60F3F-7F4F-4AC4-B01B-BC94CDD5F9D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44188B1C-C64E-442F-8D9D-D129223D9464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3897153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SSDT: How to manage database as a source code</a:t>
            </a:r>
          </a:p>
        </p:txBody>
      </p:sp>
    </p:spTree>
    <p:extLst>
      <p:ext uri="{BB962C8B-B14F-4D97-AF65-F5344CB8AC3E}">
        <p14:creationId xmlns:p14="http://schemas.microsoft.com/office/powerpoint/2010/main" val="2134573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3396-8D33-4662-8693-EA5AF508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Designing and Implementing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7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2E792-869F-4361-AB7F-DBA697CB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Designing and Implementing Views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A6F3A2-7D86-4AE7-B888-EBA6BC0B5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Views case scenario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FBA82-7621-432D-ABB4-E69A28D4D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796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812" y="1409835"/>
            <a:ext cx="7019766" cy="1237982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57188" y="2832301"/>
            <a:ext cx="4103580" cy="193756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WITH ENCRYPTION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WITH SCHEMABINDING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WITH VIEW_METADATA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WITH CHECK OPTION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6AE22-DCB3-418B-B8EE-214FA9A6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Designing and Implementing Views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EE5C79-6261-489A-B18E-F6807F892E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Views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D3183-246D-4836-97D2-9738F8EAE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58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8400586" cy="2948214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NO ORDER BY (unless there is also a TOP clause)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NO PARAMETERS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NO DDL (CREATE, ALTER </a:t>
            </a: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etc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NO TEMP TABLE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B49F2-71EC-4C86-A4E4-256BA8AB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Designing and Implementing Views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2C7C4-B5D4-4B93-9297-42CC1D0F84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Views Restrictions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F9C5E-C7F7-4B8E-BAB1-A9F8ED246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91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B60BCE-7DF2-439F-BC3F-095A87F5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Designing and Implementing Views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536C6-1668-4A01-BC6A-6796D9944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Indexed Views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67C224-F479-4B7B-BC28-90E284C11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66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B60BCE-7DF2-439F-BC3F-095A87F5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Designing and Implementing Views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976434-5A94-4983-B9B3-86E8C6457F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sz="1600" dirty="0">
                <a:solidFill>
                  <a:srgbClr val="444444"/>
                </a:solidFill>
                <a:latin typeface="+mn-lt"/>
                <a:ea typeface="ＭＳ Ｐゴシック" pitchFamily="34" charset="-128"/>
              </a:rPr>
              <a:t>Only with direct reference to column</a:t>
            </a:r>
          </a:p>
          <a:p>
            <a:pPr>
              <a:buClr>
                <a:schemeClr val="accent2"/>
              </a:buClr>
            </a:pPr>
            <a:r>
              <a:rPr lang="en-US" sz="1600" dirty="0">
                <a:solidFill>
                  <a:srgbClr val="444444"/>
                </a:solidFill>
                <a:latin typeface="+mn-lt"/>
                <a:ea typeface="ＭＳ Ｐゴシック" pitchFamily="34" charset="-128"/>
              </a:rPr>
              <a:t>WITH CHECK OPTION</a:t>
            </a:r>
          </a:p>
          <a:p>
            <a:pPr>
              <a:buClr>
                <a:schemeClr val="accent2"/>
              </a:buClr>
            </a:pPr>
            <a:endParaRPr lang="en-US" sz="1600" dirty="0">
              <a:solidFill>
                <a:srgbClr val="444444"/>
              </a:solidFill>
              <a:latin typeface="+mn-lt"/>
              <a:ea typeface="ＭＳ Ｐゴシック" pitchFamily="34" charset="-128"/>
            </a:endParaRPr>
          </a:p>
          <a:p>
            <a:endParaRPr lang="en-US" sz="16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536C6-1668-4A01-BC6A-6796D9944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Modifying Data Through a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A0066-E8B6-4D75-AAD3-40D9DFCB7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431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3A76-6C9A-4E1A-B3DB-D84426DE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Designing and Implementing Views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719C-36F2-4359-8517-5D16DABD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F0F2C-6CE6-44A1-954C-29E17B89B725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CCACE8-3A48-4DDE-8E40-8CC139E51D8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30F85-7250-47AB-914D-9EDBA74D652D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766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A6BB-C595-43E0-ABA8-1A80717A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712973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8400587" cy="304359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Scalar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inline (starting with SQL Server 2019)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Table-valued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inline table-valued UDF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multistatement table-valued UDF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AEDB53-DA6A-45A6-A95F-EE611695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D395CB-A75F-4204-87B2-3D50C01953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User-Defined Function Types</a:t>
            </a:r>
            <a:endParaRPr lang="en-US" sz="12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F87EB-0158-4D3F-8E17-BDBCF8C9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666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57188" y="1527468"/>
            <a:ext cx="8429625" cy="3061157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Can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accept parameters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embedded in T-SQL statements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access SQL Server data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AEDB53-DA6A-45A6-A95F-EE611695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D395CB-A75F-4204-87B2-3D50C01953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Understanding User-Defined Functions</a:t>
            </a:r>
            <a:endParaRPr lang="en-US" sz="12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FC851-6C4A-4EA5-B1AE-36EEC4ED5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88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7AA2-0486-43B5-A74D-0CA2DD84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Creating and Altering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20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OBJECT_ID()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FN = SQL scalar function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IF = SQL inline table-valued function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TF = SQL </a:t>
            </a:r>
            <a:r>
              <a:rPr lang="en-US" dirty="0" err="1"/>
              <a:t>multistatement</a:t>
            </a:r>
            <a:r>
              <a:rPr lang="en-US" dirty="0"/>
              <a:t> table-valued function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541B3F-EE4B-48E5-AC11-DE3DE8FB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D31EA-2ED7-4B84-8413-E02A339A2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89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321" y="1503470"/>
            <a:ext cx="4250183" cy="30304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D944EA7-D575-40A9-B265-978776B7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9E76-6B5D-4F37-87D8-FD8E20CFC0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Scalar UDFs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A12E4-0982-4807-ADC6-DC1C4E32C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683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56" y="1503470"/>
            <a:ext cx="3940193" cy="285035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71445B-1AAD-420C-8591-F03F9ECE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0C0CA2-D416-4BAC-A7DD-F786E3A0AB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Inline Table-Valued UDF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D8201-35B2-49CC-BEE9-75A6AA866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449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923" y="905744"/>
            <a:ext cx="3133725" cy="37814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4D5EB3B-45BA-4805-871E-05D3E7CA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3EB5BD-2DF7-4E4A-BD09-3DB2E56B83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Multistatement</a:t>
            </a:r>
            <a:r>
              <a:rPr lang="en-US" dirty="0"/>
              <a:t> Table-Valued UDF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FCE8C-F3D8-4762-B4A7-4EF87F8C4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791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3A76-6C9A-4E1A-B3DB-D84426DE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719C-36F2-4359-8517-5D16DABD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F0F2C-6CE6-44A1-954C-29E17B89B725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CCACE8-3A48-4DDE-8E40-8CC139E51D8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30F85-7250-47AB-914D-9EDBA74D652D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769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707281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You can specify five options with UDFs: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ENCRYPTION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SCHEMABINDING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sv-SE" dirty="0"/>
              <a:t>RETURN NULL ON NULL INPUT / CALLED ON NULL INPUT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EXECUTE AS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INLINE = ON / OFF (Starting with SQL Server 2019)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B223B7-243B-45E4-AD05-3DEAEEA5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E5B71B-A2D8-4E22-9621-64E262829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UDF Options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669FE4-8E1D-4D25-AAE9-9FB0C847A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010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707281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UDFs cannot do the following: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Apply any schema or data changes in the database.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Change the state of a database or SQL Server instance.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Create or access temporary tables.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Call stored procedures.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Execute dynamic SQL.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Produce side effects. For example, both the RAND() and NEWID()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206E85-2C3A-4AD1-A933-4660CC32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8208F3-A97F-4C56-8A21-F81F2F8AC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Limitations on UDFs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8A9447-CB42-4B03-8EC2-F687F1583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762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6DEF8F-617D-4ABF-A986-2813DA15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4AE53-96A3-4FC2-BC00-A3B62C71E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UDF Performance Considerations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D12A8-B546-42AE-AD0B-F8EC35D7E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935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3396-8D33-4662-8693-EA5AF508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SSDT:</a:t>
            </a:r>
            <a:b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to manage database as a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AC51BF3-E907-426A-A9F8-CDB195264C4C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8429625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 defTabSz="34290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Create new project. </a:t>
            </a:r>
          </a:p>
          <a:p>
            <a:pPr marL="173736" lvl="2" indent="-173736" defTabSz="34290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Sync project to actual state of database</a:t>
            </a:r>
          </a:p>
          <a:p>
            <a:pPr marL="173736" lvl="2" indent="-173736" defTabSz="34290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Deploy changes to DEV , TST and PRD</a:t>
            </a:r>
          </a:p>
          <a:p>
            <a:pPr marL="173736" lvl="2" indent="-173736" defTabSz="34290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Teamwork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B9FE5E-3845-4887-AE21-B923DC0A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SSDT How to manage database as a source code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1B5A2-B637-42A1-9A8A-AFB073CAB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8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Base tables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Temporary tables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Table variables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Views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Indexed views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Derived tables and table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C3297E-7F77-448B-A0A4-18CFB7CF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Creating and Altering Tables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6FE11B-8675-45A6-B8D2-C70F58B4CC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Creating and Altering Tables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672445-A8E0-4F3C-AE2A-77A45493C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42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9939-19E1-4FCE-A0AD-CFC2BAC1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98209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CREATE TABLE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SELECT INTO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8" y="2286367"/>
            <a:ext cx="5724525" cy="250507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DEAF4D4-F430-4510-B8F4-29B8484B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Creating and Altering Tables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D5AFE7-B2D3-4C70-9B1B-47BC0FC87F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Creating and Altering Tables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4558AF-C21F-4879-A14C-B0B80F41C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Specifying a Database Schema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Naming Tables and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Sys (Lineage)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Choosing Column Data Types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NULL and Default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Computed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Table Compression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FB8EC4-206F-4824-8411-D1D7744F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Creating and Altering Tables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78107F-89A0-44A5-9385-AB93A91D4A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Creating and Altering Tables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53634B-7900-4F9F-B303-105C9DF2B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3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Regular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Delimited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5344" y="1576249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Production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CategoriesTest1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5344" y="3259475"/>
            <a:ext cx="50925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"Tomorrow's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Schedule"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7A322-A0FD-4795-8785-9AFB8AF6CD55}"/>
              </a:ext>
            </a:extLst>
          </p:cNvPr>
          <p:cNvSpPr/>
          <p:nvPr/>
        </p:nvSpPr>
        <p:spPr>
          <a:xfrm>
            <a:off x="3055344" y="2723384"/>
            <a:ext cx="4358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[Yesterday's News]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255F3DA-D68E-4AAA-A7A2-DA609EAE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Creating and Altering Tables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CA9C5C-38E6-4839-B70D-3B6A2F3053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Naming Tables and Columns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B8AEB4-2329-4355-9FE9-198096EA0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1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6226" y="1503470"/>
            <a:ext cx="7689261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Size is important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NVARCHAR or VARCHAR  vs NCHAR or CHAR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DATE, TIME, and DATETIME2 vs DATETIME and SMALLDATETIME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VARCHAR(MAX), NVARCHAR(MAX), and VARBINARY(MAX) instead of the deprecated TEXT, NTEXT, and IMAGE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Use DECIMAL and NUMERIC instead of FLOAT or REAL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0AD83-894E-4A83-807A-A6DE52A6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Creating and Altering Tables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86A71A-B8FE-4F98-B092-8C36FB5BF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Choosing Column Data Types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3DE55C-8392-4DA4-AF27-536045E35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2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2E1A2C-05AA-4EC3-BE65-158F3B65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Data Type for Keys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67BC-222B-4DB3-99B1-3B3AC87C10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The identity column property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The sequence object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Nonsequential GUIDs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Sequential GUIDs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Custom solutions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880E56-7DC9-4DD0-9DD2-43D4735D9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Choosing a Data Type for Keys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B8A51-5A75-4E4B-A1A4-BC229D1D1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308319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3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3E9727-CC5C-4EF8-9504-50C84B03DE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c8fb4810-c3cf-44db-bdf0-77d94482a97a"/>
    <ds:schemaRef ds:uri="http://purl.org/dc/terms/"/>
    <ds:schemaRef ds:uri="http://www.w3.org/XML/1998/namespace"/>
    <ds:schemaRef ds:uri="609121fb-01d0-49fe-b3fd-9a3e3a0646a9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17202</TotalTime>
  <Words>1407</Words>
  <Application>Microsoft Office PowerPoint</Application>
  <PresentationFormat>On-screen Show (16:9)</PresentationFormat>
  <Paragraphs>282</Paragraphs>
  <Slides>40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Arial Black</vt:lpstr>
      <vt:lpstr>Calibri</vt:lpstr>
      <vt:lpstr>Calibri Light</vt:lpstr>
      <vt:lpstr>Consolas</vt:lpstr>
      <vt:lpstr>TheSansMonoConNormal</vt:lpstr>
      <vt:lpstr>Breakers</vt:lpstr>
      <vt:lpstr>Covers</vt:lpstr>
      <vt:lpstr>General</vt:lpstr>
      <vt:lpstr>PowerPoint Presentation</vt:lpstr>
      <vt:lpstr>Agenda</vt:lpstr>
      <vt:lpstr>Creating and Altering Tables</vt:lpstr>
      <vt:lpstr>Creating and Altering Tables</vt:lpstr>
      <vt:lpstr>Creating and Altering Tables</vt:lpstr>
      <vt:lpstr>Creating and Altering Tables</vt:lpstr>
      <vt:lpstr>Creating and Altering Tables</vt:lpstr>
      <vt:lpstr>Creating and Altering Tables</vt:lpstr>
      <vt:lpstr>Choosing a Data Type for Keys</vt:lpstr>
      <vt:lpstr>Creating and Altering Tables</vt:lpstr>
      <vt:lpstr>Creating and Altering Tables</vt:lpstr>
      <vt:lpstr>Enforcing Data Integrity</vt:lpstr>
      <vt:lpstr>Enforcing Data Integrity</vt:lpstr>
      <vt:lpstr>Enforcing Data Integrity</vt:lpstr>
      <vt:lpstr>Enforcing Data Integrity</vt:lpstr>
      <vt:lpstr>Enforcing Data Integrity</vt:lpstr>
      <vt:lpstr>Enforcing Data Integrity</vt:lpstr>
      <vt:lpstr>Enforcing Data Integrity</vt:lpstr>
      <vt:lpstr>Enforcing Data Integrity</vt:lpstr>
      <vt:lpstr>Designing and Implementing Views</vt:lpstr>
      <vt:lpstr>Designing and Implementing Views</vt:lpstr>
      <vt:lpstr>Designing and Implementing Views</vt:lpstr>
      <vt:lpstr>Designing and Implementing Views</vt:lpstr>
      <vt:lpstr>Designing and Implementing Views</vt:lpstr>
      <vt:lpstr>Designing and Implementing Views</vt:lpstr>
      <vt:lpstr>Designing and Implementing Views</vt:lpstr>
      <vt:lpstr>Implementing User-Defined Functions</vt:lpstr>
      <vt:lpstr>Implementing User-Defined Functions</vt:lpstr>
      <vt:lpstr>Implementing User-Defined Functions</vt:lpstr>
      <vt:lpstr>Implementing User-Defined Functions</vt:lpstr>
      <vt:lpstr>Implementing User-Defined Functions</vt:lpstr>
      <vt:lpstr>Implementing User-Defined Functions</vt:lpstr>
      <vt:lpstr>Implementing User-Defined Functions</vt:lpstr>
      <vt:lpstr>Implementing User-Defined Functions</vt:lpstr>
      <vt:lpstr>Implementing User-Defined Functions</vt:lpstr>
      <vt:lpstr>Implementing User-Defined Functions</vt:lpstr>
      <vt:lpstr>Implementing User-Defined Functions</vt:lpstr>
      <vt:lpstr>SSDT: How to manage database as a source code</vt:lpstr>
      <vt:lpstr>SSDT How to manage database as a source code</vt:lpstr>
      <vt:lpstr>Q&amp;A Session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160</cp:revision>
  <cp:lastPrinted>2014-07-09T13:30:36Z</cp:lastPrinted>
  <dcterms:created xsi:type="dcterms:W3CDTF">2015-03-18T06:37:43Z</dcterms:created>
  <dcterms:modified xsi:type="dcterms:W3CDTF">2021-11-30T10:44:34Z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