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4"/>
    <p:sldMasterId id="2147483758" r:id="rId5"/>
    <p:sldMasterId id="2147483762" r:id="rId6"/>
  </p:sldMasterIdLst>
  <p:notesMasterIdLst>
    <p:notesMasterId r:id="rId56"/>
  </p:notesMasterIdLst>
  <p:handoutMasterIdLst>
    <p:handoutMasterId r:id="rId57"/>
  </p:handoutMasterIdLst>
  <p:sldIdLst>
    <p:sldId id="617" r:id="rId7"/>
    <p:sldId id="583" r:id="rId8"/>
    <p:sldId id="600" r:id="rId9"/>
    <p:sldId id="602" r:id="rId10"/>
    <p:sldId id="614" r:id="rId11"/>
    <p:sldId id="546" r:id="rId12"/>
    <p:sldId id="566" r:id="rId13"/>
    <p:sldId id="567" r:id="rId14"/>
    <p:sldId id="568" r:id="rId15"/>
    <p:sldId id="569" r:id="rId16"/>
    <p:sldId id="615" r:id="rId17"/>
    <p:sldId id="601" r:id="rId18"/>
    <p:sldId id="555" r:id="rId19"/>
    <p:sldId id="557" r:id="rId20"/>
    <p:sldId id="558" r:id="rId21"/>
    <p:sldId id="559" r:id="rId22"/>
    <p:sldId id="603" r:id="rId23"/>
    <p:sldId id="560" r:id="rId24"/>
    <p:sldId id="570" r:id="rId25"/>
    <p:sldId id="605" r:id="rId26"/>
    <p:sldId id="606" r:id="rId27"/>
    <p:sldId id="562" r:id="rId28"/>
    <p:sldId id="563" r:id="rId29"/>
    <p:sldId id="611" r:id="rId30"/>
    <p:sldId id="607" r:id="rId31"/>
    <p:sldId id="608" r:id="rId32"/>
    <p:sldId id="609" r:id="rId33"/>
    <p:sldId id="612" r:id="rId34"/>
    <p:sldId id="610" r:id="rId35"/>
    <p:sldId id="596" r:id="rId36"/>
    <p:sldId id="613" r:id="rId37"/>
    <p:sldId id="651" r:id="rId38"/>
    <p:sldId id="618" r:id="rId39"/>
    <p:sldId id="619" r:id="rId40"/>
    <p:sldId id="620" r:id="rId41"/>
    <p:sldId id="621" r:id="rId42"/>
    <p:sldId id="649" r:id="rId43"/>
    <p:sldId id="572" r:id="rId44"/>
    <p:sldId id="571" r:id="rId45"/>
    <p:sldId id="574" r:id="rId46"/>
    <p:sldId id="573" r:id="rId47"/>
    <p:sldId id="575" r:id="rId48"/>
    <p:sldId id="576" r:id="rId49"/>
    <p:sldId id="577" r:id="rId50"/>
    <p:sldId id="578" r:id="rId51"/>
    <p:sldId id="579" r:id="rId52"/>
    <p:sldId id="650" r:id="rId53"/>
    <p:sldId id="635" r:id="rId54"/>
    <p:sldId id="652" r:id="rId5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999999"/>
    <a:srgbClr val="B22746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7" autoAdjust="0"/>
    <p:restoredTop sz="86558" autoAdjust="0"/>
  </p:normalViewPr>
  <p:slideViewPr>
    <p:cSldViewPr snapToGrid="0">
      <p:cViewPr varScale="1">
        <p:scale>
          <a:sx n="98" d="100"/>
          <a:sy n="98" d="100"/>
        </p:scale>
        <p:origin x="950" y="77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61" Type="http://schemas.openxmlformats.org/officeDocument/2006/relationships/theme" Target="theme/theme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36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7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05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13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02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DELETE statement writes significantly more to the transaction log compared to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TRUNCATE statement. For DELETE, SQL Server records in the log the actual data that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deleted. For TRUNCATE, SQL Server records information only about which pages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deallocated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As a result, the TRUNCATE statement tends to be substantially faster.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doesn’t attempt to reset an identity property if one is associated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column in the target table. The TRUNCATE statement does. If you use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TRUNCATE and would prefer not to reset the property, you need to store the current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 value plus one in a variable (using the IDENT_CURRENT function), and reseed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property with the stored value after the truncation.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is supported if there’s a foreign key pointing to the table in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as long as there are no related rows in the referencing table. TRUNCATE is not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allowed if a foreign key is pointing to the table—even if there are no related rows in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referencing table, and even if the foreign key is disabled.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is allowed against a table involved in an indexed view. A TRUNCATE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is disallowed in such a case.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requires DELETE permissions on the target table. The TRUNCATE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requires ALTER permissions on the target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DELETE statement writes significantly more to the transaction log compared to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TRUNCATE statement. For DELETE, SQL Server records in the log the actual data that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deleted. For TRUNCATE, SQL Server records information only about which pages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deallocated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As a result, the TRUNCATE statement tends to be substantially faster.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doesn’t attempt to reset an identity property if one is associated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column in the target table. The TRUNCATE statement does. If you use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TRUNCATE and would prefer not to reset the property, you need to store the current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 value plus one in a variable (using the IDENT_CURRENT function), and reseed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property with the stored value after the truncation.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is supported if there’s a foreign key pointing to the table in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as long as there are no related rows in the referencing table. TRUNCATE is not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allowed if a foreign key is pointing to the table—even if there are no related rows in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referencing table, and even if the foreign key is disabled.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is allowed against a table involved in an indexed view. A TRUNCATE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is disallowed in such a case.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requires DELETE permissions on the target table. The TRUNCATE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requires ALTER permissions on the target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35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79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one column in a table can have an IDE</a:t>
            </a: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for the difference between SCOPE_IDENTITY and @@IDENTITY, suppose that you have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stored procedure P1 with three statements: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An INSERT that generates a new identity value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call to a stored procedure P2 that also has an INSERT statement that generates a new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 value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statement that queries the functions SCOPE_IDENTITY and @@IDENTITY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SCOPE_IDENTITY function will return the value generated by P1 (same session and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scope). The @@IDENTITY function will return the value generated by P2 (same session irrespective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scope).NTITY property.</a:t>
            </a: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SCOPE_IDENTITY function returns the last identity value generated in your session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current scope.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@@IDENTITY function returns the last identity value generated in your session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regardless of scope.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IDENT_CURRENT function accepts a table as input and returns the last identity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generated in the input table regardless of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59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74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one column in a table can have an IDE</a:t>
            </a: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for the difference between SCOPE_IDENTITY and @@IDENTITY, suppose that you have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stored procedure P1 with three statements: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An INSERT that generates a new identity value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call to a stored procedure P2 that also has an INSERT statement that generates a new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 value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statement that queries the functions SCOPE_IDENTITY and @@IDENTITY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SCOPE_IDENTITY function will return the value generated by P1 (same session and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scope). The @@IDENTITY function will return the value generated by P2 (same session irrespective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scope).NTITY property.</a:t>
            </a: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SCOPE_IDENTITY function returns the last identity value generated in your session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current scope.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@@IDENTITY function returns the last identity value generated in your session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regardless of scope.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IDENT_CURRENT function accepts a table as input and returns the last identity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generated in the input table regardless of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00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17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7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08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ensures all these ACID properties through a variety of mechanisms. To maintain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atomicity, SQL Server treats every data DML or DDL command individually and will not allow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command to only partially succeed. Consider, for example, an UPDATE statement that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update 500 rows in a table at the point in time that the transaction begins. The command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not finish until exactly all those 500 rows are updated. If something prevents that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from updating all 500 rows, SQL Server will abort the command and roll back the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more than one command is present in a transaction, SQL Server will normally not allow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entire transaction to be committed unless both statements succeed. (If XACT_ABORT is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OFF, which is the default, you can insert code to decide whether to roll back the transaction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commit it. See the sections on TRY/CATCH and XACT_ABORT later in this lesson for more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information.)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consistency, SQL Server ensures that all constraints in the database are enforced. If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transaction attempts to insert a row that has an invalid foreign key, for example, then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will detect that a constraint would be violated, and generate an error message.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add logic to decide whether or not to roll back the 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enforce transactional isolation, SQL Server ensures that when a transaction makes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changes to the database, none of the objects being changed by that transaction are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allowed to be changed by any other transactions. In other words, one transaction's changes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isolated from any other transaction activities. If two transactions want to change the same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data, one of them must wait until the other transaction is finished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71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54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596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05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Levels and States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detect the transaction level or state by using two system functions: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@@TRANCOUNT can be queried to find the level of 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level of 0 indicates that at this point, the code is not within a 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level &gt; 0 indicates that there is an active transaction, and a number &gt; 1 indicates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nesting level of nested transactions.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XACT_STATE() can be queried to find the state of the 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state of 0 indicates that there is no active 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state of 1 indicates that there is an uncommitted transaction, and it can be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committed, but the nesting level is not reported.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state of -1 indicates that there is an uncommitted transaction, but it cannot be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committed due to a prior fatal error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68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094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48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342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94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615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5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246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32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71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65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9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50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10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2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69550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3955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356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223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41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758337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972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481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928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007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376487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256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817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27140870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05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47117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23358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73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5983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934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92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69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2021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46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46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2021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17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33143" y="4393994"/>
            <a:ext cx="4315968" cy="313932"/>
          </a:xfrm>
        </p:spPr>
        <p:txBody>
          <a:bodyPr/>
          <a:lstStyle/>
          <a:p>
            <a:r>
              <a:rPr lang="en-US" dirty="0"/>
              <a:t>January 11,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4" name="Picture 3" descr="Shape, polygon&#10;&#10;Description automatically generated">
            <a:extLst>
              <a:ext uri="{FF2B5EF4-FFF2-40B4-BE49-F238E27FC236}">
                <a16:creationId xmlns:a16="http://schemas.microsoft.com/office/drawing/2014/main" id="{076A988E-4F02-456B-807B-E1B7159F8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" y="822960"/>
            <a:ext cx="4988356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8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SELECT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EXEC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u="sng" dirty="0">
                <a:ea typeface="ＭＳ Ｐゴシック" pitchFamily="34" charset="-128"/>
              </a:rPr>
              <a:t>SELECT INTO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272" y="1503470"/>
            <a:ext cx="2819400" cy="15144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D062A54-1AC4-4ECA-BE62-F1E975E4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9B974-EAD8-4872-9E61-1CA28BF1D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18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062A54-1AC4-4ECA-BE62-F1E975E4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5A7F4F-4512-438D-BD69-6C844C23FADF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59956F-EB33-4BCC-B0E7-63A4CFB7FEF2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25CFC4-C16F-4455-BA17-2AD547E2286F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48271C-1D00-4FCD-A42F-C1F3F9D2A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53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3008-BC82-4B87-9D96-5D8A579A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Updating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6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C3382A-E935-42F8-A4C7-FC56DD8B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15F203-FCEC-4A52-A7CA-8245C096B3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UPDATE Statement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8B8F7-313C-4F2C-BCC9-2FE109689FD9}"/>
              </a:ext>
            </a:extLst>
          </p:cNvPr>
          <p:cNvSpPr txBox="1"/>
          <p:nvPr/>
        </p:nvSpPr>
        <p:spPr>
          <a:xfrm>
            <a:off x="2950308" y="1971548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UPDATE </a:t>
            </a:r>
            <a:r>
              <a:rPr lang="en-US" sz="1600" b="0" i="0" dirty="0">
                <a:solidFill>
                  <a:srgbClr val="007D9A"/>
                </a:solidFill>
                <a:effectLst/>
                <a:latin typeface="SFMono-Regular"/>
              </a:rPr>
              <a:t>&lt;object&gt;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en-US" sz="16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en-US" sz="1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SET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 </a:t>
            </a:r>
            <a:r>
              <a:rPr lang="en-US" sz="1600" b="0" i="0" dirty="0" err="1">
                <a:solidFill>
                  <a:srgbClr val="171717"/>
                </a:solidFill>
                <a:effectLst/>
                <a:latin typeface="SFMono-Regular"/>
              </a:rPr>
              <a:t>column_name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= expression</a:t>
            </a:r>
          </a:p>
          <a:p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	        [ ,...n ]  </a:t>
            </a:r>
          </a:p>
          <a:p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WHERE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sz="1600" b="0" i="0" dirty="0">
                <a:solidFill>
                  <a:srgbClr val="007D9A"/>
                </a:solidFill>
                <a:effectLst/>
                <a:latin typeface="SFMono-Regular"/>
              </a:rPr>
              <a:t>&lt;</a:t>
            </a:r>
            <a:r>
              <a:rPr lang="en-US" sz="1600" b="0" i="0" dirty="0" err="1">
                <a:solidFill>
                  <a:srgbClr val="007D9A"/>
                </a:solidFill>
                <a:effectLst/>
                <a:latin typeface="SFMono-Regular"/>
              </a:rPr>
              <a:t>search_condition</a:t>
            </a:r>
            <a:r>
              <a:rPr lang="en-US" sz="1600" b="0" i="0" dirty="0">
                <a:solidFill>
                  <a:srgbClr val="007D9A"/>
                </a:solidFill>
                <a:effectLst/>
                <a:latin typeface="SFMono-Regular"/>
              </a:rPr>
              <a:t>&gt;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en-US" sz="16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F9901A-5A02-4709-A9B8-E16BB0A04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29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064" y="1088024"/>
            <a:ext cx="5002819" cy="3175091"/>
          </a:xfrm>
          <a:prstGeom prst="rect">
            <a:avLst/>
          </a:prstGeom>
        </p:spPr>
      </p:pic>
      <p:pic>
        <p:nvPicPr>
          <p:cNvPr id="6" name="Picture 2" descr="Картинки по запросу грабл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7" y="2291439"/>
            <a:ext cx="23241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93F355B-A4D2-420D-AB9B-95F69E07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891108-17B0-4C93-8C01-DF65302D31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UPDATE Based on Join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1F763-DCDB-478A-BC52-3E07F5F12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196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грабл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7" y="2291439"/>
            <a:ext cx="23241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085" y="1328143"/>
            <a:ext cx="2171700" cy="20669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395202-E653-488E-ACB7-05ABDD99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C90FB1-DC2C-410F-8B8F-6EC46F51D9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Nondeterministic UPDATE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8D95E5-70B9-4590-8DB2-A07C4E761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922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958165-5061-4100-9DC8-CA05AF13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909C0B-7899-49B4-888C-8A25E8615854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E324507-AA54-4725-B184-1ECA21BE0D31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AF0CA8-A081-42D6-99FA-B7A89EFDC65E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4B8E0-9416-4619-BB3F-C70179035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32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3008-BC82-4B87-9D96-5D8A579A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Deleting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DELETE Statement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bg2"/>
                </a:solidFill>
                <a:ea typeface="ＭＳ Ｐゴシック" pitchFamily="34" charset="-128"/>
              </a:rPr>
              <a:t>TRUNCATE 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734" y="1262432"/>
            <a:ext cx="3572097" cy="100573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6F6F569-9CA4-4C36-9D6A-C4DB4318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64C584-8F86-4AD8-9F55-CE64AC0ACE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Methods to Delete Data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8699F3B-E633-4C30-9521-A0BA8E6FB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40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bg2"/>
                </a:solidFill>
                <a:ea typeface="ＭＳ Ｐゴシック" pitchFamily="34" charset="-128"/>
              </a:rPr>
              <a:t>DELETE Statement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TRUNCATE Statement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3671736"/>
            <a:ext cx="5876261" cy="784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0" y="756081"/>
            <a:ext cx="1638300" cy="2781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22704" y="3537381"/>
            <a:ext cx="1754006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"/>
              </a:rPr>
              <a:t>transaction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foreign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indexed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permissions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F356163-21B1-4E4C-976F-36134EA8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6E7626-40FC-4227-A18F-A3475B0479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Methods to Delete Data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F42E34D-E555-4EAB-8C3C-5CBA9A7FE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31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3954814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Workin</a:t>
            </a:r>
            <a:r>
              <a:rPr lang="en-US" dirty="0"/>
              <a:t>g with Variables</a:t>
            </a:r>
            <a:endParaRPr lang="en-US" sz="11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3954814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Inserting, Updating, Deleting Data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3954814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Using the IDENTITY Column Property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3954814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Merging Data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42F2B2B-0809-4206-AA76-64C2EF29833B}"/>
              </a:ext>
            </a:extLst>
          </p:cNvPr>
          <p:cNvSpPr txBox="1">
            <a:spLocks/>
          </p:cNvSpPr>
          <p:nvPr/>
        </p:nvSpPr>
        <p:spPr>
          <a:xfrm>
            <a:off x="357188" y="351337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289087F8-ACFF-4DCF-8E4B-7C60C65AF783}"/>
              </a:ext>
            </a:extLst>
          </p:cNvPr>
          <p:cNvSpPr txBox="1">
            <a:spLocks/>
          </p:cNvSpPr>
          <p:nvPr/>
        </p:nvSpPr>
        <p:spPr>
          <a:xfrm>
            <a:off x="710971" y="3512135"/>
            <a:ext cx="3954814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Using the OUTPUT Option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BFDFDC1-1E13-458A-8806-145E78FB4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9659" y="1092491"/>
            <a:ext cx="3897153" cy="2286000"/>
          </a:xfrm>
          <a:prstGeom prst="rect">
            <a:avLst/>
          </a:prstGeom>
        </p:spPr>
      </p:pic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341E35D-5EFD-4A22-BCD7-F3D74ED7BA93}"/>
              </a:ext>
            </a:extLst>
          </p:cNvPr>
          <p:cNvSpPr txBox="1">
            <a:spLocks/>
          </p:cNvSpPr>
          <p:nvPr/>
        </p:nvSpPr>
        <p:spPr>
          <a:xfrm>
            <a:off x="357188" y="411642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02B56C24-2FF5-4124-A9AA-AEDE5F6424AC}"/>
              </a:ext>
            </a:extLst>
          </p:cNvPr>
          <p:cNvSpPr txBox="1">
            <a:spLocks/>
          </p:cNvSpPr>
          <p:nvPr/>
        </p:nvSpPr>
        <p:spPr>
          <a:xfrm>
            <a:off x="710971" y="4115192"/>
            <a:ext cx="3954814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Managing Transactions</a:t>
            </a:r>
          </a:p>
        </p:txBody>
      </p:sp>
    </p:spTree>
    <p:extLst>
      <p:ext uri="{BB962C8B-B14F-4D97-AF65-F5344CB8AC3E}">
        <p14:creationId xmlns:p14="http://schemas.microsoft.com/office/powerpoint/2010/main" val="1161258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958165-5061-4100-9DC8-CA05AF13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909C0B-7899-49B4-888C-8A25E8615854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E324507-AA54-4725-B184-1ECA21BE0D31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AF0CA8-A081-42D6-99FA-B7A89EFDC65E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016CB4-6B5F-4244-91AB-092D40AA3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101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3008-BC82-4B87-9D96-5D8A579A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IDENTITY Column Property</a:t>
            </a:r>
          </a:p>
        </p:txBody>
      </p:sp>
    </p:spTree>
    <p:extLst>
      <p:ext uri="{BB962C8B-B14F-4D97-AF65-F5344CB8AC3E}">
        <p14:creationId xmlns:p14="http://schemas.microsoft.com/office/powerpoint/2010/main" val="1641564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SCOPE_IDENTITY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@@IDENTITY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IDENT_CURRENT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692141-A9A4-46F6-8CC4-BAFD3910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IDENTITY Column Property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5CCE3-16E0-44AA-926C-31D2A7E35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72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CREATE SEQUENCE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INCREMENT BY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MINVALUE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MAXVALUE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fr-FR" sz="1400" dirty="0"/>
              <a:t>CYCLE | NO CYCLE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START WITH</a:t>
            </a:r>
            <a:endParaRPr lang="en-US" sz="13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BFC81F-7BDA-43F6-B8DA-99E9D52A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IDENTITY Column Property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BEDC7D-0E7D-44C9-A20E-CAFB537FE7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Using the Sequence Object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C45FC-4E87-451E-857C-44524FEC6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382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92141-A9A4-46F6-8CC4-BAFD3910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IDENTITY Column Property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712587-A804-4647-8BF6-DCF689A3AFA7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BC61EC6-671B-4189-9C5C-98F00CE7B871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3A2B22-A74D-4626-9EAC-DC4B87C6DC2A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58EE37-C076-4FB3-8D10-495EF5FBE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114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3008-BC82-4B87-9D96-5D8A579A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Merging Data</a:t>
            </a:r>
          </a:p>
        </p:txBody>
      </p:sp>
    </p:spTree>
    <p:extLst>
      <p:ext uri="{BB962C8B-B14F-4D97-AF65-F5344CB8AC3E}">
        <p14:creationId xmlns:p14="http://schemas.microsoft.com/office/powerpoint/2010/main" val="2563615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1D18-0713-49E4-94D7-4A97ACC0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110B8-9E8E-49F7-A072-7709B3922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1026" name="Picture 2" descr="SQL Server MERGE: The Essential Guide to MERGE Statement">
            <a:extLst>
              <a:ext uri="{FF2B5EF4-FFF2-40B4-BE49-F238E27FC236}">
                <a16:creationId xmlns:a16="http://schemas.microsoft.com/office/drawing/2014/main" id="{8D7A6A03-B669-4D45-B6FD-32CA9DF8497E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786" y="1079500"/>
            <a:ext cx="5938429" cy="339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085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1D18-0713-49E4-94D7-4A97ACC0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110B8-9E8E-49F7-A072-7709B3922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4BAB4F-0E1C-4B2A-A6DD-6BF218D16D4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57188" y="1680665"/>
            <a:ext cx="8429625" cy="21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59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56F0-1FF8-4EF8-ABAD-BE0B8A40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2EE3A-87F6-4DAA-9E9A-6C8FC6F8A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2A7E653-7516-4A69-A928-0BB9D9F08798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0E561D-BBB9-4A04-BCDD-3D424EB1DD8F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FC5366-E2C6-4BF0-94ED-4BEE89972475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6598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3008-BC82-4B87-9D96-5D8A579A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Using the OUTPUT Option</a:t>
            </a:r>
          </a:p>
        </p:txBody>
      </p:sp>
    </p:spTree>
    <p:extLst>
      <p:ext uri="{BB962C8B-B14F-4D97-AF65-F5344CB8AC3E}">
        <p14:creationId xmlns:p14="http://schemas.microsoft.com/office/powerpoint/2010/main" val="321232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3008-BC82-4B87-9D96-5D8A579A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Workin</a:t>
            </a:r>
            <a:r>
              <a:rPr lang="en-US" dirty="0"/>
              <a:t>g with Variables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61536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INSERT with OUTPUT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DELETE with OUTPUT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UPDATE with OUTPUT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MERGE with OUTPUT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82378D-CFD1-4D8C-ACDD-DB26DB15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OUTPUT Option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5FAB-2E3F-4752-A27A-926E03427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038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82378D-CFD1-4D8C-ACDD-DB26DB15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OUTPUT Option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5A5992-EA03-4085-8B35-89E603F9EFBE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55E873-1D5B-4BF1-99CB-8E72F9C2FDCD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65CA21-310C-44A1-83E1-A3E60B91AC7E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130930-E5AE-42EF-B882-0146520E5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990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3008-BC82-4B87-9D96-5D8A579A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600" dirty="0"/>
              <a:t>Managing</a:t>
            </a:r>
            <a:r>
              <a:rPr lang="en-US" dirty="0"/>
              <a:t> Transactions</a:t>
            </a:r>
            <a:endParaRPr lang="en-US" sz="16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118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59632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Transaction is a logical unit of work.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All data manipulation language (DML) statements such as INSERT, UPDATE, and DELETE. Technically, even single SELECT statements are a type of transaction in SQL Server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All data definition language (DDL) statements such as CREATE TABLE and CREATE INDEX.</a:t>
            </a:r>
          </a:p>
        </p:txBody>
      </p:sp>
      <p:pic>
        <p:nvPicPr>
          <p:cNvPr id="1026" name="Picture 2" descr="http://www.pacrimadvisory.com/SiteAssets/representative-transaction-space/transaction-guy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300" y="1295396"/>
            <a:ext cx="2698476" cy="253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934568A-4A13-4534-8F21-86313A27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A183B-39D2-463E-8BED-83FDADD611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Understanding Transactions</a:t>
            </a:r>
          </a:p>
        </p:txBody>
      </p:sp>
    </p:spTree>
    <p:extLst>
      <p:ext uri="{BB962C8B-B14F-4D97-AF65-F5344CB8AC3E}">
        <p14:creationId xmlns:p14="http://schemas.microsoft.com/office/powerpoint/2010/main" val="3276231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4159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Atomicity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Consistency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Isolation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Durability</a:t>
            </a: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2050" name="Picture 2" descr="https://lh6.googleusercontent.com/y9qoNuNGdd9COo0twXUrefyy6ZKmRs3iFPIMKpJ7UZRXqX7Bc5lXFutzaKLFf0ZPD4Sl7uDj1CvQoCh2kOd9ZNkKokw_-xZ-QUwX8mWkKDexO0I58O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881" y="1422400"/>
            <a:ext cx="6030931" cy="33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E74A5AF-77BE-4713-B0FC-670310D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76BB9F-883C-46EA-9510-68C3A08CCD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ACID Properties of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2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B11D20-BC3B-4B1B-B6AF-3F6A5294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86AD0-99DA-4B65-BB33-76CA810B37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Transaction Log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1C0FE-E1F3-46E3-A9E8-D4534E554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68" y="1794355"/>
            <a:ext cx="7983454" cy="29149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BBD55-0CF8-4FAF-AF5B-3EB381830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205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545068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TRUNCATE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SELECT INTO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INSERT SELECT (only in non-indexed or empty table)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BULK INSERT (only in non-indexed or empty table)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35652D-A7AA-45D6-9A44-5BDB1374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776F-9478-415C-9303-CDFAC8D078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Minimally Logged Operations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4001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System transactions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User transactions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202" y="3768583"/>
            <a:ext cx="6718855" cy="66214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B35652D-A7AA-45D6-9A44-5BDB1374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776F-9478-415C-9303-CDFAC8D078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Types of Transactions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203543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755569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BEGIN TRANSACTION (BEGIN TRAN)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COMMIT TRANSACTION (COMMIT TRAN, COMMIT WORK, or just COMMIT)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ROLLBACK TRAN, ROLLBACK WORK, ROLLBACK.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B23FBB-0340-461B-9183-FD98C200FCD0}"/>
              </a:ext>
            </a:extLst>
          </p:cNvPr>
          <p:cNvGrpSpPr/>
          <p:nvPr/>
        </p:nvGrpSpPr>
        <p:grpSpPr>
          <a:xfrm>
            <a:off x="6511445" y="2526314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A6EAD1-A181-47FC-A1A2-47466F3AA310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5273F6-5735-4A3F-A612-65FA6F11B1B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95BF907-FC33-4055-8874-8E9370FD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3E4923-773D-455A-9473-739B091B83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Transaction Commands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05169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@@TRANCOUNT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XACT_STATE()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DB38AF-EFA9-4B8F-9DB3-F5EA61C8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 </a:t>
            </a:r>
            <a:r>
              <a:rPr lang="en-US" dirty="0"/>
              <a:t>Transactions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385B48-9495-4E21-8CE7-89C16CB927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Transaction Levels and States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2639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062A54-1AC4-4ECA-BE62-F1E975E4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2000" dirty="0"/>
              <a:t>Workin</a:t>
            </a:r>
            <a:r>
              <a:rPr lang="en-US" dirty="0"/>
              <a:t>g with Variables</a:t>
            </a:r>
            <a:endParaRPr lang="en-US" sz="20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5A7F4F-4512-438D-BD69-6C844C23FADF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59956F-EB33-4BCC-B0E7-63A4CFB7FEF2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25CFC4-C16F-4455-BA17-2AD547E2286F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48271C-1D00-4FCD-A42F-C1F3F9D2A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351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Autocommit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 (Default)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Implicit transaction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Explicit transaction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156CC2-8AFD-4CB1-B637-02FD55C1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5E3553-B766-42CE-B00B-0B0B5DC944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Transaction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48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587" y="1609778"/>
            <a:ext cx="3455435" cy="241009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93B7FA4-8EFC-4C86-8233-63FC3081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760C16-81B5-4132-83CF-00027EDB3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Transaction Modes: </a:t>
            </a:r>
            <a:r>
              <a:rPr lang="en-US" dirty="0"/>
              <a:t>AUTOCOMMIT</a:t>
            </a:r>
          </a:p>
        </p:txBody>
      </p:sp>
    </p:spTree>
    <p:extLst>
      <p:ext uri="{BB962C8B-B14F-4D97-AF65-F5344CB8AC3E}">
        <p14:creationId xmlns:p14="http://schemas.microsoft.com/office/powerpoint/2010/main" val="812152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899" y="1503470"/>
            <a:ext cx="4505325" cy="28670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28C5850-9CD7-491D-9189-152CD0E9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8AC56-DEB8-4E97-882A-D68F4CE530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Transaction Modes: </a:t>
            </a:r>
            <a:r>
              <a:rPr lang="en-US" dirty="0"/>
              <a:t>Implicit transaction</a:t>
            </a:r>
          </a:p>
        </p:txBody>
      </p:sp>
    </p:spTree>
    <p:extLst>
      <p:ext uri="{BB962C8B-B14F-4D97-AF65-F5344CB8AC3E}">
        <p14:creationId xmlns:p14="http://schemas.microsoft.com/office/powerpoint/2010/main" val="3758480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260" y="1409379"/>
            <a:ext cx="4181475" cy="28384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E661489-3D3E-432F-98FC-824F8FA0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7C5DAB-462E-421A-AACA-BF94993E9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Transaction Modes: </a:t>
            </a:r>
            <a:r>
              <a:rPr lang="en-US" dirty="0"/>
              <a:t>Explicit transaction</a:t>
            </a:r>
          </a:p>
        </p:txBody>
      </p:sp>
    </p:spTree>
    <p:extLst>
      <p:ext uri="{BB962C8B-B14F-4D97-AF65-F5344CB8AC3E}">
        <p14:creationId xmlns:p14="http://schemas.microsoft.com/office/powerpoint/2010/main" val="4184704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71" y="1750994"/>
            <a:ext cx="6362700" cy="23812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47AFFF6-7F1E-418C-91C9-A75A6DE5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43A87D-FA7E-4587-9A23-1D95CF4F43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Nested Transactions</a:t>
            </a:r>
            <a:endParaRPr lang="en-US" sz="12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4803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2099350"/>
            <a:ext cx="6362700" cy="22955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9AF4BF0-0353-42DC-8E81-EDDDAE5C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ABD32D-E4D8-4F7B-B9B1-8B192C8B86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Nested Transactions: Rollback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129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78" y="2099350"/>
            <a:ext cx="6324600" cy="18573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FFB2B10-43AB-46A2-AD0F-E77F6663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A9B646-384F-4732-81F5-4798C1D980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Nested Transactions: Rollback</a:t>
            </a:r>
          </a:p>
        </p:txBody>
      </p:sp>
    </p:spTree>
    <p:extLst>
      <p:ext uri="{BB962C8B-B14F-4D97-AF65-F5344CB8AC3E}">
        <p14:creationId xmlns:p14="http://schemas.microsoft.com/office/powerpoint/2010/main" val="29341188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Cross-database transactions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Distributed transactions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E6C56C-AF7C-4E4F-89DF-85188B32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1CA27-626A-468B-91F1-A34CC8F11F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Additional Transaction Options</a:t>
            </a:r>
          </a:p>
        </p:txBody>
      </p:sp>
    </p:spTree>
    <p:extLst>
      <p:ext uri="{BB962C8B-B14F-4D97-AF65-F5344CB8AC3E}">
        <p14:creationId xmlns:p14="http://schemas.microsoft.com/office/powerpoint/2010/main" val="33864490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3A76-6C9A-4E1A-B3DB-D84426DE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D719C-36F2-4359-8517-5D16DABDD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6F0F2C-6CE6-44A1-954C-29E17B89B725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CCACE8-3A48-4DDE-8E40-8CC139E51D8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230F85-7250-47AB-914D-9EDBA74D652D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07661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C6ED-4AC4-491E-9961-4E608F8B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298308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3008-BC82-4B87-9D96-5D8A579A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Inserting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8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INSERT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INSERT SELECT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INSERT EXEC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SELECT INTO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4D5B8F-F39C-4C48-8D1D-B6256BF9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554375-79B2-43A7-9681-F695D9A532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Methods to Insert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43307-AA1A-4261-8107-D388FCC46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79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u="sng" dirty="0">
                <a:ea typeface="ＭＳ Ｐゴシック" pitchFamily="34" charset="-128"/>
              </a:rPr>
              <a:t>INSERT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SELECT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EXEC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SELECT INTO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47" y="1436913"/>
            <a:ext cx="6272893" cy="179614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C8EB7CA-2BC7-4CA2-A006-63A7D55F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B1769-9D21-46D0-B754-5D7531ED8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20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u="sng" dirty="0">
                <a:solidFill>
                  <a:srgbClr val="444444"/>
                </a:solidFill>
                <a:ea typeface="ＭＳ Ｐゴシック" pitchFamily="34" charset="-128"/>
              </a:rPr>
              <a:t>INSERT SELECT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EXEC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SELECT INTO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353" y="1503470"/>
            <a:ext cx="6000750" cy="1905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4F8DDB1-80E4-4BE4-AC49-0599A83E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D6C3F-0735-4C0C-8EBC-45D9679F9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19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SELECT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u="sng" dirty="0">
                <a:ea typeface="ＭＳ Ｐゴシック" pitchFamily="34" charset="-128"/>
              </a:rPr>
              <a:t>INSERT EXEC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SELECT INTO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17" y="1503470"/>
            <a:ext cx="5800725" cy="12096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F705821-0BB1-4B46-8BF1-1C3DDD69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E70F9-8860-4094-AC9F-F9E50FA0B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151821"/>
      </p:ext>
    </p:extLst>
  </p:cSld>
  <p:clrMapOvr>
    <a:masterClrMapping/>
  </p:clrMapOvr>
</p:sld>
</file>

<file path=ppt/theme/theme1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2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3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12C3C4-CE09-4ADE-AF35-25E58CA316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14e46183-14a5-4343-a187-db51ef71da0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7100</TotalTime>
  <Words>2617</Words>
  <Application>Microsoft Office PowerPoint</Application>
  <PresentationFormat>On-screen Show (16:9)</PresentationFormat>
  <Paragraphs>387</Paragraphs>
  <Slides>49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Arial Black</vt:lpstr>
      <vt:lpstr>Calibri</vt:lpstr>
      <vt:lpstr>Calibri Light</vt:lpstr>
      <vt:lpstr>Segoe</vt:lpstr>
      <vt:lpstr>SFMono-Regular</vt:lpstr>
      <vt:lpstr>Breakers</vt:lpstr>
      <vt:lpstr>Covers</vt:lpstr>
      <vt:lpstr>General</vt:lpstr>
      <vt:lpstr>PowerPoint Presentation</vt:lpstr>
      <vt:lpstr>Agenda</vt:lpstr>
      <vt:lpstr>Working with Variables</vt:lpstr>
      <vt:lpstr>Working with Variables</vt:lpstr>
      <vt:lpstr>Inserting Data</vt:lpstr>
      <vt:lpstr>Inserting Data</vt:lpstr>
      <vt:lpstr>Inserting Data</vt:lpstr>
      <vt:lpstr>Inserting Data</vt:lpstr>
      <vt:lpstr>Inserting Data</vt:lpstr>
      <vt:lpstr>Inserting Data</vt:lpstr>
      <vt:lpstr>Inserting Data</vt:lpstr>
      <vt:lpstr>Updating Data</vt:lpstr>
      <vt:lpstr>Updating Data</vt:lpstr>
      <vt:lpstr>Updating Data</vt:lpstr>
      <vt:lpstr>Updating Data</vt:lpstr>
      <vt:lpstr>Updating Data</vt:lpstr>
      <vt:lpstr>Deleting Data</vt:lpstr>
      <vt:lpstr>Deleting Data</vt:lpstr>
      <vt:lpstr>Deleting Data</vt:lpstr>
      <vt:lpstr>Deleting Data</vt:lpstr>
      <vt:lpstr>Using the IDENTITY Column Property</vt:lpstr>
      <vt:lpstr>Using the IDENTITY Column Property</vt:lpstr>
      <vt:lpstr>Using the IDENTITY Column Property</vt:lpstr>
      <vt:lpstr>Using the IDENTITY Column Property</vt:lpstr>
      <vt:lpstr>Merging Data</vt:lpstr>
      <vt:lpstr>Merging Data</vt:lpstr>
      <vt:lpstr>Merging Data</vt:lpstr>
      <vt:lpstr>Merging Data</vt:lpstr>
      <vt:lpstr>Using the OUTPUT Option</vt:lpstr>
      <vt:lpstr>Using the OUTPUT Option</vt:lpstr>
      <vt:lpstr>Using the OUTPUT Option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Managing Transactions</vt:lpstr>
      <vt:lpstr>Q&amp;A Session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164</cp:revision>
  <cp:lastPrinted>2014-07-09T13:30:36Z</cp:lastPrinted>
  <dcterms:created xsi:type="dcterms:W3CDTF">2015-03-18T06:37:43Z</dcterms:created>
  <dcterms:modified xsi:type="dcterms:W3CDTF">2022-01-09T13:37:17Z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