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  <p:sldMasterId id="2147483758" r:id="rId5"/>
    <p:sldMasterId id="2147483762" r:id="rId6"/>
  </p:sldMasterIdLst>
  <p:notesMasterIdLst>
    <p:notesMasterId r:id="rId51"/>
  </p:notesMasterIdLst>
  <p:handoutMasterIdLst>
    <p:handoutMasterId r:id="rId52"/>
  </p:handoutMasterIdLst>
  <p:sldIdLst>
    <p:sldId id="617" r:id="rId7"/>
    <p:sldId id="628" r:id="rId8"/>
    <p:sldId id="636" r:id="rId9"/>
    <p:sldId id="581" r:id="rId10"/>
    <p:sldId id="582" r:id="rId11"/>
    <p:sldId id="648" r:id="rId12"/>
    <p:sldId id="637" r:id="rId13"/>
    <p:sldId id="638" r:id="rId14"/>
    <p:sldId id="639" r:id="rId15"/>
    <p:sldId id="585" r:id="rId16"/>
    <p:sldId id="640" r:id="rId17"/>
    <p:sldId id="655" r:id="rId18"/>
    <p:sldId id="653" r:id="rId19"/>
    <p:sldId id="624" r:id="rId20"/>
    <p:sldId id="625" r:id="rId21"/>
    <p:sldId id="626" r:id="rId22"/>
    <p:sldId id="654" r:id="rId23"/>
    <p:sldId id="652" r:id="rId24"/>
    <p:sldId id="657" r:id="rId25"/>
    <p:sldId id="546" r:id="rId26"/>
    <p:sldId id="556" r:id="rId27"/>
    <p:sldId id="557" r:id="rId28"/>
    <p:sldId id="559" r:id="rId29"/>
    <p:sldId id="561" r:id="rId30"/>
    <p:sldId id="562" r:id="rId31"/>
    <p:sldId id="563" r:id="rId32"/>
    <p:sldId id="645" r:id="rId33"/>
    <p:sldId id="646" r:id="rId34"/>
    <p:sldId id="647" r:id="rId35"/>
    <p:sldId id="566" r:id="rId36"/>
    <p:sldId id="660" r:id="rId37"/>
    <p:sldId id="567" r:id="rId38"/>
    <p:sldId id="569" r:id="rId39"/>
    <p:sldId id="570" r:id="rId40"/>
    <p:sldId id="656" r:id="rId41"/>
    <p:sldId id="658" r:id="rId42"/>
    <p:sldId id="573" r:id="rId43"/>
    <p:sldId id="575" r:id="rId44"/>
    <p:sldId id="574" r:id="rId45"/>
    <p:sldId id="584" r:id="rId46"/>
    <p:sldId id="586" r:id="rId47"/>
    <p:sldId id="578" r:id="rId48"/>
    <p:sldId id="650" r:id="rId49"/>
    <p:sldId id="659" r:id="rId5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746"/>
    <a:srgbClr val="A3C644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6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35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9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1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7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1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3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5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9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55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9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63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3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2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3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47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53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6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8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98338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4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76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999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074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098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195617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80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776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200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078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713281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501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26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901138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41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2784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0833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4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97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0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4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0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5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6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10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ba.stackexchange.com/questions/16385/whats-the-difference-between-a-temp-table-and-table-variable-in-sql-serv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143" y="4393994"/>
            <a:ext cx="4315968" cy="313932"/>
          </a:xfrm>
        </p:spPr>
        <p:txBody>
          <a:bodyPr/>
          <a:lstStyle/>
          <a:p>
            <a:r>
              <a:rPr lang="en-US" dirty="0"/>
              <a:t>January 18,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3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027A4DE-C0D9-45EB-90B7-1FB3A753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822960"/>
            <a:ext cx="498835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1AA88B-EB6C-439E-B008-C4A95A1F902C}"/>
              </a:ext>
            </a:extLst>
          </p:cNvPr>
          <p:cNvSpPr txBox="1">
            <a:spLocks/>
          </p:cNvSpPr>
          <p:nvPr/>
        </p:nvSpPr>
        <p:spPr>
          <a:xfrm>
            <a:off x="492666" y="4350630"/>
            <a:ext cx="4706656" cy="38779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ISOLATION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</a:t>
            </a:r>
            <a:endParaRPr lang="en-US" sz="1400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7CB62-9898-4C6F-A95A-72691F24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7CC2EF2-596D-4ACF-AF12-218F0640DA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400" i="1" dirty="0"/>
              <a:t>Pessimistic</a:t>
            </a:r>
            <a:endParaRPr lang="en-US" sz="14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READ UNCOMMITTED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READ COMMITED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REPEATABLE READ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SERIALIZABLE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400" b="1" dirty="0"/>
          </a:p>
          <a:p>
            <a:endParaRPr lang="en-US" sz="1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64C0FAD-98E7-4B3B-857A-50E9FFD1A2B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400" i="1" dirty="0"/>
              <a:t>Optimistic</a:t>
            </a:r>
            <a:endParaRPr lang="en-US" sz="14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READ COMMITTED SNAPSHOT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SNAPSHOT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400" b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224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3A76-6C9A-4E1A-B3DB-D84426D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719C-36F2-4359-8517-5D16DABD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0F2C-6CE6-44A1-954C-29E17B89B725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CCACE8-3A48-4DDE-8E40-8CC139E51D8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30F85-7250-47AB-914D-9EDBA74D652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08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02C-B1E4-400D-8F91-24B9A954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</p:spTree>
    <p:extLst>
      <p:ext uri="{BB962C8B-B14F-4D97-AF65-F5344CB8AC3E}">
        <p14:creationId xmlns:p14="http://schemas.microsoft.com/office/powerpoint/2010/main" val="62949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57187" y="1422400"/>
            <a:ext cx="8148173" cy="302963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Global temporary table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Local temporary table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Table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302E0-F7F1-41C8-842E-EBDFD79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3276F2-947A-4CB9-9E28-A7809B6F2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Temporary Table Types</a:t>
            </a:r>
          </a:p>
        </p:txBody>
      </p:sp>
    </p:spTree>
    <p:extLst>
      <p:ext uri="{BB962C8B-B14F-4D97-AF65-F5344CB8AC3E}">
        <p14:creationId xmlns:p14="http://schemas.microsoft.com/office/powerpoint/2010/main" val="371129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23DCB-1870-4A3B-985A-3EBAA606219E}"/>
              </a:ext>
            </a:extLst>
          </p:cNvPr>
          <p:cNvSpPr/>
          <p:nvPr/>
        </p:nvSpPr>
        <p:spPr>
          <a:xfrm>
            <a:off x="537098" y="1546181"/>
            <a:ext cx="6778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PK_temp_GlobalTable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COLLATE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DATABASE_DEFAULT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FD8CD3-04B4-4EAA-9A58-ED65CC4B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B5EDD-3249-4C55-AC05-C8DBF341C7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Global temporary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1BEE53-EE05-4ED5-9A0D-A884BB76A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52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23DCB-1870-4A3B-985A-3EBAA606219E}"/>
              </a:ext>
            </a:extLst>
          </p:cNvPr>
          <p:cNvSpPr/>
          <p:nvPr/>
        </p:nvSpPr>
        <p:spPr>
          <a:xfrm>
            <a:off x="537098" y="1546181"/>
            <a:ext cx="6778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PK_temp_LocalTable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COLLATE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DATABASE_DEFAULT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9220AB-2447-4851-AC20-0B15E90B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D2F84-FBFC-47B0-B88D-9F541BF783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Local temporary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D002A1-85C0-4502-B257-D2AD754F9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2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7A7528-E05D-4344-A9B6-CFA94EB8F0B3}"/>
              </a:ext>
            </a:extLst>
          </p:cNvPr>
          <p:cNvSpPr/>
          <p:nvPr/>
        </p:nvSpPr>
        <p:spPr>
          <a:xfrm>
            <a:off x="501589" y="162061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TalbeVar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25BC0B-44DC-43C8-B697-543B80EC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D0E83F-45FC-4611-88AF-5065E9555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Table variable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789819-D696-48B9-A794-F3B2C547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02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pic>
        <p:nvPicPr>
          <p:cNvPr id="1026" name="Picture 2" descr="Contents">
            <a:extLst>
              <a:ext uri="{FF2B5EF4-FFF2-40B4-BE49-F238E27FC236}">
                <a16:creationId xmlns:a16="http://schemas.microsoft.com/office/drawing/2014/main" id="{EEF87B17-9A7F-4BA2-9030-9DC3D3EE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02" y="509587"/>
            <a:ext cx="39528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CD9250-B21D-4B27-A702-B5658A8A54A9}"/>
              </a:ext>
            </a:extLst>
          </p:cNvPr>
          <p:cNvSpPr/>
          <p:nvPr/>
        </p:nvSpPr>
        <p:spPr>
          <a:xfrm>
            <a:off x="357047" y="286928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https://dba.stackexchange.com/questions/16385/whats-the-difference-between-a-temp-table-and-table-variable-in-sql-server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164438-E6D0-47C3-9B10-B4460AF8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693341-44C7-43D1-AABE-A13322D6D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Temporary tables vs table variables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4693B-56C4-44B1-A302-3F19D210C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0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15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02C-B1E4-400D-8F91-24B9A954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</p:spTree>
    <p:extLst>
      <p:ext uri="{BB962C8B-B14F-4D97-AF65-F5344CB8AC3E}">
        <p14:creationId xmlns:p14="http://schemas.microsoft.com/office/powerpoint/2010/main" val="15392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3861029" cy="356616"/>
          </a:xfrm>
        </p:spPr>
        <p:txBody>
          <a:bodyPr/>
          <a:lstStyle/>
          <a:p>
            <a:r>
              <a:rPr lang="en-US" sz="1100" b="1" spc="300" dirty="0"/>
              <a:t>Basic Locking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Transaction Isolation Levels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Understanding Temporary Tables</a:t>
            </a:r>
            <a:endParaRPr lang="en-US" sz="1100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3861029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Querying and Managing XML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5A6BEF2-0C1D-4F47-9A06-DB7CC69F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659" y="1092491"/>
            <a:ext cx="3897153" cy="2286000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6181DB1-03C3-4FDF-B126-40F9F2BC012E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B65192A6-0944-448D-A204-EEB1862E647B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3861029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it-IT" dirty="0"/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2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236EC2B-862E-4090-82C7-FCD787C2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7189" y="1422400"/>
            <a:ext cx="3986212" cy="3054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 is a markup language that defines a set of rules for encoding documents in a format which is both human-readable and machine-readable</a:t>
            </a:r>
          </a:p>
          <a:p>
            <a:pPr marL="171450" indent="-17145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600" dirty="0"/>
          </a:p>
        </p:txBody>
      </p:sp>
      <p:pic>
        <p:nvPicPr>
          <p:cNvPr id="1026" name="Picture 2" descr="XM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241589"/>
            <a:ext cx="3810000" cy="43364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5" name="Text Placeholder 4"/>
          <p:cNvSpPr txBox="1">
            <a:spLocks/>
          </p:cNvSpPr>
          <p:nvPr/>
        </p:nvSpPr>
        <p:spPr>
          <a:xfrm>
            <a:off x="357189" y="1079500"/>
            <a:ext cx="3986212" cy="342900"/>
          </a:xfrm>
          <a:prstGeom prst="rect">
            <a:avLst/>
          </a:prstGeom>
        </p:spPr>
        <p:txBody>
          <a:bodyPr vert="horz" wrap="none" lIns="0" tIns="0" rIns="0" bIns="0" rtlCol="0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Clr>
                <a:schemeClr val="bg1"/>
              </a:buClr>
              <a:buSzPct val="140000"/>
            </a:pPr>
            <a:r>
              <a:rPr lang="en-US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Extensible Markup Language (XML)</a:t>
            </a:r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BFAC167A-37C3-4A7E-8629-896760A5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Creating XML from relational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Shredding XML into relational tabular format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Native XML data type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XML Query Language (XQuery)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890CD-3659-401F-B2C9-8770A6EE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41179-2A1A-4F39-8A51-B0159CDD4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MS SQL SERVER XML FEATURES</a:t>
            </a:r>
          </a:p>
        </p:txBody>
      </p:sp>
    </p:spTree>
    <p:extLst>
      <p:ext uri="{BB962C8B-B14F-4D97-AF65-F5344CB8AC3E}">
        <p14:creationId xmlns:p14="http://schemas.microsoft.com/office/powerpoint/2010/main" val="73873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F4CB96-8EA6-469F-9841-AD517F6B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6CA29F-3707-47B7-B6C5-6BC4F4D714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XML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2A38F-D581-4DCC-A34E-5D50FEEEC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422400"/>
            <a:ext cx="7496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1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c4learn.com/2012/05/What-is-an-XML-ELeme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93" y="870670"/>
            <a:ext cx="4936722" cy="383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7970860-60C7-4D19-A0B4-443C37AB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3AF309-7144-4606-A9D5-C8C14A3BA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XML Structure</a:t>
            </a:r>
          </a:p>
        </p:txBody>
      </p:sp>
    </p:spTree>
    <p:extLst>
      <p:ext uri="{BB962C8B-B14F-4D97-AF65-F5344CB8AC3E}">
        <p14:creationId xmlns:p14="http://schemas.microsoft.com/office/powerpoint/2010/main" val="3386215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01" y="1422400"/>
            <a:ext cx="5969696" cy="30788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2A0F18-1B6C-48F8-849E-7E4971A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BDFCD3-C940-40C7-B9BB-B9117E76C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Characters with special values in XML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4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431" y="2888900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Name Conflicts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9" y="1422400"/>
            <a:ext cx="1990725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39" y="3301102"/>
            <a:ext cx="31623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814" y="1530456"/>
            <a:ext cx="4991100" cy="292417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50C5166-4108-4E33-BBCA-C21939A0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E0120B-3FE6-47B2-88EB-0AE526703B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B65F8553-E23C-43A2-AEB7-E313A257CDC9}"/>
              </a:ext>
            </a:extLst>
          </p:cNvPr>
          <p:cNvSpPr/>
          <p:nvPr/>
        </p:nvSpPr>
        <p:spPr>
          <a:xfrm>
            <a:off x="608600" y="2824480"/>
            <a:ext cx="228831" cy="431800"/>
          </a:xfrm>
          <a:prstGeom prst="upDownArrow">
            <a:avLst>
              <a:gd name="adj1" fmla="val 278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1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532CDDB8-EF86-4A45-8338-E9D47D36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21" y="228600"/>
            <a:ext cx="4534270" cy="4546396"/>
          </a:xfrm>
          <a:prstGeom prst="rect">
            <a:avLst/>
          </a:prstGeom>
          <a:noFill/>
        </p:spPr>
      </p:pic>
      <p:sp>
        <p:nvSpPr>
          <p:cNvPr id="25" name="Text Placeholder 4"/>
          <p:cNvSpPr txBox="1">
            <a:spLocks/>
          </p:cNvSpPr>
          <p:nvPr/>
        </p:nvSpPr>
        <p:spPr>
          <a:xfrm>
            <a:off x="357189" y="1079500"/>
            <a:ext cx="3986212" cy="342900"/>
          </a:xfrm>
          <a:prstGeom prst="rect">
            <a:avLst/>
          </a:prstGeom>
        </p:spPr>
        <p:txBody>
          <a:bodyPr vert="horz" wrap="none" lIns="0" tIns="0" rIns="0" bIns="0" rtlCol="0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Clr>
                <a:schemeClr val="bg1"/>
              </a:buClr>
              <a:buSzPct val="140000"/>
            </a:pPr>
            <a:r>
              <a:rPr lang="en-US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XML Schema Description (XSD)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0470799A-0748-40C7-B79E-32997A0A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6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8754-4F44-47AD-B8A2-AB447763B0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RAW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AUTO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PATH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EXPLICIT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14119D-FD6D-474C-BD15-95BCF9D5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98E4F-8E68-42E2-A541-FD6485832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Producing XML from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2626691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8754-4F44-47AD-B8A2-AB447763B0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OPENXML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14119D-FD6D-474C-BD15-95BCF9D5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98E4F-8E68-42E2-A541-FD6485832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Shredding XML to Tables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6912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48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3DB8-3432-4DDB-B1C8-29A19307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Basic 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9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1760631"/>
            <a:ext cx="4705350" cy="2514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62C1F5A-C51E-4F58-9C79-50008E40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A700EA-9272-4E3B-9F0C-8B866596E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Querying XML Data with XQuery</a:t>
            </a:r>
          </a:p>
        </p:txBody>
      </p:sp>
    </p:spTree>
    <p:extLst>
      <p:ext uri="{BB962C8B-B14F-4D97-AF65-F5344CB8AC3E}">
        <p14:creationId xmlns:p14="http://schemas.microsoft.com/office/powerpoint/2010/main" val="2219104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8754-4F44-47AD-B8A2-AB447763B0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value()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nodes()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query()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14119D-FD6D-474C-BD15-95BCF9D5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98E4F-8E68-42E2-A541-FD6485832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XML Data Type 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3950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57188" y="1598330"/>
            <a:ext cx="7956390" cy="268524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Numeric functions: </a:t>
            </a:r>
            <a:r>
              <a:rPr lang="en-US" sz="2000" dirty="0"/>
              <a:t>ceiling(), floor(), and round()</a:t>
            </a:r>
          </a:p>
          <a:p>
            <a:r>
              <a:rPr lang="en-US" sz="2000" b="1" dirty="0"/>
              <a:t>String functions: </a:t>
            </a:r>
            <a:r>
              <a:rPr lang="en-US" sz="2000" dirty="0" err="1"/>
              <a:t>concat</a:t>
            </a:r>
            <a:r>
              <a:rPr lang="en-US" sz="2000" dirty="0"/>
              <a:t>(), contains(), substring(), string-length(), lower-case(), and upper-case()</a:t>
            </a:r>
          </a:p>
          <a:p>
            <a:r>
              <a:rPr lang="en-US" sz="2000" b="1" dirty="0"/>
              <a:t>Boolean and Boolean constructor functions: </a:t>
            </a:r>
            <a:r>
              <a:rPr lang="en-US" sz="2000" dirty="0"/>
              <a:t>not(), true(), and false()</a:t>
            </a:r>
          </a:p>
          <a:p>
            <a:r>
              <a:rPr lang="en-US" sz="2000" b="1" dirty="0"/>
              <a:t>Nodes functions: </a:t>
            </a:r>
            <a:r>
              <a:rPr lang="en-US" sz="2000" dirty="0"/>
              <a:t>local-name() and namespace-</a:t>
            </a:r>
            <a:r>
              <a:rPr lang="en-US" sz="2000" dirty="0" err="1"/>
              <a:t>uri</a:t>
            </a:r>
            <a:r>
              <a:rPr lang="en-US" sz="2000" dirty="0"/>
              <a:t>()</a:t>
            </a:r>
          </a:p>
          <a:p>
            <a:r>
              <a:rPr lang="en-US" sz="2000" b="1" dirty="0"/>
              <a:t>Aggregate functions: </a:t>
            </a:r>
            <a:r>
              <a:rPr lang="en-US" sz="2000" dirty="0"/>
              <a:t>count(), min(), max(), avg(), and sum()</a:t>
            </a:r>
          </a:p>
          <a:p>
            <a:r>
              <a:rPr lang="en-US" sz="2000" b="1" dirty="0"/>
              <a:t>Data accessor functions: </a:t>
            </a:r>
            <a:r>
              <a:rPr lang="en-US" sz="2000" dirty="0"/>
              <a:t>data() and string()</a:t>
            </a:r>
          </a:p>
          <a:p>
            <a:r>
              <a:rPr lang="en-US" sz="2000" b="1" dirty="0"/>
              <a:t>SQL Server extension functions: </a:t>
            </a:r>
            <a:r>
              <a:rPr lang="en-US" sz="2000" dirty="0" err="1"/>
              <a:t>sql:column</a:t>
            </a:r>
            <a:r>
              <a:rPr lang="en-US" sz="2000" dirty="0"/>
              <a:t>() and </a:t>
            </a:r>
            <a:r>
              <a:rPr lang="en-US" sz="2000" dirty="0" err="1"/>
              <a:t>sql:variable</a:t>
            </a:r>
            <a:r>
              <a:rPr lang="en-US" sz="2000" dirty="0"/>
              <a:t>()</a:t>
            </a:r>
            <a:endParaRPr lang="en-US" sz="20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24DF22-D576-427A-8E86-B2E3B884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34E44-6252-4BC0-8407-88AF9D48D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XQuery Functions</a:t>
            </a:r>
          </a:p>
        </p:txBody>
      </p:sp>
    </p:spTree>
    <p:extLst>
      <p:ext uri="{BB962C8B-B14F-4D97-AF65-F5344CB8AC3E}">
        <p14:creationId xmlns:p14="http://schemas.microsoft.com/office/powerpoint/2010/main" val="349984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917" y="1413286"/>
            <a:ext cx="781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ucidaSansTypewriterStd"/>
              </a:rPr>
              <a:t>node-name/child::element-name[@attribute-name=value]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2305" y="2166291"/>
            <a:ext cx="8429000" cy="220451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Axis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Specifies the direction of travel. In the example, the axis is child::, which specifies child nodes of the node from the previous step.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Predicate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Further narrows down the search. In the example, there is one predicate: [@attribute-name=value], which selects only nodes that have an attribute named attribute-name with value 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value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such as [@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orderid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=10952].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B35C2C-2413-403A-B079-4FDE184C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61F5CA-5DD1-41D3-BACA-0FE15088EB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Xquery</a:t>
            </a:r>
            <a:r>
              <a:rPr lang="en-US" dirty="0"/>
              <a:t>: Navigation</a:t>
            </a:r>
          </a:p>
        </p:txBody>
      </p:sp>
    </p:spTree>
    <p:extLst>
      <p:ext uri="{BB962C8B-B14F-4D97-AF65-F5344CB8AC3E}">
        <p14:creationId xmlns:p14="http://schemas.microsoft.com/office/powerpoint/2010/main" val="899684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422400"/>
            <a:ext cx="8265594" cy="332653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6C7E8A-21E0-404D-97DD-AD32A1DB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F6A2CB-8B0F-41A6-AFDA-8605DA6FE6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Xquery</a:t>
            </a:r>
            <a:r>
              <a:rPr lang="en-US" dirty="0"/>
              <a:t>: Supported </a:t>
            </a:r>
            <a:r>
              <a:rPr lang="en-US" dirty="0" err="1"/>
              <a:t>Axises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5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76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02C-B1E4-400D-8F91-24B9A954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52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60364" y="927764"/>
            <a:ext cx="4103580" cy="6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 JavaScript Object Notation</a:t>
            </a: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pic>
        <p:nvPicPr>
          <p:cNvPr id="2" name="Picture 2" descr="JSON vecto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01" y="1253995"/>
            <a:ext cx="1622968" cy="16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141C4-E243-4ECF-9888-D0FD3FAA0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4" y="1615736"/>
            <a:ext cx="5619844" cy="27422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40F5EA-6530-473C-9A98-8B837E24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68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6FDDDA-462D-4D27-9F0C-DFA44E7CF520}"/>
              </a:ext>
            </a:extLst>
          </p:cNvPr>
          <p:cNvSpPr txBox="1"/>
          <p:nvPr/>
        </p:nvSpPr>
        <p:spPr>
          <a:xfrm>
            <a:off x="221942" y="1563422"/>
            <a:ext cx="37019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"firstName"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"Иван"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"lastName"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"Иванов"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"Ленинград"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"postalCode"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"101101"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"phoneNumbers"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"812 123-1234"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"916 123-4567"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D9959EE-6976-4080-B5AB-8F5B1E60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591" y="1563422"/>
            <a:ext cx="4828467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&lt;person&gt;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&lt;firstName&gt;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Иван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&lt;/firstName&gt;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&lt;lastName&gt;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Иванов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&lt;/lastName&gt;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&lt;address&gt;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&lt;city&gt;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Ленинград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&lt;/city&gt;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&lt;postalCode&gt;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101101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&lt;/postalCode&gt;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&lt;/address&gt;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&lt;phoneNumbers&gt;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812 123-1234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916 123-4567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&lt;/person&gt;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1B00-F942-4726-9CAF-73719FB9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1711BD-5031-462E-8957-F76B98A77E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</p:spTree>
    <p:extLst>
      <p:ext uri="{BB962C8B-B14F-4D97-AF65-F5344CB8AC3E}">
        <p14:creationId xmlns:p14="http://schemas.microsoft.com/office/powerpoint/2010/main" val="1488333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57187" y="1422400"/>
            <a:ext cx="8148173" cy="302963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Number:</a:t>
            </a:r>
            <a:r>
              <a:rPr lang="en-US" sz="1600" dirty="0"/>
              <a:t> a signed decimal number that may contain a fractional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String:</a:t>
            </a:r>
            <a:r>
              <a:rPr lang="en-US" sz="1600" dirty="0"/>
              <a:t> a sequence of zero or more Unicode characters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Boolean</a:t>
            </a:r>
            <a:r>
              <a:rPr lang="en-US" sz="1600" dirty="0"/>
              <a:t> : true or false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Array</a:t>
            </a:r>
            <a:r>
              <a:rPr lang="en-US" sz="1600" dirty="0"/>
              <a:t>: an ordered list of zero or more values, each of which may be of any type.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Object</a:t>
            </a:r>
            <a:r>
              <a:rPr lang="en-US" sz="1600" dirty="0"/>
              <a:t>: an unordered collection of name–value pairs where the names (also called keys) are strings.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Null</a:t>
            </a:r>
            <a:r>
              <a:rPr lang="en-US" sz="1600" dirty="0"/>
              <a:t>: An empty value, using the word null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302E0-F7F1-41C8-842E-EBDFD79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3276F2-947A-4CB9-9E28-A7809B6F2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JSON's 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8550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8" y="1444625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Shared locks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Exclusive locks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Advanced Locking Modes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/>
              <a:t>There are more advanced modes called update, intent, and schema locks used for special purposes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F30306-0439-49C8-B279-1DB5F26A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FBF52-3684-4696-B678-B8A7F35190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</p:spTree>
    <p:extLst>
      <p:ext uri="{BB962C8B-B14F-4D97-AF65-F5344CB8AC3E}">
        <p14:creationId xmlns:p14="http://schemas.microsoft.com/office/powerpoint/2010/main" val="3413305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9E35E8-C671-4E09-91CC-EA9F2F2238D0}"/>
              </a:ext>
            </a:extLst>
          </p:cNvPr>
          <p:cNvSpPr/>
          <p:nvPr/>
        </p:nvSpPr>
        <p:spPr>
          <a:xfrm>
            <a:off x="3253666" y="861428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"firstName"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"lastName"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"Smith"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isAlive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streetAddress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 2nd Street"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"city"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"New York"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"NY"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"phoneNumbers"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"office"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"children"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[],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"spouse"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97D9E9-4927-405E-9EF3-6500862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1B8C10-143D-4D05-B410-31FBB7EB8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JSON's 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2890194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4ABB26-F6FB-43A6-B73D-870AA899AE6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>
                <a:srgbClr val="2FC2D9"/>
              </a:buClr>
            </a:pPr>
            <a:r>
              <a:rPr lang="en-US" sz="1600" dirty="0"/>
              <a:t>Array of values</a:t>
            </a:r>
          </a:p>
          <a:p>
            <a:pPr>
              <a:buClr>
                <a:srgbClr val="2FC2D9"/>
              </a:buClr>
            </a:pPr>
            <a:endParaRPr lang="en-US" sz="1600" dirty="0"/>
          </a:p>
          <a:p>
            <a:pPr>
              <a:buClr>
                <a:srgbClr val="2FC2D9"/>
              </a:buClr>
            </a:pPr>
            <a:endParaRPr lang="en-US" sz="1600" dirty="0"/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1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1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2FC2D9"/>
              </a:buClr>
            </a:pPr>
            <a:endParaRPr lang="en-US" sz="1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F2020E-CBE8-48B6-9801-DCC973DB01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2FC2D9"/>
              </a:buClr>
            </a:pPr>
            <a:r>
              <a:rPr lang="en-US" sz="1600" dirty="0"/>
              <a:t>Array of objects</a:t>
            </a:r>
          </a:p>
          <a:p>
            <a:pPr>
              <a:buClr>
                <a:srgbClr val="2FC2D9"/>
              </a:buClr>
            </a:pPr>
            <a:endParaRPr lang="en-US" sz="1600" dirty="0"/>
          </a:p>
          <a:p>
            <a:pPr>
              <a:buClr>
                <a:srgbClr val="2FC2D9"/>
              </a:buClr>
            </a:pPr>
            <a:endParaRPr lang="en-US" sz="1600" dirty="0"/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"office"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2FC2D9"/>
              </a:buClr>
            </a:pPr>
            <a:endParaRPr lang="en-US" sz="1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BD7844-043E-410E-8784-BBFCB48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97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67FF7-B7E1-49FA-87C3-4359DF7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1358A-3C72-485A-8AFD-AC748A7881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Convert SQL Server data to JSON or export JSON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FOR JSON</a:t>
            </a:r>
          </a:p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Convert JSON collections to a </a:t>
            </a:r>
            <a:r>
              <a:rPr lang="en-US" sz="1200" dirty="0" err="1"/>
              <a:t>rowset</a:t>
            </a:r>
            <a:endParaRPr lang="en-US" sz="1200" dirty="0"/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OPENJSON.</a:t>
            </a:r>
          </a:p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Extract values from JSON text and use them in queries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JSON_VALUE extracts a scalar value from a JSON string.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JSON_QUERY extracts an object or an array from a JSON string.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ISJSON tests whether a string contains valid JSON.</a:t>
            </a:r>
          </a:p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Modify JSON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JSON_MODIFY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7BC174-E65A-4530-B9AC-06B06114BC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Base operation</a:t>
            </a:r>
          </a:p>
        </p:txBody>
      </p:sp>
    </p:spTree>
    <p:extLst>
      <p:ext uri="{BB962C8B-B14F-4D97-AF65-F5344CB8AC3E}">
        <p14:creationId xmlns:p14="http://schemas.microsoft.com/office/powerpoint/2010/main" val="117975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761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7BD-A133-4A9F-84C0-12976F89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336666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39" y="1770619"/>
            <a:ext cx="7595602" cy="235948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3BFCAD1-4E31-40F5-92AA-5A1988DD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68F03-A5E6-4386-85FB-407DB1F18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Lock Compatibility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BFCAD1-4E31-40F5-92AA-5A1988DD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68F03-A5E6-4386-85FB-407DB1F18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Lock Compatibility (Full Version)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C6200-2A33-4FCE-BA79-D305B0235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758950"/>
            <a:ext cx="78962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0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BFCAD1-4E31-40F5-92AA-5A1988DD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Locking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68F03-A5E6-4386-85FB-407DB1F18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0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B23FBB-0340-461B-9183-FD98C200FCD0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A6EAD1-A181-47FC-A1A2-47466F3AA310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5273F6-5735-4A3F-A612-65FA6F11B1B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95BF907-FC33-4055-8874-8E9370FD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Managing</a:t>
            </a:r>
            <a:r>
              <a:rPr lang="en-US" dirty="0"/>
              <a:t> Transactions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E4923-773D-455A-9473-739B091B8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Dead locking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0173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02C-B1E4-400D-8F91-24B9A954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</p:spTree>
    <p:extLst>
      <p:ext uri="{BB962C8B-B14F-4D97-AF65-F5344CB8AC3E}">
        <p14:creationId xmlns:p14="http://schemas.microsoft.com/office/powerpoint/2010/main" val="1343395703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Vladimir Mitiurin</DisplayName>
        <AccountId>14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c8fb4810-c3cf-44db-bdf0-77d94482a9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A2F80D8-7679-463F-81F1-4595CB1F2EC9}">
  <ds:schemaRefs>
    <ds:schemaRef ds:uri="609121fb-01d0-49fe-b3fd-9a3e3a0646a9"/>
    <ds:schemaRef ds:uri="c8fb4810-c3cf-44db-bdf0-77d94482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6141</TotalTime>
  <Words>1292</Words>
  <Application>Microsoft Office PowerPoint</Application>
  <PresentationFormat>On-screen Show (16:9)</PresentationFormat>
  <Paragraphs>296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 Black</vt:lpstr>
      <vt:lpstr>Arial Unicode MS</vt:lpstr>
      <vt:lpstr>Calibri</vt:lpstr>
      <vt:lpstr>Calibri Light</vt:lpstr>
      <vt:lpstr>Consolas</vt:lpstr>
      <vt:lpstr>Courier New</vt:lpstr>
      <vt:lpstr>LucidaSansTypewriterStd</vt:lpstr>
      <vt:lpstr>Breakers</vt:lpstr>
      <vt:lpstr>Covers</vt:lpstr>
      <vt:lpstr>General</vt:lpstr>
      <vt:lpstr>PowerPoint Presentation</vt:lpstr>
      <vt:lpstr>Agenda</vt:lpstr>
      <vt:lpstr>Basic locking</vt:lpstr>
      <vt:lpstr>Basic Locking</vt:lpstr>
      <vt:lpstr>Basic Locking</vt:lpstr>
      <vt:lpstr>Basic Locking</vt:lpstr>
      <vt:lpstr>Basic Locking</vt:lpstr>
      <vt:lpstr>Managing Transactions</vt:lpstr>
      <vt:lpstr>Transaction Isolation Levels</vt:lpstr>
      <vt:lpstr>Transaction Isolation Levels</vt:lpstr>
      <vt:lpstr>Transaction Isolation Levels</vt:lpstr>
      <vt:lpstr>Understanding Temporary Tables</vt:lpstr>
      <vt:lpstr>Understanding Temporary Tables</vt:lpstr>
      <vt:lpstr>Understanding Temporary Tables</vt:lpstr>
      <vt:lpstr>Understanding Temporary Tables</vt:lpstr>
      <vt:lpstr>Understanding Temporary Tables</vt:lpstr>
      <vt:lpstr>Understanding Temporary Tables</vt:lpstr>
      <vt:lpstr>Understanding Temporary Tables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Q&amp;A Session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22</cp:revision>
  <cp:lastPrinted>2014-07-09T13:30:36Z</cp:lastPrinted>
  <dcterms:created xsi:type="dcterms:W3CDTF">2015-03-18T06:37:43Z</dcterms:created>
  <dcterms:modified xsi:type="dcterms:W3CDTF">2021-12-26T14:38:58Z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  <property fmtid="{D5CDD505-2E9C-101B-9397-08002B2CF9AE}" pid="5" name="AuthorIds_UIVersion_1024">
    <vt:lpwstr>6</vt:lpwstr>
  </property>
</Properties>
</file>