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10"/>
  </p:notesMasterIdLst>
  <p:handoutMasterIdLst>
    <p:handoutMasterId r:id="rId11"/>
  </p:handoutMasterIdLst>
  <p:sldIdLst>
    <p:sldId id="258" r:id="rId5"/>
    <p:sldId id="620" r:id="rId6"/>
    <p:sldId id="625" r:id="rId7"/>
    <p:sldId id="626" r:id="rId8"/>
    <p:sldId id="627" r:id="rId9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C644"/>
    <a:srgbClr val="2FC2D9"/>
    <a:srgbClr val="B22746"/>
    <a:srgbClr val="999999"/>
    <a:srgbClr val="1A9CB0"/>
    <a:srgbClr val="E6E6E6"/>
    <a:srgbClr val="CCCCCC"/>
    <a:srgbClr val="666666"/>
    <a:srgbClr val="464547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27" autoAdjust="0"/>
    <p:restoredTop sz="76410" autoAdjust="0"/>
  </p:normalViewPr>
  <p:slideViewPr>
    <p:cSldViewPr snapToGrid="0">
      <p:cViewPr varScale="1">
        <p:scale>
          <a:sx n="73" d="100"/>
          <a:sy n="73" d="100"/>
        </p:scale>
        <p:origin x="1230" y="30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4/29/2019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4/29/2019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64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80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Creating function based on scrapping data: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 (year as number) as table =&gt;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Source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Web.Page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Web.Contents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("https://www.xxx?title="&amp;Number.ToText(year)&amp;"")),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Data0 = Source{0}[Data]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Data0</a:t>
            </a: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Quality of Life Index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Purchasing Power Index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Safety Index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Health Care Index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 of living Index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Price to Income Index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Traffic Commute Time Index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Pollution Index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Climate Index</a:t>
            </a:r>
          </a:p>
          <a:p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024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70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58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mbered List_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2431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11" r:id="rId4"/>
    <p:sldLayoutId id="2147483749" r:id="rId5"/>
    <p:sldLayoutId id="2147483752" r:id="rId6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653DBC-8030-4694-8839-C82DD373D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503" y="0"/>
            <a:ext cx="4076955" cy="514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5B2F94-165E-4906-8F86-176BC581B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5172" y="0"/>
            <a:ext cx="3504364" cy="1483743"/>
          </a:xfrm>
          <a:prstGeom prst="rect">
            <a:avLst/>
          </a:prstGeom>
        </p:spPr>
      </p:pic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30CB4107-093C-4672-AD73-7CA9BBAF9CB0}"/>
              </a:ext>
            </a:extLst>
          </p:cNvPr>
          <p:cNvSpPr txBox="1">
            <a:spLocks/>
          </p:cNvSpPr>
          <p:nvPr/>
        </p:nvSpPr>
        <p:spPr>
          <a:xfrm>
            <a:off x="412836" y="4422418"/>
            <a:ext cx="3649662" cy="279797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April 29, 2019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AB26131-E6C9-4D84-856A-091BF03C9E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649" y="207688"/>
            <a:ext cx="4928736" cy="418866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C92E745-184C-4844-8943-1151AEE7C0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21577" y="3717217"/>
            <a:ext cx="2191808" cy="77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735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Placeholder 1"/>
          <p:cNvSpPr txBox="1">
            <a:spLocks/>
          </p:cNvSpPr>
          <p:nvPr/>
        </p:nvSpPr>
        <p:spPr>
          <a:xfrm>
            <a:off x="0" y="231086"/>
            <a:ext cx="9144000" cy="300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274301" tIns="45717" rIns="274301" bIns="45717" rtlCol="0" anchor="ctr">
            <a:noAutofit/>
          </a:bodyPr>
          <a:lstStyle>
            <a:lvl1pPr algn="l" defTabSz="342875" rtl="0" eaLnBrk="1" latinLnBrk="0" hangingPunct="1">
              <a:spcBef>
                <a:spcPct val="0"/>
              </a:spcBef>
              <a:buNone/>
              <a:defRPr sz="2000" kern="1200" spc="100" baseline="0">
                <a:solidFill>
                  <a:schemeClr val="tx1"/>
                </a:solidFill>
                <a:effectLst/>
                <a:latin typeface="+mj-lt"/>
                <a:ea typeface="+mj-ea"/>
                <a:cs typeface="Arial Black"/>
              </a:defRPr>
            </a:lvl1pPr>
          </a:lstStyle>
          <a:p>
            <a:r>
              <a:rPr lang="en-US" dirty="0">
                <a:highlight>
                  <a:srgbClr val="2FC2D9"/>
                </a:highlight>
              </a:rPr>
              <a:t>Agenda: MSBI.Dev.S19E24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AF75B5-6BF0-4BF2-B9EB-BEC381C1BECA}"/>
              </a:ext>
            </a:extLst>
          </p:cNvPr>
          <p:cNvSpPr/>
          <p:nvPr/>
        </p:nvSpPr>
        <p:spPr>
          <a:xfrm>
            <a:off x="231941" y="863590"/>
            <a:ext cx="872888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1. Power BI Desktop Data Transformations</a:t>
            </a:r>
            <a:endParaRPr lang="en-US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Transforming Data using Power BI Desktop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Introduction to Power BI Desktop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Changing Locale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Connecting to a Database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Basic Transformations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Managing Query Groups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Splitting Columns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Changing Data Types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Working with Dates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Removing and Reordering Columns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Conditional Columns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</a:t>
            </a:r>
            <a:r>
              <a:rPr lang="en-US" sz="1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 Connecting to Files in a Folder</a:t>
            </a:r>
          </a:p>
          <a:p>
            <a:r>
              <a:rPr lang="en-US" sz="1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Merge Queries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Query Dependency View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Transforming Less Structured Data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Enter Data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</a:t>
            </a:r>
            <a:r>
              <a:rPr lang="en-US" sz="1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Query Parameters</a:t>
            </a:r>
          </a:p>
        </p:txBody>
      </p:sp>
    </p:spTree>
    <p:extLst>
      <p:ext uri="{BB962C8B-B14F-4D97-AF65-F5344CB8AC3E}">
        <p14:creationId xmlns:p14="http://schemas.microsoft.com/office/powerpoint/2010/main" val="1572281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Placeholder 1"/>
          <p:cNvSpPr txBox="1">
            <a:spLocks/>
          </p:cNvSpPr>
          <p:nvPr/>
        </p:nvSpPr>
        <p:spPr>
          <a:xfrm>
            <a:off x="0" y="231086"/>
            <a:ext cx="9144000" cy="300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274301" tIns="45717" rIns="274301" bIns="45717" rtlCol="0" anchor="ctr">
            <a:noAutofit/>
          </a:bodyPr>
          <a:lstStyle>
            <a:lvl1pPr algn="l" defTabSz="342875" rtl="0" eaLnBrk="1" latinLnBrk="0" hangingPunct="1">
              <a:spcBef>
                <a:spcPct val="0"/>
              </a:spcBef>
              <a:buNone/>
              <a:defRPr sz="2000" kern="1200" spc="100" baseline="0">
                <a:solidFill>
                  <a:schemeClr val="tx1"/>
                </a:solidFill>
                <a:effectLst/>
                <a:latin typeface="+mj-lt"/>
                <a:ea typeface="+mj-ea"/>
                <a:cs typeface="Arial Black"/>
              </a:defRPr>
            </a:lvl1pPr>
          </a:lstStyle>
          <a:p>
            <a:r>
              <a:rPr lang="en-US" dirty="0">
                <a:highlight>
                  <a:srgbClr val="2FC2D9"/>
                </a:highlight>
              </a:rPr>
              <a:t>Workshop plan: MSBI.Dev.S19E24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AF75B5-6BF0-4BF2-B9EB-BEC381C1BECA}"/>
              </a:ext>
            </a:extLst>
          </p:cNvPr>
          <p:cNvSpPr/>
          <p:nvPr/>
        </p:nvSpPr>
        <p:spPr>
          <a:xfrm>
            <a:off x="277091" y="724464"/>
            <a:ext cx="872888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Introduction (15min)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Power BI desktop introduction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Configuring Power BI desktop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Demonstrating sandbox result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Main part (45min)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(Fact)Scrapping data from web site with power query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Editing dataset – show popular filters/</a:t>
            </a:r>
            <a:r>
              <a:rPr lang="en-US" sz="1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fuctions</a:t>
            </a:r>
            <a:endParaRPr lang="en-US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Creating function based on scrapping data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Creating a new table with years data (= {2014..2019})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Using invoke custom function (</a:t>
            </a:r>
            <a:r>
              <a:rPr lang="en-US" sz="1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GetDataByYear</a:t>
            </a: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Transforming data (unpivot, replace)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Creating column by example (type index)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(Dimensions) Entering data (</a:t>
            </a:r>
            <a:r>
              <a:rPr lang="en-US" sz="1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TypeIndex</a:t>
            </a: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Using blank query(Date) (= </a:t>
            </a:r>
            <a:r>
              <a:rPr lang="en-US" sz="1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Table.Distinct</a:t>
            </a: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lang="en-US" sz="1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FactLifeQualityIndex</a:t>
            </a: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,"</a:t>
            </a:r>
            <a:r>
              <a:rPr lang="en-US" sz="1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CityFull</a:t>
            </a: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") as table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Creating a table based on distinct another table)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Splitting columns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Getting data from MS SQL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Changing type, renaming</a:t>
            </a:r>
          </a:p>
          <a:p>
            <a:pPr marL="0" lvl="1"/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3. Summary (5min)</a:t>
            </a:r>
          </a:p>
          <a:p>
            <a:pPr marL="228600" indent="-228600">
              <a:buAutoNum type="arabicPeriod"/>
            </a:pPr>
            <a:endParaRPr lang="en-US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864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Placeholder 1"/>
          <p:cNvSpPr txBox="1">
            <a:spLocks/>
          </p:cNvSpPr>
          <p:nvPr/>
        </p:nvSpPr>
        <p:spPr>
          <a:xfrm>
            <a:off x="69533" y="298360"/>
            <a:ext cx="9144000" cy="300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274301" tIns="45717" rIns="274301" bIns="45717" rtlCol="0" anchor="ctr">
            <a:noAutofit/>
          </a:bodyPr>
          <a:lstStyle>
            <a:lvl1pPr algn="l" defTabSz="342875" rtl="0" eaLnBrk="1" latinLnBrk="0" hangingPunct="1">
              <a:spcBef>
                <a:spcPct val="0"/>
              </a:spcBef>
              <a:buNone/>
              <a:defRPr sz="2000" kern="1200" spc="100" baseline="0">
                <a:solidFill>
                  <a:schemeClr val="tx1"/>
                </a:solidFill>
                <a:effectLst/>
                <a:latin typeface="+mj-lt"/>
                <a:ea typeface="+mj-ea"/>
                <a:cs typeface="Arial Black"/>
              </a:defRPr>
            </a:lvl1pPr>
          </a:lstStyle>
          <a:p>
            <a:pPr fontAlgn="base"/>
            <a:r>
              <a:rPr lang="en-US" b="1" dirty="0">
                <a:highlight>
                  <a:srgbClr val="2FC2D9"/>
                </a:highlight>
              </a:rPr>
              <a:t>Enterprise Architecture for Power BI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pic>
        <p:nvPicPr>
          <p:cNvPr id="1028" name="Picture 4" descr="https://radacad.com/wp-content/uploads/2018/05/3013.png">
            <a:extLst>
              <a:ext uri="{FF2B5EF4-FFF2-40B4-BE49-F238E27FC236}">
                <a16:creationId xmlns:a16="http://schemas.microsoft.com/office/drawing/2014/main" id="{BAF063C9-C733-4102-A731-9B46966CF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94" y="750700"/>
            <a:ext cx="7178180" cy="407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657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Placeholder 1"/>
          <p:cNvSpPr txBox="1">
            <a:spLocks/>
          </p:cNvSpPr>
          <p:nvPr/>
        </p:nvSpPr>
        <p:spPr>
          <a:xfrm>
            <a:off x="69533" y="298360"/>
            <a:ext cx="9144000" cy="300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274301" tIns="45717" rIns="274301" bIns="45717" rtlCol="0" anchor="ctr">
            <a:noAutofit/>
          </a:bodyPr>
          <a:lstStyle>
            <a:lvl1pPr algn="l" defTabSz="342875" rtl="0" eaLnBrk="1" latinLnBrk="0" hangingPunct="1">
              <a:spcBef>
                <a:spcPct val="0"/>
              </a:spcBef>
              <a:buNone/>
              <a:defRPr sz="2000" kern="1200" spc="100" baseline="0">
                <a:solidFill>
                  <a:schemeClr val="tx1"/>
                </a:solidFill>
                <a:effectLst/>
                <a:latin typeface="+mj-lt"/>
                <a:ea typeface="+mj-ea"/>
                <a:cs typeface="Arial Black"/>
              </a:defRPr>
            </a:lvl1pPr>
          </a:lstStyle>
          <a:p>
            <a:pPr fontAlgn="base"/>
            <a:r>
              <a:rPr lang="en-US" b="1" dirty="0">
                <a:highlight>
                  <a:srgbClr val="2FC2D9"/>
                </a:highlight>
              </a:rPr>
              <a:t>Global Architecture for Power BI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DF3A24-68A3-405B-914C-4CC051F14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818" y="716437"/>
            <a:ext cx="6380359" cy="41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60270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requisites.potx" id="{CA5CFE4E-6FDF-4E55-B703-99AAA5166B49}" vid="{65F8F389-B394-4C5F-9B7C-EE83AB2022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71A64D0A1A6140B6A122276D7E3196" ma:contentTypeVersion="2" ma:contentTypeDescription="Create a new document." ma:contentTypeScope="" ma:versionID="eb9d7e4f071135b1952b799147512b58">
  <xsd:schema xmlns:xsd="http://www.w3.org/2001/XMLSchema" xmlns:xs="http://www.w3.org/2001/XMLSchema" xmlns:p="http://schemas.microsoft.com/office/2006/metadata/properties" xmlns:ns2="14e46183-14a5-4343-a187-db51ef71da05" targetNamespace="http://schemas.microsoft.com/office/2006/metadata/properties" ma:root="true" ma:fieldsID="feccca8fb05b9d0c739dd1af05fd115a" ns2:_="">
    <xsd:import namespace="14e46183-14a5-4343-a187-db51ef71da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e46183-14a5-4343-a187-db51ef71da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5F192F7-0338-428F-B5C7-A9E8C76560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e46183-14a5-4343-a187-db51ef71da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5E3C081-4081-47AD-A9A6-9F18F525DA1D}">
  <ds:schemaRefs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14e46183-14a5-4343-a187-db51ef71da05"/>
    <ds:schemaRef ds:uri="http://www.w3.org/XML/1998/namespace"/>
    <ds:schemaRef ds:uri="http://schemas.microsoft.com/office/2006/metadata/properties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prerequisites</Template>
  <TotalTime>11639</TotalTime>
  <Words>267</Words>
  <Application>Microsoft Office PowerPoint</Application>
  <PresentationFormat>On-screen Show (16:9)</PresentationFormat>
  <Paragraphs>69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Consolas</vt:lpstr>
      <vt:lpstr>Lucida Grande</vt:lpstr>
      <vt:lpstr>Trebuchet MS</vt:lpstr>
      <vt:lpstr>Cover Slides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Potapov</dc:creator>
  <cp:lastModifiedBy>Vitalii Kudriavtcev</cp:lastModifiedBy>
  <cp:revision>197</cp:revision>
  <cp:lastPrinted>2014-07-09T13:30:36Z</cp:lastPrinted>
  <dcterms:created xsi:type="dcterms:W3CDTF">2015-03-18T06:37:43Z</dcterms:created>
  <dcterms:modified xsi:type="dcterms:W3CDTF">2019-04-29T09:08:27Z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0x0101002F71A64D0A1A6140B6A122276D7E3196</vt:lpwstr>
  </property>
  <property fmtid="{D5CDD505-2E9C-101B-9397-08002B2CF9AE}" pid="3" name="IsMyDocuments">
    <vt:bool>true</vt:bool>
  </property>
  <property fmtid="{D5CDD505-2E9C-101B-9397-08002B2CF9AE}" pid="4" name="_dlc_DocIdItemGuid">
    <vt:lpwstr>dacd157f-9e9b-4d8c-bb01-20daca300eae</vt:lpwstr>
  </property>
</Properties>
</file>