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38"/>
  </p:notesMasterIdLst>
  <p:handoutMasterIdLst>
    <p:handoutMasterId r:id="rId39"/>
  </p:handoutMasterIdLst>
  <p:sldIdLst>
    <p:sldId id="258" r:id="rId5"/>
    <p:sldId id="618" r:id="rId6"/>
    <p:sldId id="783" r:id="rId7"/>
    <p:sldId id="784" r:id="rId8"/>
    <p:sldId id="705" r:id="rId9"/>
    <p:sldId id="268" r:id="rId10"/>
    <p:sldId id="672" r:id="rId11"/>
    <p:sldId id="718" r:id="rId12"/>
    <p:sldId id="719" r:id="rId13"/>
    <p:sldId id="720" r:id="rId14"/>
    <p:sldId id="722" r:id="rId15"/>
    <p:sldId id="774" r:id="rId16"/>
    <p:sldId id="724" r:id="rId17"/>
    <p:sldId id="725" r:id="rId18"/>
    <p:sldId id="726" r:id="rId19"/>
    <p:sldId id="727" r:id="rId20"/>
    <p:sldId id="728" r:id="rId21"/>
    <p:sldId id="729" r:id="rId22"/>
    <p:sldId id="779" r:id="rId23"/>
    <p:sldId id="780" r:id="rId24"/>
    <p:sldId id="737" r:id="rId25"/>
    <p:sldId id="775" r:id="rId26"/>
    <p:sldId id="764" r:id="rId27"/>
    <p:sldId id="765" r:id="rId28"/>
    <p:sldId id="766" r:id="rId29"/>
    <p:sldId id="767" r:id="rId30"/>
    <p:sldId id="768" r:id="rId31"/>
    <p:sldId id="769" r:id="rId32"/>
    <p:sldId id="770" r:id="rId33"/>
    <p:sldId id="777" r:id="rId34"/>
    <p:sldId id="740" r:id="rId35"/>
    <p:sldId id="781" r:id="rId36"/>
    <p:sldId id="782" r:id="rId37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C2D9"/>
    <a:srgbClr val="A3C644"/>
    <a:srgbClr val="1A9CB0"/>
    <a:srgbClr val="B22746"/>
    <a:srgbClr val="999999"/>
    <a:srgbClr val="E6E6E6"/>
    <a:srgbClr val="CCCCCC"/>
    <a:srgbClr val="666666"/>
    <a:srgbClr val="464547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76410" autoAdjust="0"/>
  </p:normalViewPr>
  <p:slideViewPr>
    <p:cSldViewPr snapToGrid="0">
      <p:cViewPr varScale="1">
        <p:scale>
          <a:sx n="131" d="100"/>
          <a:sy n="131" d="100"/>
        </p:scale>
        <p:origin x="960" y="12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3/14/2019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4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68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Clustered indexes are particularly efficient when the clustering key is short. Creating a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clustering index with a long key makes all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nonclustered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indexes less efficient. In addition,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clustering key should be unique. If it is not unique, SQL Server makes it unique by adding a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4-byte sequential number called a </a:t>
            </a:r>
            <a:r>
              <a:rPr lang="en-US" sz="9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uniquifier</a:t>
            </a:r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duplicate keys. This makes keys longer and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indexes less efficient. Clustering keys should also be ever-increasing. With ever-increasing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keys, minimally logged bulk inserts are possible even if a table already contains data, as long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the table does not have additional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nonclustered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indexes.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warehouse surrogate keys are ideal for clustered indexes. Because you are the one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 defines them, you can define them as efficiently as possible. Use integers with </a:t>
            </a:r>
            <a:r>
              <a:rPr lang="en-US" sz="9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autonumbering</a:t>
            </a:r>
            <a:endParaRPr lang="en-US" sz="9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options. The Primary Key constraint creates a clustered index by default.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03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Server supports data compression. Data compression reduces the size of the database,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helps improve query performance because queries on compressed data read fewer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pages from disk and thus use less IO. However, data compression requires extra CPU resources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updates, because data must be decompressed before and compressed after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update. Data compression is therefore suitable for data warehousing scenarios in which data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mostly read and only occasionally updated.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Server supports three compression implementations: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Row compression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Page compression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Unicode compression</a:t>
            </a:r>
          </a:p>
          <a:p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 compression 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reduces metadata overhead by storing fixed data type columns in a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variable-length format. This includes strings and numeric data. Row compression has only a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small impact on CPU resources and is often appropriate for OLTP applications as well.</a:t>
            </a:r>
          </a:p>
          <a:p>
            <a:endParaRPr lang="en-US" sz="9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compression 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 row compression, but also adds prefix and dictionary compressions.</a:t>
            </a:r>
          </a:p>
          <a:p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Prefix compression 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 repeated prefixes of values from a single column in a special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compression information (CI) structure that immediately follows the page header, replacing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repeated prefix values with a reference to the corresponding prefix. </a:t>
            </a:r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Dictionary compression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 repeated values anywhere in a page in the CI area. Dictionary compression is not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 to a single column.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SQL Server, Unicode characters occupy an average of two bytes. </a:t>
            </a:r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 compression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substitutes single-byte storage for Unicode characters that don’t truly require two bytes. Depending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collation, Unicode compression can save up to 50 percent of the space otherwise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 for Unicode strings.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50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Server supports data compression. Data compression reduces the size of the database,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helps improve query performance because queries on compressed data read fewer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pages from disk and thus use less IO. However, data compression requires extra CPU resources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updates, because data must be decompressed before and compressed after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update. Data compression is therefore suitable for data warehousing scenarios in which data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mostly read and only occasionally updated.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Server supports three compression implementations: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Row compression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Page compression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Unicode compression</a:t>
            </a:r>
          </a:p>
          <a:p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 compression 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reduces metadata overhead by storing fixed data type columns in a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variable-length format. This includes strings and numeric data. Row compression has only a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small impact on CPU resources and is often appropriate for OLTP applications as well.</a:t>
            </a:r>
          </a:p>
          <a:p>
            <a:endParaRPr lang="en-US" sz="9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compression 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 row compression, but also adds prefix and dictionary compressions.</a:t>
            </a:r>
          </a:p>
          <a:p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Prefix compression 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 repeated prefixes of values from a single column in a special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compression information (CI) structure that immediately follows the page header, replacing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repeated prefix values with a reference to the corresponding prefix. </a:t>
            </a:r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Dictionary compression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 repeated values anywhere in a page in the CI area. Dictionary compression is not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 to a single column.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SQL Server, Unicode characters occupy an average of two bytes. </a:t>
            </a:r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 compression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substitutes single-byte storage for Unicode characters that don’t truly require two bytes. Depending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collation, Unicode compression can save up to 50 percent of the space otherwise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 for Unicode strings.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94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Server supports data compression. Data compression reduces the size of the database,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helps improve query performance because queries on compressed data read fewer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pages from disk and thus use less IO. However, data compression requires extra CPU resources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updates, because data must be decompressed before and compressed after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update. Data compression is therefore suitable for data warehousing scenarios in which data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mostly read and only occasionally updated.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Server supports three compression implementations: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Row compression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Page compression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Unicode compression</a:t>
            </a:r>
          </a:p>
          <a:p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 compression 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reduces metadata overhead by storing fixed data type columns in a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variable-length format. This includes strings and numeric data. Row compression has only a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small impact on CPU resources and is often appropriate for OLTP applications as well.</a:t>
            </a:r>
          </a:p>
          <a:p>
            <a:endParaRPr lang="en-US" sz="9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compression 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 row compression, but also adds prefix and dictionary compressions.</a:t>
            </a:r>
          </a:p>
          <a:p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Prefix compression 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 repeated prefixes of values from a single column in a special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compression information (CI) structure that immediately follows the page header, replacing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repeated prefix values with a reference to the corresponding prefix. </a:t>
            </a:r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Dictionary compression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 repeated values anywhere in a page in the CI area. Dictionary compression is not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 to a single column.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SQL Server, Unicode characters occupy an average of two bytes. </a:t>
            </a:r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 compression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substitutes single-byte storage for Unicode characters that don’t truly require two bytes. Depending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collation, Unicode compression can save up to 50 percent of the space otherwise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 for Unicode strings.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08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Server supports data compression. Data compression reduces the size of the database,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helps improve query performance because queries on compressed data read fewer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pages from disk and thus use less IO. However, data compression requires extra CPU resources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updates, because data must be decompressed before and compressed after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update. Data compression is therefore suitable for data warehousing scenarios in which data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mostly read and only occasionally updated.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Server supports three compression implementations: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Row compression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Page compression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Unicode compression</a:t>
            </a:r>
          </a:p>
          <a:p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 compression 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reduces metadata overhead by storing fixed data type columns in a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variable-length format. This includes strings and numeric data. Row compression has only a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small impact on CPU resources and is often appropriate for OLTP applications as well.</a:t>
            </a:r>
          </a:p>
          <a:p>
            <a:endParaRPr lang="en-US" sz="9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compression 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 row compression, but also adds prefix and dictionary compressions.</a:t>
            </a:r>
          </a:p>
          <a:p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Prefix compression </a:t>
            </a:r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 repeated prefixes of values from a single column in a special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compression information (CI) structure that immediately follows the page header, replacing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repeated prefix values with a reference to the corresponding prefix. </a:t>
            </a:r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Dictionary compression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stores repeated values anywhere in a page in the CI area. Dictionary compression is not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 to a single column.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SQL Server, Unicode characters occupy an average of two bytes. </a:t>
            </a:r>
            <a:r>
              <a:rPr lang="en-US" sz="9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 compression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substitutes single-byte storage for Unicode characters that don’t truly require two bytes. Depending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collation, Unicode compression can save up to 50 percent of the space otherwise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 for Unicode strings.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15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Auditing by adding data lineage information for your data loads is quite simple. You add appropriate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columns to your dimensions and/or fact tables, and then you insert or update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 of these columns with each load. If you are using SSIS as your ETL tool, you can use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 of the SSIS system variables to add lineage information to your data flow.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are loading data with T-SQL commands and procedures, you can use T-SQL system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functions to get the desired lineage information. The following query uses system functions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are very useful for capturing lineage information.</a:t>
            </a:r>
          </a:p>
          <a:p>
            <a:endParaRPr lang="en-US" sz="9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Besides lineage information, you might also want to log additional information about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whole load, not just the row-level information. For example, you might want to add the time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which the load execution started, when it ended, the number of rows transferred, and so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on. You can create a custom logging table and insert this information at the start and end of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ETL process. If you are using SSIS as your ETL tool, you can use the SSIS built-in logging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capabilities to store this load-level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51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06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61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67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812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00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391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975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54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657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07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426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82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20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2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5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74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38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15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14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944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  <p:sldLayoutId id="2147483752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53DBC-8030-4694-8839-C82DD373D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03" y="0"/>
            <a:ext cx="4076955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B2F94-165E-4906-8F86-176BC581B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172" y="0"/>
            <a:ext cx="3504364" cy="1483743"/>
          </a:xfrm>
          <a:prstGeom prst="rect">
            <a:avLst/>
          </a:prstGeom>
        </p:spPr>
      </p:pic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30CB4107-093C-4672-AD73-7CA9BBAF9CB0}"/>
              </a:ext>
            </a:extLst>
          </p:cNvPr>
          <p:cNvSpPr txBox="1">
            <a:spLocks/>
          </p:cNvSpPr>
          <p:nvPr/>
        </p:nvSpPr>
        <p:spPr>
          <a:xfrm>
            <a:off x="412836" y="4422418"/>
            <a:ext cx="3649662" cy="27979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March 13, 2019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B85C1F9-AA4B-4997-8432-D076EC8F10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2529" y="224287"/>
            <a:ext cx="4787619" cy="406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35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Data Warehouse Database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36117" y="907598"/>
            <a:ext cx="4370427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Step 4: Implementing Dimensions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7227" y="1295396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Define surrogate key type 	IDENTITY vs sequential numbers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Define SCD attributes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Define lineage and computed columns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Define unknown member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Seed dimensions  (</a:t>
            </a:r>
            <a:r>
              <a:rPr lang="en-US" sz="2000" b="1" dirty="0" err="1"/>
              <a:t>DimDate</a:t>
            </a:r>
            <a:r>
              <a:rPr lang="en-US" sz="2000" b="1" dirty="0"/>
              <a:t> and etc.)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b="1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95724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Data Warehouse Database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36117" y="907598"/>
            <a:ext cx="4380623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Step 5: Implementing Fact Tables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7227" y="1295396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Define partitioning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Define foreign keys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Define lineage and computed columns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Define columns data types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10360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Managing the Performance of a Data Warehouse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31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Managing the Performance of a Data Warehouse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36117" y="907598"/>
            <a:ext cx="2090637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Step 1: Indexes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7227" y="1295396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Clustered indexes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 err="1"/>
              <a:t>Nonclustered</a:t>
            </a:r>
            <a:r>
              <a:rPr lang="en-US" sz="2000" b="1" dirty="0"/>
              <a:t> indexes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Special star join optimization of hash 	joins for DW queries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Indexed views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8182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Managing the Performance of a Data Warehouse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36117" y="907598"/>
            <a:ext cx="340836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Step 1: Data Compression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7227" y="1295396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Row compression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Page compression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Unicode compression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40" y="1775377"/>
            <a:ext cx="395174" cy="42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55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Managing the Performance of a Data Warehouse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36117" y="907598"/>
            <a:ext cx="5642378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 err="1"/>
              <a:t>Columnstore</a:t>
            </a:r>
            <a:r>
              <a:rPr lang="en-US" sz="1800" dirty="0"/>
              <a:t> Indexes and Batch Processing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7227" y="1295396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525" y="1364806"/>
            <a:ext cx="4091661" cy="344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35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Managing the Performance of a Data Warehouse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36117" y="907598"/>
            <a:ext cx="2172198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Using Partitions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7227" y="1295396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8117" y="2462561"/>
            <a:ext cx="7854200" cy="464066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55000" lnSpcReduction="20000"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6000" b="1" spc="-38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Minimally logged inserts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2418697" y="3147828"/>
            <a:ext cx="672530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Segoe"/>
              </a:rPr>
              <a:t>table must either be empty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</a:rPr>
              <a:t>have no indexes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</a:rPr>
              <a:t>Clustered index only on an ever-increasing (or ever-decreasing) key</a:t>
            </a:r>
          </a:p>
        </p:txBody>
      </p:sp>
      <p:sp>
        <p:nvSpPr>
          <p:cNvPr id="9" name="Rectangle 8"/>
          <p:cNvSpPr/>
          <p:nvPr/>
        </p:nvSpPr>
        <p:spPr>
          <a:xfrm>
            <a:off x="58117" y="1295396"/>
            <a:ext cx="540269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50" b="1" spc="-38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Minimally logged deletion.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18697" y="1944955"/>
            <a:ext cx="3535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Segoe"/>
              </a:rPr>
              <a:t>TRUNCATE TABLE command</a:t>
            </a:r>
          </a:p>
        </p:txBody>
      </p:sp>
    </p:spTree>
    <p:extLst>
      <p:ext uri="{BB962C8B-B14F-4D97-AF65-F5344CB8AC3E}">
        <p14:creationId xmlns:p14="http://schemas.microsoft.com/office/powerpoint/2010/main" val="3722637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Managing the Performance of a Data Warehouse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36117" y="907598"/>
            <a:ext cx="2172198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Using Partitions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7227" y="1295396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169233"/>
              </p:ext>
            </p:extLst>
          </p:nvPr>
        </p:nvGraphicFramePr>
        <p:xfrm>
          <a:off x="2478804" y="1295396"/>
          <a:ext cx="2102618" cy="3302224"/>
        </p:xfrm>
        <a:graphic>
          <a:graphicData uri="http://schemas.openxmlformats.org/drawingml/2006/table">
            <a:tbl>
              <a:tblPr/>
              <a:tblGrid>
                <a:gridCol w="2102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958">
                <a:tc>
                  <a:txBody>
                    <a:bodyPr/>
                    <a:lstStyle/>
                    <a:p>
                      <a:r>
                        <a:rPr lang="en-US" sz="1100" dirty="0"/>
                        <a:t>Partition 2006 year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Partition 2007 year</a:t>
                      </a:r>
                    </a:p>
                    <a:p>
                      <a:endParaRPr lang="en-US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1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Partition 2008 year</a:t>
                      </a:r>
                    </a:p>
                    <a:p>
                      <a:endParaRPr lang="en-US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Partition 2009 year</a:t>
                      </a:r>
                    </a:p>
                    <a:p>
                      <a:endParaRPr lang="en-US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7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Partition 2010 year</a:t>
                      </a:r>
                    </a:p>
                    <a:p>
                      <a:endParaRPr lang="en-US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1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Partition 2011 year</a:t>
                      </a:r>
                    </a:p>
                    <a:p>
                      <a:endParaRPr lang="en-US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1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Partition 2012 year</a:t>
                      </a:r>
                    </a:p>
                    <a:p>
                      <a:endParaRPr lang="en-US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930980" y="941191"/>
            <a:ext cx="4828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Table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577667"/>
              </p:ext>
            </p:extLst>
          </p:nvPr>
        </p:nvGraphicFramePr>
        <p:xfrm>
          <a:off x="7403652" y="2872709"/>
          <a:ext cx="1552471" cy="542612"/>
        </p:xfrm>
        <a:graphic>
          <a:graphicData uri="http://schemas.openxmlformats.org/drawingml/2006/table">
            <a:tbl>
              <a:tblPr/>
              <a:tblGrid>
                <a:gridCol w="1552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2612">
                <a:tc>
                  <a:txBody>
                    <a:bodyPr/>
                    <a:lstStyle/>
                    <a:p>
                      <a:r>
                        <a:rPr lang="en-US" sz="1100" dirty="0"/>
                        <a:t>Truncate or update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 rot="19967036">
            <a:off x="4656785" y="3224680"/>
            <a:ext cx="452176" cy="248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497438"/>
              </p:ext>
            </p:extLst>
          </p:nvPr>
        </p:nvGraphicFramePr>
        <p:xfrm>
          <a:off x="5204320" y="2895595"/>
          <a:ext cx="1552471" cy="577781"/>
        </p:xfrm>
        <a:graphic>
          <a:graphicData uri="http://schemas.openxmlformats.org/drawingml/2006/table">
            <a:tbl>
              <a:tblPr/>
              <a:tblGrid>
                <a:gridCol w="1552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7781">
                <a:tc>
                  <a:txBody>
                    <a:bodyPr/>
                    <a:lstStyle/>
                    <a:p>
                      <a:r>
                        <a:rPr lang="en-US" sz="1100" dirty="0"/>
                        <a:t>Switch partition</a:t>
                      </a:r>
                      <a:r>
                        <a:rPr lang="en-US" sz="1100" baseline="0" dirty="0"/>
                        <a:t> to table</a:t>
                      </a:r>
                      <a:endParaRPr lang="en-US" sz="1100" dirty="0"/>
                    </a:p>
                  </a:txBody>
                  <a:tcPr marL="68580" marR="68580" marT="34290" marB="342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959751"/>
              </p:ext>
            </p:extLst>
          </p:nvPr>
        </p:nvGraphicFramePr>
        <p:xfrm>
          <a:off x="7426261" y="3740912"/>
          <a:ext cx="1552471" cy="542612"/>
        </p:xfrm>
        <a:graphic>
          <a:graphicData uri="http://schemas.openxmlformats.org/drawingml/2006/table">
            <a:tbl>
              <a:tblPr/>
              <a:tblGrid>
                <a:gridCol w="1552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2612">
                <a:tc>
                  <a:txBody>
                    <a:bodyPr/>
                    <a:lstStyle/>
                    <a:p>
                      <a:r>
                        <a:rPr lang="en-US" sz="1100" dirty="0"/>
                        <a:t>Insert or update</a:t>
                      </a:r>
                    </a:p>
                  </a:txBody>
                  <a:tcPr marL="68580" marR="68580" marT="34290" marB="342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387181"/>
              </p:ext>
            </p:extLst>
          </p:nvPr>
        </p:nvGraphicFramePr>
        <p:xfrm>
          <a:off x="5210600" y="3755985"/>
          <a:ext cx="1552471" cy="542612"/>
        </p:xfrm>
        <a:graphic>
          <a:graphicData uri="http://schemas.openxmlformats.org/drawingml/2006/table">
            <a:tbl>
              <a:tblPr/>
              <a:tblGrid>
                <a:gridCol w="1552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2612">
                <a:tc>
                  <a:txBody>
                    <a:bodyPr/>
                    <a:lstStyle/>
                    <a:p>
                      <a:r>
                        <a:rPr lang="en-US" sz="1100" dirty="0"/>
                        <a:t>Switch table</a:t>
                      </a:r>
                      <a:r>
                        <a:rPr lang="en-US" sz="1100" baseline="0" dirty="0"/>
                        <a:t> to partition</a:t>
                      </a:r>
                      <a:endParaRPr lang="en-US" sz="1100" dirty="0"/>
                    </a:p>
                  </a:txBody>
                  <a:tcPr marL="68580" marR="68580" marT="34290" marB="3429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6851093" y="3100332"/>
            <a:ext cx="452176" cy="248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0" name="Right Arrow 19"/>
          <p:cNvSpPr/>
          <p:nvPr/>
        </p:nvSpPr>
        <p:spPr>
          <a:xfrm rot="12433382">
            <a:off x="4656785" y="3656299"/>
            <a:ext cx="452176" cy="248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" name="Right Arrow 20"/>
          <p:cNvSpPr/>
          <p:nvPr/>
        </p:nvSpPr>
        <p:spPr>
          <a:xfrm rot="10800000">
            <a:off x="6851093" y="3870299"/>
            <a:ext cx="452176" cy="248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2" name="Right Arrow 21"/>
          <p:cNvSpPr/>
          <p:nvPr/>
        </p:nvSpPr>
        <p:spPr>
          <a:xfrm rot="5400000">
            <a:off x="8058157" y="3438035"/>
            <a:ext cx="287622" cy="249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93806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Lineage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36117" y="907598"/>
            <a:ext cx="1805366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Data Lineage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7227" y="1295396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802" y="1385975"/>
            <a:ext cx="4572396" cy="23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25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DWH documentation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6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spc="0" dirty="0">
                <a:solidFill>
                  <a:srgbClr val="464547"/>
                </a:solidFill>
                <a:highlight>
                  <a:srgbClr val="A3C644"/>
                </a:highlight>
              </a:rPr>
              <a:t>IN PREVIOUS PART: </a:t>
            </a:r>
            <a:r>
              <a:rPr lang="en-US" dirty="0">
                <a:highlight>
                  <a:srgbClr val="A3C644"/>
                </a:highlight>
              </a:rPr>
              <a:t> MSBI.Dev.S19E12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A1A4BB-7875-41A6-8D31-C11B99788533}"/>
              </a:ext>
            </a:extLst>
          </p:cNvPr>
          <p:cNvSpPr/>
          <p:nvPr/>
        </p:nvSpPr>
        <p:spPr>
          <a:xfrm>
            <a:off x="360364" y="716437"/>
            <a:ext cx="85852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BI. Business Intelligence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magic quadrant for business intelligence and analytics platforms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MS BI Architecture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Common BI solution architecture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Data Warehouse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Reporting Problems with a Normalized Schema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Star schema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Snowflake Schema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Granularity Level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Data Warehouse structure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keywords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'staging area, data vault, operational data store, data mart, data warehouse'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Data Lake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Inmon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and Kimball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520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DWH</a:t>
            </a:r>
          </a:p>
        </p:txBody>
      </p:sp>
      <p:sp>
        <p:nvSpPr>
          <p:cNvPr id="4" name="Rectangle 3"/>
          <p:cNvSpPr/>
          <p:nvPr/>
        </p:nvSpPr>
        <p:spPr>
          <a:xfrm>
            <a:off x="2034558" y="1589100"/>
            <a:ext cx="68155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Data mapping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909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DWH</a:t>
            </a:r>
          </a:p>
        </p:txBody>
      </p:sp>
      <p:sp>
        <p:nvSpPr>
          <p:cNvPr id="4" name="Rectangle 3"/>
          <p:cNvSpPr/>
          <p:nvPr/>
        </p:nvSpPr>
        <p:spPr>
          <a:xfrm>
            <a:off x="2034558" y="1589100"/>
            <a:ext cx="68155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Dimensional model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309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Developing SSIS</a:t>
            </a:r>
          </a:p>
          <a:p>
            <a:pPr algn="ctr"/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Packages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33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ETL Developing SSIS Packages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7408" y="1189050"/>
            <a:ext cx="68155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ETL</a:t>
            </a:r>
            <a:b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Developing SSIS</a:t>
            </a:r>
            <a:b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Packages</a:t>
            </a:r>
            <a:endParaRPr lang="en-US" sz="6000" b="1" dirty="0">
              <a:solidFill>
                <a:srgbClr val="1A9CB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814122" y="1371856"/>
            <a:ext cx="0" cy="28811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81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ETL Developing SSIS Packages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1985" y="1381796"/>
            <a:ext cx="6305341" cy="225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65000"/>
              </a:lnSpc>
            </a:pPr>
            <a:r>
              <a:rPr lang="en-US" sz="7200" b="1" dirty="0">
                <a:solidFill>
                  <a:srgbClr val="FF3300"/>
                </a:solidFill>
              </a:rPr>
              <a:t>E</a:t>
            </a:r>
            <a:r>
              <a:rPr lang="en-US" sz="7200" b="1" dirty="0">
                <a:solidFill>
                  <a:srgbClr val="0070C0"/>
                </a:solidFill>
              </a:rPr>
              <a:t>xtract</a:t>
            </a:r>
          </a:p>
          <a:p>
            <a:pPr>
              <a:lnSpc>
                <a:spcPct val="65000"/>
              </a:lnSpc>
            </a:pPr>
            <a:r>
              <a:rPr lang="en-US" sz="7200" b="1" dirty="0">
                <a:solidFill>
                  <a:srgbClr val="FF3300"/>
                </a:solidFill>
              </a:rPr>
              <a:t>T</a:t>
            </a:r>
            <a:r>
              <a:rPr lang="en-US" sz="7200" b="1" dirty="0">
                <a:solidFill>
                  <a:srgbClr val="0070C0"/>
                </a:solidFill>
              </a:rPr>
              <a:t>ransform</a:t>
            </a:r>
          </a:p>
          <a:p>
            <a:pPr>
              <a:lnSpc>
                <a:spcPct val="65000"/>
              </a:lnSpc>
            </a:pPr>
            <a:r>
              <a:rPr lang="en-US" sz="7200" b="1" dirty="0">
                <a:solidFill>
                  <a:srgbClr val="FF3300"/>
                </a:solidFill>
              </a:rPr>
              <a:t>L</a:t>
            </a:r>
            <a:r>
              <a:rPr lang="en-US" sz="7200" b="1" dirty="0">
                <a:solidFill>
                  <a:srgbClr val="0070C0"/>
                </a:solidFill>
              </a:rPr>
              <a:t>oad</a:t>
            </a:r>
          </a:p>
        </p:txBody>
      </p:sp>
    </p:spTree>
    <p:extLst>
      <p:ext uri="{BB962C8B-B14F-4D97-AF65-F5344CB8AC3E}">
        <p14:creationId xmlns:p14="http://schemas.microsoft.com/office/powerpoint/2010/main" val="722776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ETL Tools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36117" y="907598"/>
            <a:ext cx="2218813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IBM DATASTAGE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7227" y="1295396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b="1" dirty="0"/>
          </a:p>
        </p:txBody>
      </p:sp>
      <p:pic>
        <p:nvPicPr>
          <p:cNvPr id="7" name="Picture 2" descr="http://www.ibm.com/developerworks/data/library/techarticle/dm-1201securitydeploymentpart1/fig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673" y="907598"/>
            <a:ext cx="6096837" cy="389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673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ETL Tools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162638" y="1073887"/>
            <a:ext cx="3017942" cy="1218795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ORACLE DATA</a:t>
            </a:r>
          </a:p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 INTEGRATOR ,</a:t>
            </a:r>
          </a:p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ORACLE </a:t>
            </a:r>
          </a:p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WAREHOUSE BUILDER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7227" y="1295396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b="1" dirty="0"/>
          </a:p>
        </p:txBody>
      </p:sp>
      <p:pic>
        <p:nvPicPr>
          <p:cNvPr id="6" name="Picture 2" descr="http://oraclegis.com/blog/wp-content/uploads/2010/07/image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47" y="802298"/>
            <a:ext cx="5250211" cy="394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359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 Microsoft SQL Server Integration Services components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7227" y="1295396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701" y="766188"/>
            <a:ext cx="5195970" cy="397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4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 Microsoft SQL Server Integration Services components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7227" y="1295396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128" y="1074074"/>
            <a:ext cx="4965848" cy="312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82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Introducing Control Flow, Data Flow, and Connection Managers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7227" y="1295396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379" y="1005054"/>
            <a:ext cx="4673860" cy="357831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26534" y="1072239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Connection managers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Control flow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Data flow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38703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spc="0" dirty="0">
                <a:solidFill>
                  <a:srgbClr val="464547"/>
                </a:solidFill>
                <a:highlight>
                  <a:srgbClr val="A3C644"/>
                </a:highlight>
              </a:rPr>
              <a:t>IN PREVIOUS PART: </a:t>
            </a:r>
            <a:r>
              <a:rPr lang="en-US" dirty="0">
                <a:highlight>
                  <a:srgbClr val="A3C644"/>
                </a:highlight>
              </a:rPr>
              <a:t> MSBI.Dev.S19E12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A1A4BB-7875-41A6-8D31-C11B99788533}"/>
              </a:ext>
            </a:extLst>
          </p:cNvPr>
          <p:cNvSpPr/>
          <p:nvPr/>
        </p:nvSpPr>
        <p:spPr>
          <a:xfrm>
            <a:off x="146649" y="716437"/>
            <a:ext cx="8798943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Designing Dimensions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Dimension Column Types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Dimension Column Types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keywords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'Conformed dimension, Junk dimension, Degenerate dimension, Role-playing dimension'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Hierarchies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Slowly Changing Dimensions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keywords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'SCD Type 0, SCD Type I, SCD Type II, SCD Type III'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Designing Fact Tables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Fact Table Column Types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Fact Table Types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keywords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Factless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 Fact Table, Transaction Fact Tables, Periodic Snapshot Fact Tables, Accumulating Snapshot Fact Tables'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Additivity of Measures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keywords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'Additive measures, Semi-Additive measures, Non-additive measures'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Slowly Changing Dimensions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keywords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'SCD Type 0, SCD Type I, SCD Type II, SCD Type III'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159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Creating SSIS Packages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68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Creating SSIS Packages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36117" y="907598"/>
            <a:ext cx="6158353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Using the SQL Server Import and Export Wizard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236116" y="1892204"/>
            <a:ext cx="4559453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Developing SSIS Packages in SSDT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36116" y="2967168"/>
            <a:ext cx="8100423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Introducing Control Flow, Data Flow, and Connection Managers</a:t>
            </a:r>
          </a:p>
        </p:txBody>
      </p:sp>
    </p:spTree>
    <p:extLst>
      <p:ext uri="{BB962C8B-B14F-4D97-AF65-F5344CB8AC3E}">
        <p14:creationId xmlns:p14="http://schemas.microsoft.com/office/powerpoint/2010/main" val="218819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UN Statistic Project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62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UN Statistic Project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7227" y="1458930"/>
            <a:ext cx="8326259" cy="312443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r>
              <a:rPr lang="en-US" sz="23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3591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Agenda: MSBI.Dev.S19E13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B398D4-44EF-474B-9DA7-AB17A14BA537}"/>
              </a:ext>
            </a:extLst>
          </p:cNvPr>
          <p:cNvSpPr/>
          <p:nvPr/>
        </p:nvSpPr>
        <p:spPr>
          <a:xfrm>
            <a:off x="149787" y="802035"/>
            <a:ext cx="645909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Managing the Performance of a Data Warehouse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Database settings and DWH creation steps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Indexing Dimensions and Fact Tables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Indexed Views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Compression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Columnstore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Indexes and Batch Processing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Using Partitions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Data Lineage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DWH documentation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Data mapping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Dimensional model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40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Agenda: MSBI.Dev.S19E13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B398D4-44EF-474B-9DA7-AB17A14BA537}"/>
              </a:ext>
            </a:extLst>
          </p:cNvPr>
          <p:cNvSpPr/>
          <p:nvPr/>
        </p:nvSpPr>
        <p:spPr>
          <a:xfrm>
            <a:off x="277092" y="716437"/>
            <a:ext cx="645909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Developing SSIS Packages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ETL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Creating SSIS Packages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Using the SQL Server Import and Export Wizard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Developing SSIS Packages in SSDT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Introducing Control Flow, Data Flow, and Connection Managers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Designing and Implementing Control Flow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Connection Managers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Control Flow Tasks and Containers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Precedence Constraints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UN Statistic Project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Review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First step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---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98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Database settings and DWH creation steps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30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- </a:t>
            </a:r>
            <a:r>
              <a:rPr lang="en-US" b="1" dirty="0" err="1"/>
              <a:t>subtopicname</a:t>
            </a:r>
            <a:r>
              <a:rPr lang="en-US" b="1" dirty="0"/>
              <a:t>: Database settings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36117" y="907598"/>
            <a:ext cx="3342775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Step 1 Database Settings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297" y="1413010"/>
            <a:ext cx="3292568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00" b="1" dirty="0">
                <a:solidFill>
                  <a:schemeClr val="accent2">
                    <a:lumMod val="75000"/>
                  </a:schemeClr>
                </a:solidFill>
              </a:rPr>
              <a:t>Recovery models:</a:t>
            </a:r>
          </a:p>
        </p:txBody>
      </p:sp>
      <p:sp>
        <p:nvSpPr>
          <p:cNvPr id="6" name="Rectangle 5"/>
          <p:cNvSpPr/>
          <p:nvPr/>
        </p:nvSpPr>
        <p:spPr>
          <a:xfrm>
            <a:off x="4072985" y="1498480"/>
            <a:ext cx="5273880" cy="263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Full recovery model</a:t>
            </a:r>
          </a:p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Bulk Logged recovery model</a:t>
            </a:r>
          </a:p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Simple recovery model</a:t>
            </a: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Is Read Committed </a:t>
            </a: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</a:rPr>
              <a:t>SnapShot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624" y="2579986"/>
            <a:ext cx="395174" cy="4258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 flipH="1">
            <a:off x="3703603" y="1603913"/>
            <a:ext cx="378074" cy="4003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 flipH="1">
            <a:off x="3703603" y="2093343"/>
            <a:ext cx="378074" cy="4003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 flipH="1">
            <a:off x="3683792" y="3631997"/>
            <a:ext cx="378074" cy="40031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52821" y="3432659"/>
            <a:ext cx="281519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00" b="1" dirty="0">
                <a:solidFill>
                  <a:schemeClr val="accent2">
                    <a:lumMod val="75000"/>
                  </a:schemeClr>
                </a:solidFill>
              </a:rPr>
              <a:t>Miscellaneous:</a:t>
            </a:r>
          </a:p>
        </p:txBody>
      </p:sp>
    </p:spTree>
    <p:extLst>
      <p:ext uri="{BB962C8B-B14F-4D97-AF65-F5344CB8AC3E}">
        <p14:creationId xmlns:p14="http://schemas.microsoft.com/office/powerpoint/2010/main" val="416586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- </a:t>
            </a:r>
            <a:r>
              <a:rPr lang="en-US" dirty="0" err="1"/>
              <a:t>subtopicname</a:t>
            </a:r>
            <a:r>
              <a:rPr lang="en-US" dirty="0"/>
              <a:t>: Database settings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36117" y="907598"/>
            <a:ext cx="3342775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Step 2 Database Settings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6297" y="1413010"/>
            <a:ext cx="3294492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00" b="1" dirty="0">
                <a:solidFill>
                  <a:schemeClr val="accent2">
                    <a:lumMod val="75000"/>
                  </a:schemeClr>
                </a:solidFill>
              </a:rPr>
              <a:t>data and log files:</a:t>
            </a:r>
          </a:p>
        </p:txBody>
      </p:sp>
      <p:sp>
        <p:nvSpPr>
          <p:cNvPr id="5" name="Rectangle 4"/>
          <p:cNvSpPr/>
          <p:nvPr/>
        </p:nvSpPr>
        <p:spPr>
          <a:xfrm>
            <a:off x="4072985" y="1498480"/>
            <a:ext cx="4071564" cy="263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00" b="1" dirty="0">
                <a:solidFill>
                  <a:schemeClr val="accent2">
                    <a:lumMod val="75000"/>
                  </a:schemeClr>
                </a:solidFill>
              </a:rPr>
              <a:t>Automatic shrinking</a:t>
            </a:r>
          </a:p>
          <a:p>
            <a:r>
              <a:rPr lang="en-US" sz="3300" b="1" dirty="0">
                <a:solidFill>
                  <a:schemeClr val="accent2">
                    <a:lumMod val="75000"/>
                  </a:schemeClr>
                </a:solidFill>
              </a:rPr>
              <a:t>Automatic growing</a:t>
            </a:r>
          </a:p>
          <a:p>
            <a:r>
              <a:rPr lang="en-US" sz="3300" b="1" dirty="0">
                <a:solidFill>
                  <a:schemeClr val="accent2">
                    <a:lumMod val="75000"/>
                  </a:schemeClr>
                </a:solidFill>
              </a:rPr>
              <a:t>Calculate and monitor</a:t>
            </a:r>
          </a:p>
          <a:p>
            <a:r>
              <a:rPr lang="en-US" sz="3300" b="1" dirty="0">
                <a:solidFill>
                  <a:schemeClr val="accent2">
                    <a:lumMod val="75000"/>
                  </a:schemeClr>
                </a:solidFill>
              </a:rPr>
              <a:t>Files size</a:t>
            </a:r>
          </a:p>
          <a:p>
            <a:r>
              <a:rPr lang="en-US" sz="3300" b="1" dirty="0">
                <a:solidFill>
                  <a:schemeClr val="accent2">
                    <a:lumMod val="75000"/>
                  </a:schemeClr>
                </a:solidFill>
              </a:rPr>
              <a:t>File Groups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624" y="2579986"/>
            <a:ext cx="395174" cy="4258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 flipH="1">
            <a:off x="3703603" y="1603913"/>
            <a:ext cx="378074" cy="4003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 flipH="1">
            <a:off x="3703603" y="2093343"/>
            <a:ext cx="378074" cy="4003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482" y="3588746"/>
            <a:ext cx="395174" cy="42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962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Data Warehouse Database</a:t>
            </a:r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236117" y="907598"/>
            <a:ext cx="5053306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Step 3: Create Data staging area (DSA)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836" y="1433044"/>
            <a:ext cx="5524181" cy="310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4174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71A64D0A1A6140B6A122276D7E3196" ma:contentTypeVersion="2" ma:contentTypeDescription="Create a new document." ma:contentTypeScope="" ma:versionID="eb9d7e4f071135b1952b799147512b58">
  <xsd:schema xmlns:xsd="http://www.w3.org/2001/XMLSchema" xmlns:xs="http://www.w3.org/2001/XMLSchema" xmlns:p="http://schemas.microsoft.com/office/2006/metadata/properties" xmlns:ns2="14e46183-14a5-4343-a187-db51ef71da05" targetNamespace="http://schemas.microsoft.com/office/2006/metadata/properties" ma:root="true" ma:fieldsID="feccca8fb05b9d0c739dd1af05fd115a" ns2:_="">
    <xsd:import namespace="14e46183-14a5-4343-a187-db51ef71da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46183-14a5-4343-a187-db51ef71da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purl.org/dc/dcmitype/"/>
    <ds:schemaRef ds:uri="14e46183-14a5-4343-a187-db51ef71da05"/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5DF158D-8DC1-4E61-80F2-F8AF5D66AC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e46183-14a5-4343-a187-db51ef71da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7530</TotalTime>
  <Words>2339</Words>
  <Application>Microsoft Office PowerPoint</Application>
  <PresentationFormat>On-screen Show (16:9)</PresentationFormat>
  <Paragraphs>334</Paragraphs>
  <Slides>33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Arial Black</vt:lpstr>
      <vt:lpstr>Calibri</vt:lpstr>
      <vt:lpstr>Consolas</vt:lpstr>
      <vt:lpstr>Lucida Grande</vt:lpstr>
      <vt:lpstr>Segoe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199</cp:revision>
  <cp:lastPrinted>2014-07-09T13:30:36Z</cp:lastPrinted>
  <dcterms:created xsi:type="dcterms:W3CDTF">2015-03-18T06:37:43Z</dcterms:created>
  <dcterms:modified xsi:type="dcterms:W3CDTF">2019-03-14T10:58:24Z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0x0101002F71A64D0A1A6140B6A122276D7E3196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</Properties>
</file>