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23"/>
  </p:notesMasterIdLst>
  <p:handoutMasterIdLst>
    <p:handoutMasterId r:id="rId24"/>
  </p:handoutMasterIdLst>
  <p:sldIdLst>
    <p:sldId id="258" r:id="rId5"/>
    <p:sldId id="790" r:id="rId6"/>
    <p:sldId id="792" r:id="rId7"/>
    <p:sldId id="786" r:id="rId8"/>
    <p:sldId id="791" r:id="rId9"/>
    <p:sldId id="787" r:id="rId10"/>
    <p:sldId id="793" r:id="rId11"/>
    <p:sldId id="794" r:id="rId12"/>
    <p:sldId id="795" r:id="rId13"/>
    <p:sldId id="796" r:id="rId14"/>
    <p:sldId id="748" r:id="rId15"/>
    <p:sldId id="769" r:id="rId16"/>
    <p:sldId id="770" r:id="rId17"/>
    <p:sldId id="771" r:id="rId18"/>
    <p:sldId id="772" r:id="rId19"/>
    <p:sldId id="779" r:id="rId20"/>
    <p:sldId id="755" r:id="rId21"/>
    <p:sldId id="763" r:id="rId22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3C644"/>
    <a:srgbClr val="1A9CB0"/>
    <a:srgbClr val="B22746"/>
    <a:srgbClr val="999999"/>
    <a:srgbClr val="E6E6E6"/>
    <a:srgbClr val="CCCCCC"/>
    <a:srgbClr val="666666"/>
    <a:srgbClr val="464547"/>
    <a:srgbClr val="2FC2D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27" autoAdjust="0"/>
    <p:restoredTop sz="76410" autoAdjust="0"/>
  </p:normalViewPr>
  <p:slideViewPr>
    <p:cSldViewPr snapToGrid="0">
      <p:cViewPr varScale="1">
        <p:scale>
          <a:sx n="127" d="100"/>
          <a:sy n="127" d="100"/>
        </p:scale>
        <p:origin x="1080" y="120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3/25/2019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3/25/2019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4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587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01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180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450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261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719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94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65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62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529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04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347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90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60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16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4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9144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bered List_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3868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  <p:sldLayoutId id="2147483751" r:id="rId6"/>
    <p:sldLayoutId id="2147483752" r:id="rId7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653DBC-8030-4694-8839-C82DD373D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503" y="0"/>
            <a:ext cx="4076955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5B2F94-165E-4906-8F86-176BC581B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5172" y="0"/>
            <a:ext cx="3504364" cy="1483743"/>
          </a:xfrm>
          <a:prstGeom prst="rect">
            <a:avLst/>
          </a:prstGeom>
        </p:spPr>
      </p:pic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30CB4107-093C-4672-AD73-7CA9BBAF9CB0}"/>
              </a:ext>
            </a:extLst>
          </p:cNvPr>
          <p:cNvSpPr txBox="1">
            <a:spLocks/>
          </p:cNvSpPr>
          <p:nvPr/>
        </p:nvSpPr>
        <p:spPr>
          <a:xfrm>
            <a:off x="412836" y="4422418"/>
            <a:ext cx="3649662" cy="279797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March 17, 2019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79B1309-7A60-41FC-8351-B97AAB4C4C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9396" y="168248"/>
            <a:ext cx="4854940" cy="412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35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Designing and Implementing Data Flow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72105" y="764966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300" b="1" dirty="0"/>
              <a:t>Columns mapping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186" y="1215798"/>
            <a:ext cx="3668486" cy="354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360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Designing and Implementing Data Flow</a:t>
            </a:r>
          </a:p>
        </p:txBody>
      </p:sp>
      <p:sp>
        <p:nvSpPr>
          <p:cNvPr id="4" name="Rectangle 3"/>
          <p:cNvSpPr/>
          <p:nvPr/>
        </p:nvSpPr>
        <p:spPr>
          <a:xfrm>
            <a:off x="1977408" y="1189050"/>
            <a:ext cx="68155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rgbClr val="1A9CB0"/>
                </a:solidFill>
              </a:rPr>
              <a:t>Designing and Implementing Data Flow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814122" y="1371856"/>
            <a:ext cx="0" cy="28811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916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Designing and Implementing Data Flow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250335" y="885324"/>
            <a:ext cx="6901579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squar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b="1" dirty="0"/>
              <a:t>Defining Data Sources and Destinations</a:t>
            </a:r>
            <a:endParaRPr lang="en-US" sz="1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7227" y="1458930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300" b="1" dirty="0"/>
              <a:t>Creating a Data Flow Task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300" b="1" dirty="0"/>
              <a:t>Defining Data Flow Source Adapters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300" b="1" dirty="0"/>
              <a:t>Defining Data Flow Destination Adapters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300" b="1" dirty="0"/>
              <a:t>SSIS Data Types</a:t>
            </a:r>
          </a:p>
        </p:txBody>
      </p:sp>
    </p:spTree>
    <p:extLst>
      <p:ext uri="{BB962C8B-B14F-4D97-AF65-F5344CB8AC3E}">
        <p14:creationId xmlns:p14="http://schemas.microsoft.com/office/powerpoint/2010/main" val="3399708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Designing and Implementing Data Flow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3120" y="764965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300" b="1" dirty="0"/>
              <a:t>Defining Data Flow Source Adapters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350" y="1273122"/>
            <a:ext cx="5343042" cy="358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291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Designing and Implementing Data Flow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72105" y="764966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300" b="1" dirty="0"/>
              <a:t>Defining Data Flow Destination Adapters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063" y="1173045"/>
            <a:ext cx="3571874" cy="358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932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Designing and Implementing Data Flow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72105" y="764966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300" b="1" dirty="0"/>
              <a:t>Columns mapping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186" y="1215798"/>
            <a:ext cx="3668486" cy="354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266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DWH</a:t>
            </a:r>
          </a:p>
        </p:txBody>
      </p:sp>
      <p:sp>
        <p:nvSpPr>
          <p:cNvPr id="4" name="Rectangle 3"/>
          <p:cNvSpPr/>
          <p:nvPr/>
        </p:nvSpPr>
        <p:spPr>
          <a:xfrm>
            <a:off x="1977408" y="1189050"/>
            <a:ext cx="68155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6000" b="1" dirty="0">
                <a:solidFill>
                  <a:srgbClr val="1A9CB0"/>
                </a:solidFill>
              </a:rPr>
              <a:t>CrimeStat BI solution case scenario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814122" y="1371856"/>
            <a:ext cx="0" cy="28811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249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Determining Appropriate ETL Strategy and Tools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94570" y="960908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ETL Strategy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800" dirty="0"/>
              <a:t>Defining the architecture for ETL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800" dirty="0"/>
              <a:t>Deciding what to do in the SSIS and what to push down to the database layer</a:t>
            </a:r>
            <a:r>
              <a:rPr lang="en-US" sz="1800" i="1" dirty="0"/>
              <a:t>	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800" dirty="0"/>
              <a:t>Managing the whole ETL process</a:t>
            </a: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2274578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Determining Appropriate ETL Strategy and Tools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19063" y="699516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ETL Architecture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200" dirty="0"/>
              <a:t>Extract the data (process)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200" dirty="0"/>
              <a:t>Initial Staging (landing zone)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200" dirty="0"/>
              <a:t>Data Quality (process)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200" dirty="0"/>
              <a:t>Clean Staging (landing zone)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200" dirty="0"/>
              <a:t>Transformation (process)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200" dirty="0"/>
              <a:t>Load-ready Publish (landing zone)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200" dirty="0"/>
              <a:t>Load Enterprise Data Warehouse (process)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200" dirty="0"/>
              <a:t>Enterprise Data Warehouse (landing zone)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200" dirty="0"/>
              <a:t>Load Data Marts (process)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200" dirty="0"/>
              <a:t>Data Marts (landing zone)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023709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0" y="231086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dirty="0">
                <a:highlight>
                  <a:srgbClr val="2FC2D9"/>
                </a:highlight>
              </a:rPr>
              <a:t>Agenda: MSBI.Dev.S19E15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B398D4-44EF-474B-9DA7-AB17A14BA537}"/>
              </a:ext>
            </a:extLst>
          </p:cNvPr>
          <p:cNvSpPr/>
          <p:nvPr/>
        </p:nvSpPr>
        <p:spPr>
          <a:xfrm>
            <a:off x="149787" y="802035"/>
            <a:ext cx="6459093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---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topics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Designing and Implementing Control Flow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Control Flow Tasks and Containers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Precedence Constraints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Designing and Implementing Data Flow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Data Flow Task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Data Flow Source Adapters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CrimeStatistic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Project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CrimeStat.DWH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CrimeStat.SSIS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CrimeStat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Tasks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982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25" name="Content Placeholder 1"/>
          <p:cNvSpPr txBox="1">
            <a:spLocks/>
          </p:cNvSpPr>
          <p:nvPr/>
        </p:nvSpPr>
        <p:spPr>
          <a:xfrm>
            <a:off x="593985" y="424215"/>
            <a:ext cx="7765487" cy="23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3200" b="1" dirty="0"/>
              <a:t>Containers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222390" y="377382"/>
            <a:ext cx="357138" cy="307777"/>
          </a:xfrm>
          <a:prstGeom prst="rect">
            <a:avLst/>
          </a:prstGeom>
          <a:solidFill>
            <a:srgbClr val="2FC2D9"/>
          </a:solidFill>
        </p:spPr>
        <p:txBody>
          <a:bodyPr wrap="square">
            <a:spAutoFit/>
          </a:bodyPr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5071" y="358226"/>
            <a:ext cx="358211" cy="475703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5071" y="358226"/>
            <a:ext cx="7908484" cy="475703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93092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- </a:t>
            </a:r>
            <a:r>
              <a:rPr lang="en-US" dirty="0" err="1"/>
              <a:t>subtopicname</a:t>
            </a:r>
            <a:r>
              <a:rPr lang="en-US" dirty="0"/>
              <a:t>: Control Flow Tasks and Containers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136035" y="803848"/>
            <a:ext cx="6901579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squar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Containers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7227" y="1458930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300" b="1" dirty="0"/>
              <a:t>For Loop container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300" b="1" dirty="0" err="1"/>
              <a:t>Foreach</a:t>
            </a:r>
            <a:r>
              <a:rPr lang="en-US" sz="2300" b="1" dirty="0"/>
              <a:t> Loop container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300" b="1" dirty="0"/>
              <a:t>Sequence container	</a:t>
            </a:r>
          </a:p>
        </p:txBody>
      </p:sp>
    </p:spTree>
    <p:extLst>
      <p:ext uri="{BB962C8B-B14F-4D97-AF65-F5344CB8AC3E}">
        <p14:creationId xmlns:p14="http://schemas.microsoft.com/office/powerpoint/2010/main" val="2020679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25" name="Content Placeholder 1"/>
          <p:cNvSpPr txBox="1">
            <a:spLocks/>
          </p:cNvSpPr>
          <p:nvPr/>
        </p:nvSpPr>
        <p:spPr>
          <a:xfrm>
            <a:off x="593985" y="424215"/>
            <a:ext cx="7765487" cy="23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3200" b="1" dirty="0"/>
              <a:t>Precedence Constraints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222390" y="377382"/>
            <a:ext cx="357138" cy="307777"/>
          </a:xfrm>
          <a:prstGeom prst="rect">
            <a:avLst/>
          </a:prstGeom>
          <a:solidFill>
            <a:srgbClr val="2FC2D9"/>
          </a:solidFill>
        </p:spPr>
        <p:txBody>
          <a:bodyPr wrap="square">
            <a:spAutoFit/>
          </a:bodyPr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5071" y="358226"/>
            <a:ext cx="358211" cy="475703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5071" y="358226"/>
            <a:ext cx="7908484" cy="475703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83317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Designing and Implementing Control Flow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136035" y="803848"/>
            <a:ext cx="6901579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squar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b="1" dirty="0"/>
              <a:t>Precedence Constraints</a:t>
            </a:r>
            <a:endParaRPr lang="en-US" sz="1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7227" y="1458930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None/>
              <a:defRPr/>
            </a:pPr>
            <a:r>
              <a:rPr lang="en-US" sz="2300" b="1" dirty="0"/>
              <a:t>	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827" y="1295978"/>
            <a:ext cx="5427210" cy="338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231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Designing and Implementing Data Flow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250335" y="885324"/>
            <a:ext cx="6901579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squar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b="1" dirty="0"/>
              <a:t>Defining Data Sources and Destinations</a:t>
            </a:r>
            <a:endParaRPr lang="en-US" sz="1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7227" y="1458930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300" b="1" dirty="0"/>
              <a:t>Creating a Data Flow Task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300" b="1" dirty="0"/>
              <a:t>Defining Data Flow Source Adapters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300" b="1" dirty="0"/>
              <a:t>Defining Data Flow Destination Adapters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300" b="1" dirty="0"/>
              <a:t>SSIS Data Types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b="1" dirty="0"/>
              <a:t>Data Flow Transformations</a:t>
            </a:r>
            <a:endParaRPr lang="en-US" sz="2300" b="1" dirty="0"/>
          </a:p>
        </p:txBody>
      </p:sp>
    </p:spTree>
    <p:extLst>
      <p:ext uri="{BB962C8B-B14F-4D97-AF65-F5344CB8AC3E}">
        <p14:creationId xmlns:p14="http://schemas.microsoft.com/office/powerpoint/2010/main" val="2349872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Designing and Implementing Data Flow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3120" y="764965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300" b="1" dirty="0"/>
              <a:t>Defining Data Flow Source Adapters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350" y="1273122"/>
            <a:ext cx="5343042" cy="358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679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Designing and Implementing Data Flow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72105" y="764966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300" b="1" dirty="0"/>
              <a:t>Defining Data Flow Destination Adapters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063" y="1173045"/>
            <a:ext cx="3571874" cy="358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1433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requisites.potx" id="{CA5CFE4E-6FDF-4E55-B703-99AAA5166B49}" vid="{65F8F389-B394-4C5F-9B7C-EE83AB2022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817E031EC97945B58DBDFF61B6FAAB" ma:contentTypeVersion="2" ma:contentTypeDescription="Create a new document." ma:contentTypeScope="" ma:versionID="c51f5ef4bd80f036d835863056600a0f">
  <xsd:schema xmlns:xsd="http://www.w3.org/2001/XMLSchema" xmlns:xs="http://www.w3.org/2001/XMLSchema" xmlns:p="http://schemas.microsoft.com/office/2006/metadata/properties" xmlns:ns2="e83b1685-c0ee-49c7-ae0f-bc980b303699" targetNamespace="http://schemas.microsoft.com/office/2006/metadata/properties" ma:root="true" ma:fieldsID="24ac212150268e8e648f13f43faec01e" ns2:_="">
    <xsd:import namespace="e83b1685-c0ee-49c7-ae0f-bc980b30369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3b1685-c0ee-49c7-ae0f-bc980b30369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E3C081-4081-47AD-A9A6-9F18F525DA1D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e83b1685-c0ee-49c7-ae0f-bc980b303699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9C86F4F-7206-4685-8A90-8F7D3040E5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3b1685-c0ee-49c7-ae0f-bc980b3036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prerequisites</Template>
  <TotalTime>9735</TotalTime>
  <Words>409</Words>
  <Application>Microsoft Office PowerPoint</Application>
  <PresentationFormat>On-screen Show (16:9)</PresentationFormat>
  <Paragraphs>99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Calibri</vt:lpstr>
      <vt:lpstr>Consolas</vt:lpstr>
      <vt:lpstr>Lucida Grande</vt:lpstr>
      <vt:lpstr>Trebuchet MS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Andrey Potapov</cp:lastModifiedBy>
  <cp:revision>210</cp:revision>
  <cp:lastPrinted>2014-07-09T13:30:36Z</cp:lastPrinted>
  <dcterms:created xsi:type="dcterms:W3CDTF">2015-03-18T06:37:43Z</dcterms:created>
  <dcterms:modified xsi:type="dcterms:W3CDTF">2019-03-25T05:16:33Z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MyDocuments">
    <vt:bool>true</vt:bool>
  </property>
  <property fmtid="{D5CDD505-2E9C-101B-9397-08002B2CF9AE}" pid="3" name="_dlc_DocIdItemGuid">
    <vt:lpwstr>dacd157f-9e9b-4d8c-bb01-20daca300eae</vt:lpwstr>
  </property>
  <property fmtid="{D5CDD505-2E9C-101B-9397-08002B2CF9AE}" pid="4" name="ContentTypeId">
    <vt:lpwstr>0x01010019817E031EC97945B58DBDFF61B6FAAB</vt:lpwstr>
  </property>
</Properties>
</file>