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4"/>
    <p:sldMasterId id="2147483760" r:id="rId5"/>
    <p:sldMasterId id="2147483777" r:id="rId6"/>
  </p:sldMasterIdLst>
  <p:notesMasterIdLst>
    <p:notesMasterId r:id="rId37"/>
  </p:notesMasterIdLst>
  <p:handoutMasterIdLst>
    <p:handoutMasterId r:id="rId38"/>
  </p:handoutMasterIdLst>
  <p:sldIdLst>
    <p:sldId id="276" r:id="rId7"/>
    <p:sldId id="264" r:id="rId8"/>
    <p:sldId id="509" r:id="rId9"/>
    <p:sldId id="538" r:id="rId10"/>
    <p:sldId id="515" r:id="rId11"/>
    <p:sldId id="516" r:id="rId12"/>
    <p:sldId id="521" r:id="rId13"/>
    <p:sldId id="501" r:id="rId14"/>
    <p:sldId id="533" r:id="rId15"/>
    <p:sldId id="472" r:id="rId16"/>
    <p:sldId id="524" r:id="rId17"/>
    <p:sldId id="541" r:id="rId18"/>
    <p:sldId id="542" r:id="rId19"/>
    <p:sldId id="479" r:id="rId20"/>
    <p:sldId id="480" r:id="rId21"/>
    <p:sldId id="531" r:id="rId22"/>
    <p:sldId id="481" r:id="rId23"/>
    <p:sldId id="534" r:id="rId24"/>
    <p:sldId id="543" r:id="rId25"/>
    <p:sldId id="544" r:id="rId26"/>
    <p:sldId id="476" r:id="rId27"/>
    <p:sldId id="522" r:id="rId28"/>
    <p:sldId id="525" r:id="rId29"/>
    <p:sldId id="519" r:id="rId30"/>
    <p:sldId id="527" r:id="rId31"/>
    <p:sldId id="528" r:id="rId32"/>
    <p:sldId id="530" r:id="rId33"/>
    <p:sldId id="535" r:id="rId34"/>
    <p:sldId id="537" r:id="rId35"/>
    <p:sldId id="506" r:id="rId3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B22746"/>
    <a:srgbClr val="E6E6E6"/>
    <a:srgbClr val="2FC2D9"/>
    <a:srgbClr val="CCCCCC"/>
    <a:srgbClr val="666666"/>
    <a:srgbClr val="464547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commentAuthors" Target="commentAuthor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0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7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5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5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9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2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4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30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3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20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55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6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64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2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6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0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2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8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6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07212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6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31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390045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85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2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54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9338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5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04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980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26028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24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48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86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570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4790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97060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9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7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1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7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05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827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S21.E01-INTRO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December 14, 2020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FDABD4-2DCD-4020-A56B-71BE047E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nalyticsvidhya.com/blog/wp-content/uploads/2014/11/DBs-tab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08" y="757237"/>
            <a:ext cx="6019077" cy="404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054730-78B8-4C78-A813-29B6720F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82AC3E-E7D4-4AE6-B49E-428BC4E7F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3859ED-5287-4A58-8F1C-4023FBD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F54F2-ED8F-40B9-B654-52AE6C65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4" y="728544"/>
            <a:ext cx="8302172" cy="40417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6D987-1BD8-4895-B8C7-430048901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E48B7A-41D9-4C56-B545-16A95A0B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Database evolution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70719-CC94-442F-A47F-411ACC0A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125" y="1009769"/>
            <a:ext cx="2728686" cy="3123962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CC508-7D03-43B5-858C-214A4D0B0C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189" y="1079500"/>
            <a:ext cx="3986212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File Management System</a:t>
            </a:r>
          </a:p>
        </p:txBody>
      </p:sp>
      <p:sp>
        <p:nvSpPr>
          <p:cNvPr id="73" name="Slide Number Placeholder 5">
            <a:extLst>
              <a:ext uri="{FF2B5EF4-FFF2-40B4-BE49-F238E27FC236}">
                <a16:creationId xmlns:a16="http://schemas.microsoft.com/office/drawing/2014/main" id="{4A9A7282-E264-4C3C-ADEF-D58A3C756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9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049D3-301C-4D2F-9789-3B803E0B18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146" name="Picture 2" descr="http://sitepointstatic.com/graphics/sitepoint_tre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815" y="834536"/>
            <a:ext cx="2809975" cy="315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8204469-FF57-4380-A7E6-6F7BFC9D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1911D-B285-44CB-B11B-B0737FB2E1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Hierarchical database System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32311B-9168-4C4C-93CB-A3E0CD7DF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1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5D4697-8449-4539-B1B3-DAB419B2D0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7170" name="Picture 2" descr="http://www.c-sharpcorner.com/UploadFile/65fc13/types-of-database-management-systems/Images/net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990600"/>
            <a:ext cx="3759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076B66-1DA7-4137-91B3-4B7ACD20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DE0092-75CC-4B15-AC71-153D578A04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Network Database System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B0BD9-AA8B-470A-81DF-4D7B7557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5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7C2BC72-EB36-453D-9842-8D94E791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Database evolution</a:t>
            </a:r>
          </a:p>
        </p:txBody>
      </p:sp>
      <p:pic>
        <p:nvPicPr>
          <p:cNvPr id="8194" name="Picture 2" descr="http://upload.wikimedia.org/wikipedia/commons/thumb/7/7c/Relational_database_terms.svg/2000px-Relational_database_term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317" y="1422400"/>
            <a:ext cx="6533367" cy="30543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51CD71-4BBF-4FA9-AB19-2DDA97DC34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Relational Database System</a:t>
            </a:r>
          </a:p>
        </p:txBody>
      </p:sp>
      <p:sp>
        <p:nvSpPr>
          <p:cNvPr id="71" name="Slide Number Placeholder 4">
            <a:extLst>
              <a:ext uri="{FF2B5EF4-FFF2-40B4-BE49-F238E27FC236}">
                <a16:creationId xmlns:a16="http://schemas.microsoft.com/office/drawing/2014/main" id="{C38F93DB-C89D-4F37-BB22-CEA3717A7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cs.brown.edu/courses/cs227/archives/2011/images/nosql-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164" y="850328"/>
            <a:ext cx="5043948" cy="388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3AC5C6C-0E47-4E79-B0A8-F1BA58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7187-9391-47D7-BAFE-F4809A5FD3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C1727-F4F3-4262-8DE8-EF37449B3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63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D64849-04C4-4619-A65A-19995CD5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Database evolution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201F5-6881-4676-B970-14E797B0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45" y="1422400"/>
            <a:ext cx="5604311" cy="3054350"/>
          </a:xfrm>
          <a:prstGeom prst="rect">
            <a:avLst/>
          </a:prstGeo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9026C2-7C09-4CB6-9424-9245435C4D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NOSQL, NEWSQL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F4235B9-30F8-48BD-800B-76ED0507C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6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8FAB-BFA6-4D43-8340-C08DCA41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74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tersystems.com/assets/MQ_Operational_DBMS_2014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96" y="1374856"/>
            <a:ext cx="3216867" cy="32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0C11F9-C109-47B8-92D5-E8E85090D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543" y="1300687"/>
            <a:ext cx="3324771" cy="336520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A3D1BD7-99BE-4778-87E9-35B641F2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A9EF1C-8C2C-4355-9DDB-6434D4EC9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Magic Quadrant for Operational Database Management Systems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F7E0690-FC07-4494-9238-A562432593EB}"/>
              </a:ext>
            </a:extLst>
          </p:cNvPr>
          <p:cNvSpPr txBox="1">
            <a:spLocks/>
          </p:cNvSpPr>
          <p:nvPr/>
        </p:nvSpPr>
        <p:spPr>
          <a:xfrm>
            <a:off x="367280" y="1717756"/>
            <a:ext cx="658812" cy="2848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2014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E7BDD0F-C935-4F0D-9691-14F6EC2A4470}"/>
              </a:ext>
            </a:extLst>
          </p:cNvPr>
          <p:cNvSpPr txBox="1">
            <a:spLocks/>
          </p:cNvSpPr>
          <p:nvPr/>
        </p:nvSpPr>
        <p:spPr>
          <a:xfrm>
            <a:off x="4572000" y="1717756"/>
            <a:ext cx="658812" cy="2848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CD6D3-C3D6-4DD6-8983-15A99189D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PoC</a:t>
            </a:r>
            <a:r>
              <a:rPr lang="en-US" dirty="0"/>
              <a:t> of a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D44F9B5-FAC6-4140-A900-F518CDBD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047" y="1200150"/>
            <a:ext cx="32287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B3E52B6-A4ED-48E1-86C2-C65CA3C57F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4098" name="Picture 2" descr="Component interfaces in SQL Server 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793" y="827795"/>
            <a:ext cx="3868614" cy="346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AD04D1-34EE-41CC-B5A9-3410A7EB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2AB4BAA-84C4-4C4F-BB73-23A151CB5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4" y="1956885"/>
            <a:ext cx="356616" cy="356616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66B10CD-4FFB-429D-A891-1C14AF791B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148" y="1956885"/>
            <a:ext cx="3632428" cy="356616"/>
          </a:xfrm>
        </p:spPr>
        <p:txBody>
          <a:bodyPr/>
          <a:lstStyle/>
          <a:p>
            <a:r>
              <a:rPr lang="en-US" sz="1100" b="1" dirty="0">
                <a:solidFill>
                  <a:srgbClr val="444444"/>
                </a:solidFill>
                <a:latin typeface="Trebuchet MS"/>
                <a:cs typeface="Trebuchet MS"/>
              </a:rPr>
              <a:t>Database Engine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C1A89172-59C2-4EE4-B193-A6D1938408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4" y="2562414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58072582-F610-4EC6-8BD4-C21BAAF8CA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4" y="3167943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9176097F-0F57-4085-B0F5-D1262E03D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0364" y="3773472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3B50D64-43C9-446A-8210-C501585AF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4148" y="2562002"/>
            <a:ext cx="3632428" cy="356616"/>
          </a:xfrm>
        </p:spPr>
        <p:txBody>
          <a:bodyPr/>
          <a:lstStyle/>
          <a:p>
            <a:r>
              <a:rPr lang="en-US" sz="1100" b="1" dirty="0"/>
              <a:t>SQL Server Integration Services (SSIS)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3C743D32-78E1-49EE-A586-99F4EAB9EC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4148" y="3167119"/>
            <a:ext cx="3632428" cy="356616"/>
          </a:xfrm>
        </p:spPr>
        <p:txBody>
          <a:bodyPr/>
          <a:lstStyle/>
          <a:p>
            <a:r>
              <a:rPr lang="en-US" sz="1100" b="1" dirty="0"/>
              <a:t>SQL Server Analysis Services (SSAS)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E82162B-55DB-44F5-9D7C-DA8695623B3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4148" y="3772236"/>
            <a:ext cx="3632428" cy="356616"/>
          </a:xfrm>
        </p:spPr>
        <p:txBody>
          <a:bodyPr/>
          <a:lstStyle/>
          <a:p>
            <a:r>
              <a:rPr lang="en-US" sz="1100" b="1" strike="sngStrike" dirty="0"/>
              <a:t>SQL Server Reporting Services (SSRS)</a:t>
            </a:r>
            <a:endParaRPr lang="en-US" sz="1100" strike="sngStrike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0411B579-F247-40D4-9F4C-26CC7551F486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indent="0" defTabSz="914400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cap="all" spc="200" baseline="0">
                <a:solidFill>
                  <a:schemeClr val="accent2"/>
                </a:solidFill>
              </a:defRPr>
            </a:lvl1pPr>
            <a:lvl2pPr marL="628650" indent="-1714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2pPr>
            <a:lvl3pPr marL="1085850" indent="-1714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3pPr>
            <a:lvl4pPr marL="1657350" indent="-2857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4pPr>
            <a:lvl5pPr marL="1828800"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Key Components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08333-3D1B-4CC4-BF56-84E1D47A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blogs.msdn.com/resized-image.ashx/__size/550x0/__key/CommunityServer-Blogs-Components-WeblogFiles/00-00-00-83-23/6708.SQL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31" y="923437"/>
            <a:ext cx="5996109" cy="369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1461A20-9608-4603-A933-28BB9D4D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CF7C5C-BE2D-45FE-9F4E-F06A700666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Database Engine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C4B01-28F6-430B-8CFE-607856BB7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91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&quot;evolution of microsoft sql&quot;&quot;">
            <a:extLst>
              <a:ext uri="{FF2B5EF4-FFF2-40B4-BE49-F238E27FC236}">
                <a16:creationId xmlns:a16="http://schemas.microsoft.com/office/drawing/2014/main" id="{6132EBA6-8CF8-4A2B-B1D7-E2C20D2E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7" y="769844"/>
            <a:ext cx="7226299" cy="406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6348B22-4853-40CF-BAAA-BEBF2970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FD193-D952-486F-BF23-3AB826245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5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D1D2C5-2E74-4302-988C-8670B515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7" y="859709"/>
            <a:ext cx="7605486" cy="384996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B770260-9C3B-44A3-920C-FD7C5EDB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812D5-9CDE-4720-A429-625BCA2AC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44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verview of SQL Server 2019 Features">
            <a:extLst>
              <a:ext uri="{FF2B5EF4-FFF2-40B4-BE49-F238E27FC236}">
                <a16:creationId xmlns:a16="http://schemas.microsoft.com/office/drawing/2014/main" id="{46F97DF9-1453-4D3B-B2D6-8FAFDCFF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952500"/>
            <a:ext cx="7429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8BE824A-90F0-4ED8-9B72-3DA665D9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CF337-3450-4218-809D-322A94965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94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E95039-1D21-4557-9D3B-D8FC19DD6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276" y="1144151"/>
            <a:ext cx="3995916" cy="33262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7023FDC-3EBB-4ADD-8B3F-F6BE6563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887814-AA58-4B7C-8C4F-7F84F7A5AD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Trend: Cloud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FF56-AD19-45C5-AD54-3FA43601E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44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CECFDF-FDE1-438F-9C79-194784D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MS SQL Server overview</a:t>
            </a:r>
          </a:p>
        </p:txBody>
      </p:sp>
      <p:pic>
        <p:nvPicPr>
          <p:cNvPr id="5122" name="Picture 2" descr="SQL Server | SQL Of The North">
            <a:extLst>
              <a:ext uri="{FF2B5EF4-FFF2-40B4-BE49-F238E27FC236}">
                <a16:creationId xmlns:a16="http://schemas.microsoft.com/office/drawing/2014/main" id="{953DA27F-F18B-4D26-B228-E39F0C1BE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277" y="1422400"/>
            <a:ext cx="6787446" cy="30543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F10B0FE8-AC67-4105-8292-619744EE5A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/>
          <a:lstStyle/>
          <a:p>
            <a:r>
              <a:rPr lang="en-US" dirty="0"/>
              <a:t>Trend: </a:t>
            </a:r>
            <a:r>
              <a:rPr lang="en-US" dirty="0" err="1"/>
              <a:t>Polybase</a:t>
            </a:r>
            <a:endParaRPr lang="en-US" dirty="0"/>
          </a:p>
        </p:txBody>
      </p:sp>
      <p:sp>
        <p:nvSpPr>
          <p:cNvPr id="73" name="Slide Number Placeholder 4">
            <a:extLst>
              <a:ext uri="{FF2B5EF4-FFF2-40B4-BE49-F238E27FC236}">
                <a16:creationId xmlns:a16="http://schemas.microsoft.com/office/drawing/2014/main" id="{DD45A614-E966-4A37-918A-4BDD75A8C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0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6DB1A-34DC-41A3-853C-2E987D06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MS SQL Server overview</a:t>
            </a:r>
          </a:p>
        </p:txBody>
      </p:sp>
      <p:pic>
        <p:nvPicPr>
          <p:cNvPr id="7170" name="Picture 2" descr="What are Big Data Clusters? - SQL Server Big Data Clusters | Microsoft Docs">
            <a:extLst>
              <a:ext uri="{FF2B5EF4-FFF2-40B4-BE49-F238E27FC236}">
                <a16:creationId xmlns:a16="http://schemas.microsoft.com/office/drawing/2014/main" id="{FD6EAC19-95A6-4C4A-88EA-94EC2E68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215" y="1000918"/>
            <a:ext cx="6708335" cy="37734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8F82EF90-FF2E-484F-946F-F2486A6F4C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/>
          <a:lstStyle/>
          <a:p>
            <a:r>
              <a:rPr lang="en-US" sz="1200" dirty="0"/>
              <a:t>TREND: Big Data Clusters</a:t>
            </a:r>
            <a:endParaRPr lang="en-US" dirty="0"/>
          </a:p>
        </p:txBody>
      </p:sp>
      <p:sp>
        <p:nvSpPr>
          <p:cNvPr id="73" name="Slide Number Placeholder 4">
            <a:extLst>
              <a:ext uri="{FF2B5EF4-FFF2-40B4-BE49-F238E27FC236}">
                <a16:creationId xmlns:a16="http://schemas.microsoft.com/office/drawing/2014/main" id="{CCE7FB68-4CB3-46B0-8ECE-2B08D3B40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1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8FAB-BFA6-4D43-8340-C08DCA41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81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8FAB-BFA6-4D43-8340-C08DCA41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</a:t>
            </a:r>
            <a:r>
              <a:rPr lang="en-US" dirty="0"/>
              <a:t> of a Database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546E-511F-4E9D-A869-3986EAB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64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879F0-AECB-46C4-8B85-C0D15F1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PoC</a:t>
            </a:r>
            <a:r>
              <a:rPr lang="en-US" dirty="0"/>
              <a:t> of a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26B3A-15FC-497E-B838-745AAF300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6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C0111-6A62-49DA-9542-A7199AABB4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026" name="Picture 2" descr="http://www.grtcorp.com/sites/grtcorp.com/files/bi_tre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667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itle 47">
            <a:extLst>
              <a:ext uri="{FF2B5EF4-FFF2-40B4-BE49-F238E27FC236}">
                <a16:creationId xmlns:a16="http://schemas.microsoft.com/office/drawing/2014/main" id="{A7522457-07FF-4221-A018-6D5B9F7B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9ED7E605-D06E-4653-BA00-25F42D1A1A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4650580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800" dirty="0">
                <a:latin typeface="+mn-lt"/>
              </a:rPr>
              <a:t>Reporting and analytics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800" dirty="0">
                <a:latin typeface="+mn-lt"/>
              </a:rPr>
              <a:t>Dashboard development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800" dirty="0">
                <a:latin typeface="+mn-lt"/>
              </a:rPr>
              <a:t>Data Mining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800" dirty="0">
                <a:latin typeface="+mn-lt"/>
              </a:rPr>
              <a:t>Predictive Analytics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800" dirty="0">
                <a:latin typeface="+mn-lt"/>
              </a:rPr>
              <a:t>Performance Management and KPI’s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800" dirty="0">
                <a:latin typeface="+mn-lt"/>
              </a:rPr>
              <a:t>Metadata presentation and effective usage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EB6596-DE99-48CE-953D-9A0685D1C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6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79987" y="1117501"/>
            <a:ext cx="7536426" cy="431800"/>
            <a:chOff x="1413933" y="1432136"/>
            <a:chExt cx="6320367" cy="43180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1413933" y="1667465"/>
              <a:ext cx="6316134" cy="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572000" y="1432136"/>
              <a:ext cx="0" cy="235797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734300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418166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484033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59967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429000" y="755213"/>
            <a:ext cx="2286000" cy="411480"/>
          </a:xfrm>
          <a:prstGeom prst="rect">
            <a:avLst/>
          </a:prstGeom>
          <a:solidFill>
            <a:srgbClr val="A3C6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>
                <a:latin typeface="Arial Black"/>
                <a:cs typeface="Arial Black"/>
              </a:rPr>
              <a:t>MSBI DEVELOPER</a:t>
            </a:r>
          </a:p>
        </p:txBody>
      </p:sp>
      <p:sp>
        <p:nvSpPr>
          <p:cNvPr id="34" name="Rectangle 33"/>
          <p:cNvSpPr>
            <a:spLocks/>
          </p:cNvSpPr>
          <p:nvPr/>
        </p:nvSpPr>
        <p:spPr>
          <a:xfrm>
            <a:off x="7470332" y="1542388"/>
            <a:ext cx="1399347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latin typeface="Trebuchet MS"/>
                <a:cs typeface="Trebuchet MS"/>
              </a:rPr>
              <a:t>Power BI</a:t>
            </a:r>
          </a:p>
        </p:txBody>
      </p:sp>
      <p:sp>
        <p:nvSpPr>
          <p:cNvPr id="81" name="Rectangle 80"/>
          <p:cNvSpPr>
            <a:spLocks/>
          </p:cNvSpPr>
          <p:nvPr/>
        </p:nvSpPr>
        <p:spPr>
          <a:xfrm>
            <a:off x="3729677" y="1976289"/>
            <a:ext cx="1628278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Tabular</a:t>
            </a: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2027987" y="1538968"/>
            <a:ext cx="1679133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SSIS</a:t>
            </a:r>
          </a:p>
        </p:txBody>
      </p:sp>
      <p:sp>
        <p:nvSpPr>
          <p:cNvPr id="71" name="Rectangle 70"/>
          <p:cNvSpPr>
            <a:spLocks/>
          </p:cNvSpPr>
          <p:nvPr/>
        </p:nvSpPr>
        <p:spPr>
          <a:xfrm>
            <a:off x="2027987" y="1977792"/>
            <a:ext cx="1679133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ETL (Extract – Transform – Load)</a:t>
            </a:r>
          </a:p>
        </p:txBody>
      </p:sp>
      <p:sp>
        <p:nvSpPr>
          <p:cNvPr id="75" name="Rectangle 74"/>
          <p:cNvSpPr>
            <a:spLocks/>
          </p:cNvSpPr>
          <p:nvPr/>
        </p:nvSpPr>
        <p:spPr>
          <a:xfrm>
            <a:off x="2027987" y="2315513"/>
            <a:ext cx="1679133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900" b="1" dirty="0">
                <a:latin typeface="Trebuchet MS"/>
                <a:cs typeface="Trebuchet MS"/>
              </a:rPr>
              <a:t>Data Base Maintenance</a:t>
            </a:r>
          </a:p>
        </p:txBody>
      </p:sp>
      <p:sp>
        <p:nvSpPr>
          <p:cNvPr id="59" name="Rectangle 58"/>
          <p:cNvSpPr>
            <a:spLocks/>
          </p:cNvSpPr>
          <p:nvPr/>
        </p:nvSpPr>
        <p:spPr>
          <a:xfrm>
            <a:off x="274321" y="2996259"/>
            <a:ext cx="1731109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900" b="1">
                <a:latin typeface="Trebuchet MS"/>
                <a:cs typeface="Trebuchet MS"/>
              </a:rPr>
              <a:t>T-SQL</a:t>
            </a:r>
          </a:p>
        </p:txBody>
      </p:sp>
      <p:sp>
        <p:nvSpPr>
          <p:cNvPr id="89" name="Rectangle 88"/>
          <p:cNvSpPr>
            <a:spLocks/>
          </p:cNvSpPr>
          <p:nvPr/>
        </p:nvSpPr>
        <p:spPr>
          <a:xfrm>
            <a:off x="274321" y="1980963"/>
            <a:ext cx="1731109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OLTP Databases</a:t>
            </a:r>
          </a:p>
        </p:txBody>
      </p:sp>
      <p:sp>
        <p:nvSpPr>
          <p:cNvPr id="90" name="Rectangle 89"/>
          <p:cNvSpPr>
            <a:spLocks/>
          </p:cNvSpPr>
          <p:nvPr/>
        </p:nvSpPr>
        <p:spPr>
          <a:xfrm>
            <a:off x="274321" y="1542140"/>
            <a:ext cx="1731109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latin typeface="Trebuchet MS"/>
                <a:cs typeface="Trebuchet MS"/>
              </a:rPr>
              <a:t>MS SQL Server</a:t>
            </a:r>
          </a:p>
        </p:txBody>
      </p:sp>
      <p:sp>
        <p:nvSpPr>
          <p:cNvPr id="78" name="Rectangle 77"/>
          <p:cNvSpPr>
            <a:spLocks/>
          </p:cNvSpPr>
          <p:nvPr/>
        </p:nvSpPr>
        <p:spPr>
          <a:xfrm>
            <a:off x="274321" y="2319395"/>
            <a:ext cx="1731109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Data Warehouse DWH</a:t>
            </a:r>
          </a:p>
        </p:txBody>
      </p:sp>
      <p:sp>
        <p:nvSpPr>
          <p:cNvPr id="115" name="Rectangle 114"/>
          <p:cNvSpPr>
            <a:spLocks/>
          </p:cNvSpPr>
          <p:nvPr/>
        </p:nvSpPr>
        <p:spPr>
          <a:xfrm>
            <a:off x="274321" y="2657827"/>
            <a:ext cx="1731109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Administration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3729677" y="1538968"/>
            <a:ext cx="1628278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SSAS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3729677" y="2317540"/>
            <a:ext cx="1628278" cy="3091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DAX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380512" y="1542388"/>
            <a:ext cx="2078265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Azure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380511" y="1986591"/>
            <a:ext cx="207826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Storage 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5380511" y="2324313"/>
            <a:ext cx="207826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Azure SQL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>
          <a:xfrm>
            <a:off x="5378817" y="2662035"/>
            <a:ext cx="207826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Azure Data Factory v2 (ADFv2)</a:t>
            </a:r>
          </a:p>
        </p:txBody>
      </p:sp>
      <p:sp>
        <p:nvSpPr>
          <p:cNvPr id="41" name="Rectangle 40"/>
          <p:cNvSpPr>
            <a:spLocks/>
          </p:cNvSpPr>
          <p:nvPr/>
        </p:nvSpPr>
        <p:spPr>
          <a:xfrm>
            <a:off x="3406439" y="4262236"/>
            <a:ext cx="170688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latin typeface="Trebuchet MS"/>
                <a:cs typeface="Trebuchet MS"/>
              </a:rPr>
              <a:t>PowerShell</a:t>
            </a:r>
          </a:p>
        </p:txBody>
      </p:sp>
      <p:sp>
        <p:nvSpPr>
          <p:cNvPr id="42" name="Rectangle 41"/>
          <p:cNvSpPr>
            <a:spLocks/>
          </p:cNvSpPr>
          <p:nvPr/>
        </p:nvSpPr>
        <p:spPr>
          <a:xfrm>
            <a:off x="1512644" y="4262236"/>
            <a:ext cx="170688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C#</a:t>
            </a:r>
          </a:p>
        </p:txBody>
      </p:sp>
      <p:sp>
        <p:nvSpPr>
          <p:cNvPr id="44" name="Rectangle 43"/>
          <p:cNvSpPr>
            <a:spLocks/>
          </p:cNvSpPr>
          <p:nvPr/>
        </p:nvSpPr>
        <p:spPr>
          <a:xfrm>
            <a:off x="5378816" y="3003694"/>
            <a:ext cx="207826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Azure DevOps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01D2FC-3527-4E84-818B-470116A2DB84}"/>
              </a:ext>
            </a:extLst>
          </p:cNvPr>
          <p:cNvSpPr>
            <a:spLocks/>
          </p:cNvSpPr>
          <p:nvPr/>
        </p:nvSpPr>
        <p:spPr>
          <a:xfrm>
            <a:off x="5378816" y="4262236"/>
            <a:ext cx="170688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Python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4E7C399-360C-4503-AD8E-D6934382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MSBI.Dev.S21 : Technologies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92370-2377-4B82-85B6-4CC4F1C2D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9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5788" y="833152"/>
            <a:ext cx="1497724" cy="3887421"/>
            <a:chOff x="274320" y="876304"/>
            <a:chExt cx="1497724" cy="3887421"/>
          </a:xfrm>
        </p:grpSpPr>
        <p:sp>
          <p:nvSpPr>
            <p:cNvPr id="89" name="Rectangle 8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December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60778" y="833152"/>
            <a:ext cx="1497724" cy="3887421"/>
            <a:chOff x="274320" y="876304"/>
            <a:chExt cx="1497724" cy="3887421"/>
          </a:xfrm>
        </p:grpSpPr>
        <p:sp>
          <p:nvSpPr>
            <p:cNvPr id="19" name="Rectangle 1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January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42584" y="833152"/>
            <a:ext cx="1497724" cy="3887421"/>
            <a:chOff x="274320" y="876304"/>
            <a:chExt cx="1497724" cy="3887421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February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24390" y="833152"/>
            <a:ext cx="1497724" cy="3887421"/>
            <a:chOff x="274320" y="876304"/>
            <a:chExt cx="1497724" cy="3887421"/>
          </a:xfrm>
        </p:grpSpPr>
        <p:sp>
          <p:nvSpPr>
            <p:cNvPr id="27" name="Rectangle 26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March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6196" y="833152"/>
            <a:ext cx="1497724" cy="3887421"/>
            <a:chOff x="274320" y="876304"/>
            <a:chExt cx="1497724" cy="3887421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April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95789" y="1445159"/>
            <a:ext cx="7808132" cy="504754"/>
          </a:xfrm>
          <a:prstGeom prst="rect">
            <a:avLst/>
          </a:prstGeom>
          <a:solidFill>
            <a:srgbClr val="A3C6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7432" rtlCol="0" anchor="ctr" anchorCtr="1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MSBI  Developer Course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99029" y="2026479"/>
            <a:ext cx="2215112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rebuchet MS"/>
                <a:cs typeface="Trebuchet MS"/>
              </a:rPr>
              <a:t>MS SQL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63901" y="3278775"/>
            <a:ext cx="1458213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rebuchet MS"/>
                <a:cs typeface="Trebuchet MS"/>
              </a:rPr>
              <a:t>SSIS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37714" y="4060947"/>
            <a:ext cx="566206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rebuchet MS"/>
                <a:cs typeface="Trebuchet MS"/>
              </a:rPr>
              <a:t>SSAS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18513" y="4487783"/>
            <a:ext cx="1086338" cy="224677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100">
                <a:solidFill>
                  <a:srgbClr val="FFFFFF"/>
                </a:solidFill>
                <a:latin typeface="Trebuchet MS"/>
                <a:cs typeface="Trebuchet MS"/>
              </a:rPr>
              <a:t>Next step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11992" y="2479185"/>
            <a:ext cx="1023752" cy="270843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rebuchet MS"/>
                <a:cs typeface="Trebuchet MS"/>
              </a:rPr>
              <a:t>EXAM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66177" y="2870340"/>
            <a:ext cx="1497724" cy="27084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latin typeface="Trebuchet MS"/>
                <a:cs typeface="Trebuchet MS"/>
              </a:rPr>
              <a:t>PowerBI</a:t>
            </a:r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05265" y="3653260"/>
            <a:ext cx="1158576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rebuchet MS"/>
                <a:cs typeface="Trebuchet MS"/>
              </a:rPr>
              <a:t>Azure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CB6DFD-C407-495F-B709-F98DC694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MSBI.Dev.S21 :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DE9C5-CAC3-4516-818F-BC9DC250B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6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033445" y="840183"/>
            <a:ext cx="1077109" cy="3887421"/>
            <a:chOff x="274320" y="876304"/>
            <a:chExt cx="1497724" cy="3887421"/>
          </a:xfrm>
        </p:grpSpPr>
        <p:sp>
          <p:nvSpPr>
            <p:cNvPr id="27" name="Rectangle 26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Thursday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223" y="840183"/>
            <a:ext cx="4501331" cy="3887421"/>
            <a:chOff x="274320" y="876304"/>
            <a:chExt cx="6259117" cy="3887421"/>
          </a:xfrm>
        </p:grpSpPr>
        <p:sp>
          <p:nvSpPr>
            <p:cNvPr id="89" name="Rectangle 8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Monday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343709-6EB2-490D-A787-0F15588218D8}"/>
                </a:ext>
              </a:extLst>
            </p:cNvPr>
            <p:cNvSpPr>
              <a:spLocks/>
            </p:cNvSpPr>
            <p:nvPr/>
          </p:nvSpPr>
          <p:spPr>
            <a:xfrm>
              <a:off x="274320" y="1720540"/>
              <a:ext cx="1497724" cy="26194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Lecture 10:00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9288346-336A-442F-9DF9-39F388297DD2}"/>
                </a:ext>
              </a:extLst>
            </p:cNvPr>
            <p:cNvSpPr>
              <a:spLocks/>
            </p:cNvSpPr>
            <p:nvPr/>
          </p:nvSpPr>
          <p:spPr>
            <a:xfrm>
              <a:off x="5035713" y="1720540"/>
              <a:ext cx="1497724" cy="26194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Lecture 10:00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C282A17-DD9B-4B3D-AC7A-D7BBEADB8A3D}"/>
                </a:ext>
              </a:extLst>
            </p:cNvPr>
            <p:cNvSpPr>
              <a:spLocks/>
            </p:cNvSpPr>
            <p:nvPr/>
          </p:nvSpPr>
          <p:spPr>
            <a:xfrm>
              <a:off x="274320" y="2037300"/>
              <a:ext cx="1497724" cy="26194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Homework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CDE1D3-078C-4FDC-B810-F97D8AB2812D}"/>
                </a:ext>
              </a:extLst>
            </p:cNvPr>
            <p:cNvSpPr>
              <a:spLocks/>
            </p:cNvSpPr>
            <p:nvPr/>
          </p:nvSpPr>
          <p:spPr>
            <a:xfrm>
              <a:off x="5035713" y="2029606"/>
              <a:ext cx="1497724" cy="26194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Homework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EA933D-DBB6-4848-BC85-B943EB184EFF}"/>
                </a:ext>
              </a:extLst>
            </p:cNvPr>
            <p:cNvSpPr>
              <a:spLocks/>
            </p:cNvSpPr>
            <p:nvPr/>
          </p:nvSpPr>
          <p:spPr>
            <a:xfrm>
              <a:off x="287235" y="3038856"/>
              <a:ext cx="1497724" cy="261942"/>
            </a:xfrm>
            <a:prstGeom prst="rect">
              <a:avLst/>
            </a:prstGeom>
            <a:solidFill>
              <a:srgbClr val="B2274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Deadline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07EE8AB-ADC3-4EEB-A8CB-CA3B76F94B9D}"/>
                </a:ext>
              </a:extLst>
            </p:cNvPr>
            <p:cNvSpPr>
              <a:spLocks/>
            </p:cNvSpPr>
            <p:nvPr/>
          </p:nvSpPr>
          <p:spPr>
            <a:xfrm>
              <a:off x="274320" y="4126488"/>
              <a:ext cx="1497724" cy="2619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Result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12A8C55-2F01-4412-80E4-7AF92DC9958E}"/>
                </a:ext>
              </a:extLst>
            </p:cNvPr>
            <p:cNvSpPr>
              <a:spLocks/>
            </p:cNvSpPr>
            <p:nvPr/>
          </p:nvSpPr>
          <p:spPr>
            <a:xfrm>
              <a:off x="5035713" y="3045071"/>
              <a:ext cx="1497724" cy="261942"/>
            </a:xfrm>
            <a:prstGeom prst="rect">
              <a:avLst/>
            </a:prstGeom>
            <a:solidFill>
              <a:srgbClr val="B2274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Deadline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D25E13D-8F7B-4602-8311-B310BB3A5EDB}"/>
                </a:ext>
              </a:extLst>
            </p:cNvPr>
            <p:cNvSpPr>
              <a:spLocks/>
            </p:cNvSpPr>
            <p:nvPr/>
          </p:nvSpPr>
          <p:spPr>
            <a:xfrm>
              <a:off x="5035713" y="4133816"/>
              <a:ext cx="1497724" cy="2619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Result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50630" y="840183"/>
            <a:ext cx="1077109" cy="3887421"/>
            <a:chOff x="274320" y="876304"/>
            <a:chExt cx="1497724" cy="3887421"/>
          </a:xfrm>
        </p:grpSpPr>
        <p:sp>
          <p:nvSpPr>
            <p:cNvPr id="19" name="Rectangle 1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Tuesday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92037" y="840183"/>
            <a:ext cx="1077110" cy="3887421"/>
            <a:chOff x="274320" y="876304"/>
            <a:chExt cx="1497724" cy="3887421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Wednesday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74852" y="840183"/>
            <a:ext cx="1077109" cy="3887421"/>
            <a:chOff x="274320" y="876304"/>
            <a:chExt cx="1497724" cy="3887421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Friday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5D68AA-BBD2-4247-BD63-10440157283F}"/>
              </a:ext>
            </a:extLst>
          </p:cNvPr>
          <p:cNvGrpSpPr/>
          <p:nvPr/>
        </p:nvGrpSpPr>
        <p:grpSpPr>
          <a:xfrm>
            <a:off x="6316259" y="840183"/>
            <a:ext cx="1077110" cy="3887421"/>
            <a:chOff x="274320" y="876304"/>
            <a:chExt cx="1497724" cy="3887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69F6CF-4595-47A5-BE92-0090351DF4CF}"/>
                </a:ext>
              </a:extLst>
            </p:cNvPr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249674-58B7-4D8D-B43B-5B4D40857C5F}"/>
                </a:ext>
              </a:extLst>
            </p:cNvPr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Saturday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05C2AA-8BBA-4B9B-AD9D-771AD8D3BF4E}"/>
              </a:ext>
            </a:extLst>
          </p:cNvPr>
          <p:cNvGrpSpPr/>
          <p:nvPr/>
        </p:nvGrpSpPr>
        <p:grpSpPr>
          <a:xfrm>
            <a:off x="7439089" y="840183"/>
            <a:ext cx="1077110" cy="3887421"/>
            <a:chOff x="274320" y="876304"/>
            <a:chExt cx="1497724" cy="38874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357F35A-B020-4858-805D-954EE75E2C0B}"/>
                </a:ext>
              </a:extLst>
            </p:cNvPr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32A2E4-CF8C-47EA-8DC2-816F264BD975}"/>
                </a:ext>
              </a:extLst>
            </p:cNvPr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Sunday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3CC55B5-59CD-4D1A-970C-0643D28D5BF2}"/>
              </a:ext>
            </a:extLst>
          </p:cNvPr>
          <p:cNvSpPr/>
          <p:nvPr/>
        </p:nvSpPr>
        <p:spPr>
          <a:xfrm>
            <a:off x="609223" y="1328229"/>
            <a:ext cx="5642738" cy="258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7432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Week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F6BE47-7480-4902-B35F-843309E227D1}"/>
              </a:ext>
            </a:extLst>
          </p:cNvPr>
          <p:cNvSpPr/>
          <p:nvPr/>
        </p:nvSpPr>
        <p:spPr>
          <a:xfrm>
            <a:off x="609222" y="2564493"/>
            <a:ext cx="5642739" cy="258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7432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Week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977710-539A-4673-8543-E2D17B555876}"/>
              </a:ext>
            </a:extLst>
          </p:cNvPr>
          <p:cNvSpPr/>
          <p:nvPr/>
        </p:nvSpPr>
        <p:spPr>
          <a:xfrm>
            <a:off x="618511" y="3646048"/>
            <a:ext cx="5642739" cy="258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7432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Week 3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10BEDE50-E47E-46D1-857E-0AC3F53B094B}"/>
              </a:ext>
            </a:extLst>
          </p:cNvPr>
          <p:cNvSpPr/>
          <p:nvPr/>
        </p:nvSpPr>
        <p:spPr>
          <a:xfrm>
            <a:off x="888920" y="3264129"/>
            <a:ext cx="517711" cy="82623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Checking</a:t>
            </a: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5CDA0D04-C7E3-493D-83BD-37D27EF9DC8C}"/>
              </a:ext>
            </a:extLst>
          </p:cNvPr>
          <p:cNvSpPr/>
          <p:nvPr/>
        </p:nvSpPr>
        <p:spPr>
          <a:xfrm>
            <a:off x="888919" y="2263121"/>
            <a:ext cx="517711" cy="73906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Making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D7C0264C-01EC-46E9-B9F8-837F3AF91525}"/>
              </a:ext>
            </a:extLst>
          </p:cNvPr>
          <p:cNvSpPr/>
          <p:nvPr/>
        </p:nvSpPr>
        <p:spPr>
          <a:xfrm>
            <a:off x="4313143" y="2255427"/>
            <a:ext cx="517711" cy="73906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Making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E9971A36-064A-471B-AD61-51B86A79C77F}"/>
              </a:ext>
            </a:extLst>
          </p:cNvPr>
          <p:cNvSpPr/>
          <p:nvPr/>
        </p:nvSpPr>
        <p:spPr>
          <a:xfrm>
            <a:off x="4313142" y="3270892"/>
            <a:ext cx="517711" cy="82623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082B2F-4E90-4A1D-98B6-BBA0A25B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MSBI.Dev.S21 :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F1950-5644-4BEB-8F22-2A4117910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8FAB-BFA6-4D43-8340-C08DCA41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3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39ED483D-CA07-4BA4-841F-A5634964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4666917-1AA4-46AA-8D3A-607333F989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14E3A1D-826F-4387-97C7-85BE72CABD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61CEB8C-D6D9-404E-9389-231123566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Clay Tablet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EDC606A-40B8-4767-9AF8-0344E7F535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846FFAF-E6BE-4070-934E-F2764A885B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4710E17-983F-42DB-94DF-FA00C07DE0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84A2BCB-1D93-4D96-AF67-CE6B96D1E3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139A8F9-FDAD-45E8-AF13-19F4C8549A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807E0EC7-57FD-4D99-BF79-5D22F8DF2E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File Management System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7AF2FCE-BD5A-4CF6-91DA-C9F490131D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Hierarchical database System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408ADAE8-5928-4AA5-919B-126450E9D6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Network Database System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EFDEC491-5F2E-489B-9595-815D11338E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Relational Database System (RDBMS)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92052794-82D6-45C9-8856-21EE9FE23F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NoSQL, NewSQL</a:t>
            </a:r>
          </a:p>
        </p:txBody>
      </p:sp>
      <p:pic>
        <p:nvPicPr>
          <p:cNvPr id="9218" name="Picture 2" descr="Data Engineer vs Data Scientist: the evolution of aggressive species">
            <a:extLst>
              <a:ext uri="{FF2B5EF4-FFF2-40B4-BE49-F238E27FC236}">
                <a16:creationId xmlns:a16="http://schemas.microsoft.com/office/drawing/2014/main" id="{4363E382-E4C3-4F37-96A9-D1F7B4C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7" y="1357312"/>
            <a:ext cx="36671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ED0786-CB94-4028-B195-E78779689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13702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B2AA41-0880-4ACF-89AD-30CFD08CE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19939</TotalTime>
  <Words>380</Words>
  <Application>Microsoft Office PowerPoint</Application>
  <PresentationFormat>On-screen Show (16:9)</PresentationFormat>
  <Paragraphs>193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Trebuchet MS</vt:lpstr>
      <vt:lpstr>Breakers</vt:lpstr>
      <vt:lpstr>General</vt:lpstr>
      <vt:lpstr>Covers</vt:lpstr>
      <vt:lpstr>MSBI LAB S21.E01-INTRO</vt:lpstr>
      <vt:lpstr>Agenda</vt:lpstr>
      <vt:lpstr>About this course</vt:lpstr>
      <vt:lpstr>Business Intelligence</vt:lpstr>
      <vt:lpstr>MSBI.Dev.S21 : Technologies</vt:lpstr>
      <vt:lpstr>MSBI.Dev.S21 : Timeline</vt:lpstr>
      <vt:lpstr>MSBI.Dev.S21 : Workflow</vt:lpstr>
      <vt:lpstr>Database evolution</vt:lpstr>
      <vt:lpstr>Database evolution</vt:lpstr>
      <vt:lpstr>Database evolution</vt:lpstr>
      <vt:lpstr>Database evolution</vt:lpstr>
      <vt:lpstr>Database evolution</vt:lpstr>
      <vt:lpstr>Database evolution</vt:lpstr>
      <vt:lpstr>Database evolution</vt:lpstr>
      <vt:lpstr>Database evolution</vt:lpstr>
      <vt:lpstr>Database evolution</vt:lpstr>
      <vt:lpstr>Database evolution</vt:lpstr>
      <vt:lpstr>MS SQL Server overview</vt:lpstr>
      <vt:lpstr>MS SQL Server overview</vt:lpstr>
      <vt:lpstr>MS SQL Server overview</vt:lpstr>
      <vt:lpstr>MS SQL Server overview</vt:lpstr>
      <vt:lpstr>MS SQL Server overview</vt:lpstr>
      <vt:lpstr>MS SQL Server overview</vt:lpstr>
      <vt:lpstr>MS SQL Server overview</vt:lpstr>
      <vt:lpstr>MS SQL Server overview</vt:lpstr>
      <vt:lpstr>MS SQL Server overview</vt:lpstr>
      <vt:lpstr>MS SQL Server overview</vt:lpstr>
      <vt:lpstr>Resources</vt:lpstr>
      <vt:lpstr>PoC of a Database</vt:lpstr>
      <vt:lpstr>PoC of a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Mitiurin</dc:creator>
  <cp:lastModifiedBy>Vladimir Mitiurin</cp:lastModifiedBy>
  <cp:revision>21</cp:revision>
  <dcterms:created xsi:type="dcterms:W3CDTF">2020-10-14T08:46:40Z</dcterms:created>
  <dcterms:modified xsi:type="dcterms:W3CDTF">2020-12-13T09:42:26Z</dcterms:modified>
</cp:coreProperties>
</file>