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35"/>
  </p:notesMasterIdLst>
  <p:handoutMasterIdLst>
    <p:handoutMasterId r:id="rId36"/>
  </p:handoutMasterIdLst>
  <p:sldIdLst>
    <p:sldId id="258" r:id="rId5"/>
    <p:sldId id="570" r:id="rId6"/>
    <p:sldId id="571" r:id="rId7"/>
    <p:sldId id="268" r:id="rId8"/>
    <p:sldId id="576" r:id="rId9"/>
    <p:sldId id="577" r:id="rId10"/>
    <p:sldId id="572" r:id="rId11"/>
    <p:sldId id="573" r:id="rId12"/>
    <p:sldId id="574" r:id="rId13"/>
    <p:sldId id="575" r:id="rId14"/>
    <p:sldId id="578" r:id="rId15"/>
    <p:sldId id="566" r:id="rId16"/>
    <p:sldId id="559" r:id="rId17"/>
    <p:sldId id="551" r:id="rId18"/>
    <p:sldId id="558" r:id="rId19"/>
    <p:sldId id="560" r:id="rId20"/>
    <p:sldId id="561" r:id="rId21"/>
    <p:sldId id="562" r:id="rId22"/>
    <p:sldId id="579" r:id="rId23"/>
    <p:sldId id="552" r:id="rId24"/>
    <p:sldId id="553" r:id="rId25"/>
    <p:sldId id="554" r:id="rId26"/>
    <p:sldId id="555" r:id="rId27"/>
    <p:sldId id="563" r:id="rId28"/>
    <p:sldId id="556" r:id="rId29"/>
    <p:sldId id="557" r:id="rId30"/>
    <p:sldId id="550" r:id="rId31"/>
    <p:sldId id="564" r:id="rId32"/>
    <p:sldId id="580" r:id="rId33"/>
    <p:sldId id="565" r:id="rId34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CCCC"/>
    <a:srgbClr val="A3C644"/>
    <a:srgbClr val="999999"/>
    <a:srgbClr val="B22746"/>
    <a:srgbClr val="1A9CB0"/>
    <a:srgbClr val="E6E6E6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689B2F-2571-473F-98B4-1C0812B8F2D6}" v="1" dt="2019-02-10T16:18:03.59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76410" autoAdjust="0"/>
  </p:normalViewPr>
  <p:slideViewPr>
    <p:cSldViewPr snapToGrid="0">
      <p:cViewPr varScale="1">
        <p:scale>
          <a:sx n="86" d="100"/>
          <a:sy n="86" d="100"/>
        </p:scale>
        <p:origin x="1195" y="53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Potapov" userId="10ffae6e-656f-4a8a-9117-a53fb250c25f" providerId="ADAL" clId="{BEB2FBE7-C6D8-4086-833B-F1C45C7603AA}"/>
    <pc:docChg chg="addSld delSld modSld">
      <pc:chgData name="Andrey Potapov" userId="10ffae6e-656f-4a8a-9117-a53fb250c25f" providerId="ADAL" clId="{BEB2FBE7-C6D8-4086-833B-F1C45C7603AA}" dt="2019-02-10T16:18:14.254" v="6" actId="2696"/>
      <pc:docMkLst>
        <pc:docMk/>
      </pc:docMkLst>
      <pc:sldChg chg="modSp add">
        <pc:chgData name="Andrey Potapov" userId="10ffae6e-656f-4a8a-9117-a53fb250c25f" providerId="ADAL" clId="{BEB2FBE7-C6D8-4086-833B-F1C45C7603AA}" dt="2019-02-10T16:18:11.103" v="5" actId="20577"/>
        <pc:sldMkLst>
          <pc:docMk/>
          <pc:sldMk cId="4274838601" sldId="451"/>
        </pc:sldMkLst>
        <pc:spChg chg="mod">
          <ac:chgData name="Andrey Potapov" userId="10ffae6e-656f-4a8a-9117-a53fb250c25f" providerId="ADAL" clId="{BEB2FBE7-C6D8-4086-833B-F1C45C7603AA}" dt="2019-02-10T16:18:06.909" v="2" actId="20577"/>
          <ac:spMkLst>
            <pc:docMk/>
            <pc:sldMk cId="4274838601" sldId="451"/>
            <ac:spMk id="14" creationId="{00000000-0000-0000-0000-000000000000}"/>
          </ac:spMkLst>
        </pc:spChg>
        <pc:spChg chg="mod">
          <ac:chgData name="Andrey Potapov" userId="10ffae6e-656f-4a8a-9117-a53fb250c25f" providerId="ADAL" clId="{BEB2FBE7-C6D8-4086-833B-F1C45C7603AA}" dt="2019-02-10T16:18:11.103" v="5" actId="20577"/>
          <ac:spMkLst>
            <pc:docMk/>
            <pc:sldMk cId="4274838601" sldId="451"/>
            <ac:spMk id="15" creationId="{00000000-0000-0000-0000-000000000000}"/>
          </ac:spMkLst>
        </pc:spChg>
      </pc:sldChg>
      <pc:sldChg chg="del">
        <pc:chgData name="Andrey Potapov" userId="10ffae6e-656f-4a8a-9117-a53fb250c25f" providerId="ADAL" clId="{BEB2FBE7-C6D8-4086-833B-F1C45C7603AA}" dt="2019-02-10T16:18:14.254" v="6" actId="2696"/>
        <pc:sldMkLst>
          <pc:docMk/>
          <pc:sldMk cId="1841121397" sldId="50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71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5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06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63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91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23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2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9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95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61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26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57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00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75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73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974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42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36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78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25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46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7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20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2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58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3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61422AA-E0A7-4122-B34D-8E135F0219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918" r="13346"/>
          <a:stretch/>
        </p:blipFill>
        <p:spPr>
          <a:xfrm>
            <a:off x="277092" y="633310"/>
            <a:ext cx="4544290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Window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6027" y="1542281"/>
            <a:ext cx="1690337" cy="222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b="1" dirty="0">
                <a:latin typeface="Segoe"/>
              </a:rPr>
              <a:t>LAG</a:t>
            </a:r>
          </a:p>
          <a:p>
            <a:pPr>
              <a:lnSpc>
                <a:spcPct val="200000"/>
              </a:lnSpc>
            </a:pPr>
            <a:r>
              <a:rPr lang="en-US" sz="1800" b="1" dirty="0">
                <a:latin typeface="Segoe"/>
              </a:rPr>
              <a:t>LEAD</a:t>
            </a:r>
          </a:p>
          <a:p>
            <a:pPr>
              <a:lnSpc>
                <a:spcPct val="200000"/>
              </a:lnSpc>
            </a:pPr>
            <a:r>
              <a:rPr lang="en-US" sz="1800" b="1" dirty="0">
                <a:latin typeface="Segoe"/>
              </a:rPr>
              <a:t>FIRST_VALUE</a:t>
            </a:r>
          </a:p>
          <a:p>
            <a:pPr>
              <a:lnSpc>
                <a:spcPct val="200000"/>
              </a:lnSpc>
            </a:pPr>
            <a:r>
              <a:rPr lang="en-US" sz="1800" b="1" dirty="0">
                <a:latin typeface="Segoe"/>
              </a:rPr>
              <a:t>LAST_VALUE</a:t>
            </a:r>
            <a:endParaRPr lang="en-US" sz="1800" b="1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9890920-F7BF-4237-AF6B-C125B5494E6E}"/>
              </a:ext>
            </a:extLst>
          </p:cNvPr>
          <p:cNvSpPr txBox="1">
            <a:spLocks/>
          </p:cNvSpPr>
          <p:nvPr/>
        </p:nvSpPr>
        <p:spPr>
          <a:xfrm>
            <a:off x="236117" y="830653"/>
            <a:ext cx="5054845" cy="541687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Window Offset Functions</a:t>
            </a:r>
          </a:p>
        </p:txBody>
      </p:sp>
    </p:spTree>
    <p:extLst>
      <p:ext uri="{BB962C8B-B14F-4D97-AF65-F5344CB8AC3E}">
        <p14:creationId xmlns:p14="http://schemas.microsoft.com/office/powerpoint/2010/main" val="37325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Creating and Altering Tables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7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Creating and Altering Tables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254614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Creating and Altering Tables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Base tables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Temporary tables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Table variables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Views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Indexed views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Derived tables and table expressions</a:t>
            </a:r>
          </a:p>
        </p:txBody>
      </p:sp>
    </p:spTree>
    <p:extLst>
      <p:ext uri="{BB962C8B-B14F-4D97-AF65-F5344CB8AC3E}">
        <p14:creationId xmlns:p14="http://schemas.microsoft.com/office/powerpoint/2010/main" val="418224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Creating and Altering Tables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254614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Creating and Altering Tables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By using the CREATE TABLE statement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By using the SELECT INTO statement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263" y="2341181"/>
            <a:ext cx="57245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Creating and Altering Tables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254614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Creating and Altering Tables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Specifying a Database Schema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Naming Tables and Columns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Sys (Lineage) Columns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Choosing Column Data Types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NULL and Default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Computed Columns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Table Compression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013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Creating and Altering Tables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254614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Naming Tables and Columns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Regular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Delimited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55344" y="1576249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Production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CategoriesTest1</a:t>
            </a:r>
          </a:p>
        </p:txBody>
      </p:sp>
      <p:sp>
        <p:nvSpPr>
          <p:cNvPr id="4" name="Rectangle 3"/>
          <p:cNvSpPr/>
          <p:nvPr/>
        </p:nvSpPr>
        <p:spPr>
          <a:xfrm>
            <a:off x="3055344" y="3259475"/>
            <a:ext cx="50925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"Tomorrow's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Schedule"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7A322-A0FD-4795-8785-9AFB8AF6CD55}"/>
              </a:ext>
            </a:extLst>
          </p:cNvPr>
          <p:cNvSpPr/>
          <p:nvPr/>
        </p:nvSpPr>
        <p:spPr>
          <a:xfrm>
            <a:off x="3055344" y="2723384"/>
            <a:ext cx="4358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Production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[Yesterday's News]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15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Creating and Altering Tables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2598660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Choosing Column Data Types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6" y="1503470"/>
            <a:ext cx="7689261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Size is important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NVARCHAR or VARCHAR  vs NCHAR or CHAR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DATE, TIME, and DATETIME2 vs DATETIME and SMALLDATETIME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VARCHAR(MAX), NVARCHAR(MAX), and VARBINARY(MAX) instead of the deprecated TEXT, NTEXT, and IMAGE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Use ROWVERSION instead of the deprecated TIMESTAMP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Use DECIMAL and NUMERIC instead of FLOAT or REAL</a:t>
            </a:r>
          </a:p>
        </p:txBody>
      </p:sp>
    </p:spTree>
    <p:extLst>
      <p:ext uri="{BB962C8B-B14F-4D97-AF65-F5344CB8AC3E}">
        <p14:creationId xmlns:p14="http://schemas.microsoft.com/office/powerpoint/2010/main" val="1185727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Creating and Altering Tables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77168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Column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6" y="1503470"/>
            <a:ext cx="7689261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NULL and Default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The Identity Property and Sequence Numbers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Computed Columns  (non deterministic function GETDATE() or CURRENT_TIMESTAMP)</a:t>
            </a:r>
          </a:p>
        </p:txBody>
      </p:sp>
    </p:spTree>
    <p:extLst>
      <p:ext uri="{BB962C8B-B14F-4D97-AF65-F5344CB8AC3E}">
        <p14:creationId xmlns:p14="http://schemas.microsoft.com/office/powerpoint/2010/main" val="2160289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Creating and Altering Tables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175208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Table Compression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6" y="1503470"/>
            <a:ext cx="7689261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Row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487803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Enforcing Data Integrity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2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/>
              <a:t>IN PREVIOUS PART: S20E04 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5" name="Content Placeholder 1"/>
          <p:cNvSpPr txBox="1">
            <a:spLocks/>
          </p:cNvSpPr>
          <p:nvPr/>
        </p:nvSpPr>
        <p:spPr>
          <a:xfrm>
            <a:off x="703713" y="1130650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Using Subqueries, Table Expressions, and the APPLY Operator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332118" y="1083817"/>
            <a:ext cx="357138" cy="307777"/>
          </a:xfrm>
          <a:prstGeom prst="rect">
            <a:avLst/>
          </a:prstGeom>
          <a:solidFill>
            <a:srgbClr val="CCCCCC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spc="2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4799" y="1064661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4799" y="1064661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0D271F05-4B8F-49CB-91A7-098C38FFA22E}"/>
              </a:ext>
            </a:extLst>
          </p:cNvPr>
          <p:cNvSpPr txBox="1">
            <a:spLocks/>
          </p:cNvSpPr>
          <p:nvPr/>
        </p:nvSpPr>
        <p:spPr>
          <a:xfrm>
            <a:off x="701924" y="1762356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Using Set Operators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605EE0-7A0F-4590-BE9A-93CFAEE81B3E}"/>
              </a:ext>
            </a:extLst>
          </p:cNvPr>
          <p:cNvSpPr/>
          <p:nvPr/>
        </p:nvSpPr>
        <p:spPr>
          <a:xfrm>
            <a:off x="330329" y="1715523"/>
            <a:ext cx="357138" cy="307777"/>
          </a:xfrm>
          <a:prstGeom prst="rect">
            <a:avLst/>
          </a:prstGeom>
          <a:solidFill>
            <a:srgbClr val="CCCCCC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35F714-8112-4F7D-AC51-19C866F84A3D}"/>
              </a:ext>
            </a:extLst>
          </p:cNvPr>
          <p:cNvSpPr/>
          <p:nvPr/>
        </p:nvSpPr>
        <p:spPr>
          <a:xfrm>
            <a:off x="313010" y="1696367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E66A53-24CE-4612-9C58-3C5034919C9F}"/>
              </a:ext>
            </a:extLst>
          </p:cNvPr>
          <p:cNvSpPr/>
          <p:nvPr/>
        </p:nvSpPr>
        <p:spPr>
          <a:xfrm>
            <a:off x="673010" y="1696367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12451519-EFAB-46AA-A2B1-C02F64CE6558}"/>
              </a:ext>
            </a:extLst>
          </p:cNvPr>
          <p:cNvSpPr txBox="1">
            <a:spLocks/>
          </p:cNvSpPr>
          <p:nvPr/>
        </p:nvSpPr>
        <p:spPr>
          <a:xfrm>
            <a:off x="700135" y="2386997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Grouping and Windowing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4BCD0E-694B-46FA-B5C6-25C49B7A9227}"/>
              </a:ext>
            </a:extLst>
          </p:cNvPr>
          <p:cNvSpPr/>
          <p:nvPr/>
        </p:nvSpPr>
        <p:spPr>
          <a:xfrm>
            <a:off x="328540" y="2340164"/>
            <a:ext cx="357138" cy="307777"/>
          </a:xfrm>
          <a:prstGeom prst="rect">
            <a:avLst/>
          </a:prstGeom>
          <a:solidFill>
            <a:srgbClr val="CCCCCC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8AC7AC-5EC8-4F0D-9DB2-4ED2059BDB90}"/>
              </a:ext>
            </a:extLst>
          </p:cNvPr>
          <p:cNvSpPr/>
          <p:nvPr/>
        </p:nvSpPr>
        <p:spPr>
          <a:xfrm>
            <a:off x="311221" y="2321008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BBE385-FD0B-4C44-A85D-AB0B1D150E54}"/>
              </a:ext>
            </a:extLst>
          </p:cNvPr>
          <p:cNvSpPr/>
          <p:nvPr/>
        </p:nvSpPr>
        <p:spPr>
          <a:xfrm>
            <a:off x="671221" y="2321008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BC6EDEE7-17C1-4CD5-9094-A3461962A3FD}"/>
              </a:ext>
            </a:extLst>
          </p:cNvPr>
          <p:cNvSpPr txBox="1">
            <a:spLocks/>
          </p:cNvSpPr>
          <p:nvPr/>
        </p:nvSpPr>
        <p:spPr>
          <a:xfrm>
            <a:off x="698346" y="3057838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Pivoting and Unpivoting 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D790A6-44F9-4037-AD78-CF802663AA20}"/>
              </a:ext>
            </a:extLst>
          </p:cNvPr>
          <p:cNvSpPr/>
          <p:nvPr/>
        </p:nvSpPr>
        <p:spPr>
          <a:xfrm>
            <a:off x="326751" y="3011005"/>
            <a:ext cx="357138" cy="307777"/>
          </a:xfrm>
          <a:prstGeom prst="rect">
            <a:avLst/>
          </a:prstGeom>
          <a:solidFill>
            <a:srgbClr val="CCCCCC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FC0617-3D1E-430A-A741-CBEE9C82C4E3}"/>
              </a:ext>
            </a:extLst>
          </p:cNvPr>
          <p:cNvSpPr/>
          <p:nvPr/>
        </p:nvSpPr>
        <p:spPr>
          <a:xfrm>
            <a:off x="309432" y="2991849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BC5EB1-7AF9-4291-AEB4-9F486B0B9546}"/>
              </a:ext>
            </a:extLst>
          </p:cNvPr>
          <p:cNvSpPr/>
          <p:nvPr/>
        </p:nvSpPr>
        <p:spPr>
          <a:xfrm>
            <a:off x="669432" y="2991849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1">
            <a:extLst>
              <a:ext uri="{FF2B5EF4-FFF2-40B4-BE49-F238E27FC236}">
                <a16:creationId xmlns:a16="http://schemas.microsoft.com/office/drawing/2014/main" id="{46EBC2DF-6340-46FA-B2EC-1353C55B04F9}"/>
              </a:ext>
            </a:extLst>
          </p:cNvPr>
          <p:cNvSpPr txBox="1">
            <a:spLocks/>
          </p:cNvSpPr>
          <p:nvPr/>
        </p:nvSpPr>
        <p:spPr>
          <a:xfrm>
            <a:off x="703713" y="3671454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Entity-Attribute-Value pattern (EAV) Online shop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B5C9F1-D652-4ABD-BE04-750BB921C554}"/>
              </a:ext>
            </a:extLst>
          </p:cNvPr>
          <p:cNvSpPr/>
          <p:nvPr/>
        </p:nvSpPr>
        <p:spPr>
          <a:xfrm>
            <a:off x="332118" y="3624621"/>
            <a:ext cx="357138" cy="307777"/>
          </a:xfrm>
          <a:prstGeom prst="rect">
            <a:avLst/>
          </a:prstGeom>
          <a:solidFill>
            <a:srgbClr val="CCCCCC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36A4F4-2276-46BA-A97B-8E511541CF12}"/>
              </a:ext>
            </a:extLst>
          </p:cNvPr>
          <p:cNvSpPr/>
          <p:nvPr/>
        </p:nvSpPr>
        <p:spPr>
          <a:xfrm>
            <a:off x="314799" y="3605465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2265D19-150F-465F-8A80-7F5E5549F248}"/>
              </a:ext>
            </a:extLst>
          </p:cNvPr>
          <p:cNvSpPr/>
          <p:nvPr/>
        </p:nvSpPr>
        <p:spPr>
          <a:xfrm>
            <a:off x="674799" y="3605465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80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216225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Enforcing Data Integrity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Primary Key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Unique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Foreign Key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Check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Default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1026" name="Picture 2" descr="http://www.dbanotes.com/wp-content/uploads/2011/09/oracle11g-constrai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26" y="953762"/>
            <a:ext cx="4110183" cy="151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zentut.com/wp-content/uploads/2012/10/SQL-Constrain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888" y="2467627"/>
            <a:ext cx="3733138" cy="224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954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216225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Enforcing Data Integrity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Primary Key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2050" name="Picture 2" descr="http://www.zentut.com/wp-content/uploads/2012/10/primary-key-constrain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170" y="1635227"/>
            <a:ext cx="27051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157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216225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Enforcing Data Integrity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Unique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627" y="1011103"/>
            <a:ext cx="51530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29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216225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Enforcing Data Integrity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Foreign Key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445" y="794553"/>
            <a:ext cx="3571875" cy="2038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17" y="3159283"/>
            <a:ext cx="8919604" cy="95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52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216225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Enforcing Data Integrity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Foreign Key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7421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216225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Enforcing Data Integrity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Check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08" y="2178045"/>
            <a:ext cx="8106310" cy="129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05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216225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Enforcing Data Integrity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Default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153" y="1390453"/>
            <a:ext cx="5932417" cy="287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23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2742802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Specifying a Database Schema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9199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779701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Naming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2023326" y="2473396"/>
            <a:ext cx="18666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eSansMonoConNormal"/>
              </a:rPr>
              <a:t>DF_&lt;Table&gt;_&lt;Column&gt;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3326" y="2969421"/>
            <a:ext cx="3060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eSansMonoConNormal"/>
              </a:rPr>
              <a:t>CK_&lt;Table&gt;_&lt;</a:t>
            </a:r>
            <a:r>
              <a:rPr lang="en-US" dirty="0" err="1">
                <a:latin typeface="TheSansMonoConNormal"/>
              </a:rPr>
              <a:t>Column_Or_Description</a:t>
            </a:r>
            <a:r>
              <a:rPr lang="en-US" dirty="0">
                <a:latin typeface="TheSansMonoConNormal"/>
              </a:rPr>
              <a:t>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23326" y="1521115"/>
            <a:ext cx="28113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eSansMonoConNormal"/>
              </a:rPr>
              <a:t>UQ_&lt;</a:t>
            </a:r>
            <a:r>
              <a:rPr lang="en-US" dirty="0" err="1">
                <a:latin typeface="TheSansMonoConNormal"/>
              </a:rPr>
              <a:t>TableName</a:t>
            </a:r>
            <a:r>
              <a:rPr lang="en-US" dirty="0">
                <a:latin typeface="TheSansMonoConNormal"/>
              </a:rPr>
              <a:t>&gt;_&lt;</a:t>
            </a:r>
            <a:r>
              <a:rPr lang="en-US" dirty="0" err="1">
                <a:latin typeface="TheSansMonoConNormal"/>
              </a:rPr>
              <a:t>ColNames</a:t>
            </a:r>
            <a:r>
              <a:rPr lang="en-US" dirty="0">
                <a:latin typeface="TheSansMonoConNormal"/>
              </a:rPr>
              <a:t>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23326" y="1984346"/>
            <a:ext cx="37741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eSansMonoConNormal"/>
              </a:rPr>
              <a:t>FK_&lt;</a:t>
            </a:r>
            <a:r>
              <a:rPr lang="en-US" dirty="0" err="1">
                <a:latin typeface="TheSansMonoConNormal"/>
              </a:rPr>
              <a:t>ReferencingTable</a:t>
            </a:r>
            <a:r>
              <a:rPr lang="en-US" dirty="0">
                <a:latin typeface="TheSansMonoConNormal"/>
              </a:rPr>
              <a:t>&gt;_&lt;</a:t>
            </a:r>
            <a:r>
              <a:rPr lang="en-US" dirty="0" err="1">
                <a:latin typeface="TheSansMonoConNormal"/>
              </a:rPr>
              <a:t>ReferencedTable</a:t>
            </a:r>
            <a:r>
              <a:rPr lang="en-US" dirty="0">
                <a:latin typeface="TheSansMonoConNormal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0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SSDT How to manage database as a source 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1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/>
              <a:t>Agenda: MSBI.Dev.S20E05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5" name="Content Placeholder 1"/>
          <p:cNvSpPr txBox="1">
            <a:spLocks/>
          </p:cNvSpPr>
          <p:nvPr/>
        </p:nvSpPr>
        <p:spPr>
          <a:xfrm>
            <a:off x="703713" y="1130650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Using Window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2118" y="1083817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2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4799" y="1064661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4799" y="1064661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0D271F05-4B8F-49CB-91A7-098C38FFA22E}"/>
              </a:ext>
            </a:extLst>
          </p:cNvPr>
          <p:cNvSpPr txBox="1">
            <a:spLocks/>
          </p:cNvSpPr>
          <p:nvPr/>
        </p:nvSpPr>
        <p:spPr>
          <a:xfrm>
            <a:off x="701924" y="1762356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Creating and Altering Tables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605EE0-7A0F-4590-BE9A-93CFAEE81B3E}"/>
              </a:ext>
            </a:extLst>
          </p:cNvPr>
          <p:cNvSpPr/>
          <p:nvPr/>
        </p:nvSpPr>
        <p:spPr>
          <a:xfrm>
            <a:off x="330329" y="1715523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35F714-8112-4F7D-AC51-19C866F84A3D}"/>
              </a:ext>
            </a:extLst>
          </p:cNvPr>
          <p:cNvSpPr/>
          <p:nvPr/>
        </p:nvSpPr>
        <p:spPr>
          <a:xfrm>
            <a:off x="313010" y="1696367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E66A53-24CE-4612-9C58-3C5034919C9F}"/>
              </a:ext>
            </a:extLst>
          </p:cNvPr>
          <p:cNvSpPr/>
          <p:nvPr/>
        </p:nvSpPr>
        <p:spPr>
          <a:xfrm>
            <a:off x="673010" y="1696367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12451519-EFAB-46AA-A2B1-C02F64CE6558}"/>
              </a:ext>
            </a:extLst>
          </p:cNvPr>
          <p:cNvSpPr txBox="1">
            <a:spLocks/>
          </p:cNvSpPr>
          <p:nvPr/>
        </p:nvSpPr>
        <p:spPr>
          <a:xfrm>
            <a:off x="700135" y="2386997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Enforcing Data Integrity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4BCD0E-694B-46FA-B5C6-25C49B7A9227}"/>
              </a:ext>
            </a:extLst>
          </p:cNvPr>
          <p:cNvSpPr/>
          <p:nvPr/>
        </p:nvSpPr>
        <p:spPr>
          <a:xfrm>
            <a:off x="328540" y="2340164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8AC7AC-5EC8-4F0D-9DB2-4ED2059BDB90}"/>
              </a:ext>
            </a:extLst>
          </p:cNvPr>
          <p:cNvSpPr/>
          <p:nvPr/>
        </p:nvSpPr>
        <p:spPr>
          <a:xfrm>
            <a:off x="311221" y="2321008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BBE385-FD0B-4C44-A85D-AB0B1D150E54}"/>
              </a:ext>
            </a:extLst>
          </p:cNvPr>
          <p:cNvSpPr/>
          <p:nvPr/>
        </p:nvSpPr>
        <p:spPr>
          <a:xfrm>
            <a:off x="671221" y="2321008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BC6EDEE7-17C1-4CD5-9094-A3461962A3FD}"/>
              </a:ext>
            </a:extLst>
          </p:cNvPr>
          <p:cNvSpPr txBox="1">
            <a:spLocks/>
          </p:cNvSpPr>
          <p:nvPr/>
        </p:nvSpPr>
        <p:spPr>
          <a:xfrm>
            <a:off x="698346" y="3057838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SSDT How to manage database as a source code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D790A6-44F9-4037-AD78-CF802663AA20}"/>
              </a:ext>
            </a:extLst>
          </p:cNvPr>
          <p:cNvSpPr/>
          <p:nvPr/>
        </p:nvSpPr>
        <p:spPr>
          <a:xfrm>
            <a:off x="326751" y="3011005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FC0617-3D1E-430A-A741-CBEE9C82C4E3}"/>
              </a:ext>
            </a:extLst>
          </p:cNvPr>
          <p:cNvSpPr/>
          <p:nvPr/>
        </p:nvSpPr>
        <p:spPr>
          <a:xfrm>
            <a:off x="309432" y="2991849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BC5EB1-7AF9-4291-AEB4-9F486B0B9546}"/>
              </a:ext>
            </a:extLst>
          </p:cNvPr>
          <p:cNvSpPr/>
          <p:nvPr/>
        </p:nvSpPr>
        <p:spPr>
          <a:xfrm>
            <a:off x="669432" y="2991849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7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SSDT How to manage database as a source code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0AC51BF3-E907-426A-A9F8-CDB195264C4C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8429625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Aft>
                <a:spcPts val="1350"/>
              </a:spcAft>
              <a:buClr>
                <a:schemeClr val="accent1"/>
              </a:buClr>
            </a:pPr>
            <a:r>
              <a:rPr lang="en-US" sz="1200" dirty="0"/>
              <a:t>Create new project. </a:t>
            </a:r>
          </a:p>
          <a:p>
            <a:pPr marL="180975" indent="-180975">
              <a:spcAft>
                <a:spcPts val="1350"/>
              </a:spcAft>
              <a:buClr>
                <a:schemeClr val="accent1"/>
              </a:buClr>
            </a:pPr>
            <a:r>
              <a:rPr lang="en-US" sz="1200" dirty="0"/>
              <a:t>Sync project to actual state of database</a:t>
            </a:r>
          </a:p>
          <a:p>
            <a:pPr marL="180975" indent="-180975">
              <a:spcAft>
                <a:spcPts val="1350"/>
              </a:spcAft>
              <a:buClr>
                <a:schemeClr val="accent1"/>
              </a:buClr>
            </a:pPr>
            <a:r>
              <a:rPr lang="en-US" sz="1200" dirty="0"/>
              <a:t>Deploy changes to DEV , TST and PRD</a:t>
            </a:r>
          </a:p>
          <a:p>
            <a:pPr marL="180975" indent="-180975">
              <a:spcAft>
                <a:spcPts val="1350"/>
              </a:spcAft>
              <a:buClr>
                <a:schemeClr val="accent1"/>
              </a:buClr>
            </a:pPr>
            <a:r>
              <a:rPr lang="en-US" sz="1200" dirty="0"/>
              <a:t>Team work</a:t>
            </a:r>
          </a:p>
        </p:txBody>
      </p:sp>
    </p:spTree>
    <p:extLst>
      <p:ext uri="{BB962C8B-B14F-4D97-AF65-F5344CB8AC3E}">
        <p14:creationId xmlns:p14="http://schemas.microsoft.com/office/powerpoint/2010/main" val="297828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Using Window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3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Window Functions</a:t>
            </a:r>
          </a:p>
        </p:txBody>
      </p:sp>
      <p:pic>
        <p:nvPicPr>
          <p:cNvPr id="3074" name="Picture 2" descr="https://www.simple-talk.com/iwritefor/articlefiles/1396-image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101495"/>
            <a:ext cx="6301612" cy="363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55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Window Functions</a:t>
            </a:r>
          </a:p>
        </p:txBody>
      </p:sp>
      <p:pic>
        <p:nvPicPr>
          <p:cNvPr id="5122" name="Picture 2" descr="http://lh3.ggpht.com/-Fj_cXO15VR0/UrCA01IThKI/AAAAAAAAA2I/ftw9jtvvz7g/SQL_A_Current_Row.png?imgmax=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644" y="953762"/>
            <a:ext cx="6358209" cy="357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20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Window Functions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830653"/>
            <a:ext cx="5898025" cy="541687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Window Aggregate Functions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66119" y="1565621"/>
            <a:ext cx="2099022" cy="2855459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b="1" dirty="0">
                <a:latin typeface="Segoe"/>
              </a:rPr>
              <a:t>SUM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b="1" dirty="0">
                <a:latin typeface="Segoe"/>
              </a:rPr>
              <a:t>COUNT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b="1" dirty="0">
                <a:latin typeface="Segoe"/>
              </a:rPr>
              <a:t>AVG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b="1" dirty="0">
                <a:latin typeface="Segoe"/>
              </a:rPr>
              <a:t>MIN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b="1" dirty="0">
                <a:latin typeface="Segoe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80775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Window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236117" y="1503474"/>
            <a:ext cx="27494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"/>
              </a:rPr>
              <a:t>FRAMES</a:t>
            </a:r>
            <a:endParaRPr lang="en-US" sz="4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85589" y="1176808"/>
            <a:ext cx="556251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UNBOUNDED PRECEDING or FOLLOWING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, meaning the beginning or end of the  partition, respectively</a:t>
            </a:r>
            <a:endParaRPr lang="en-US" sz="2900" dirty="0">
              <a:solidFill>
                <a:srgbClr val="1A9CB0"/>
              </a:solidFill>
            </a:endParaRP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CURRENT ROW</a:t>
            </a:r>
            <a:r>
              <a:rPr lang="en-US" sz="1600" dirty="0"/>
              <a:t>, obviously representing the current row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&lt;n&gt; ROWS PRECEDING or FOLLOWING</a:t>
            </a:r>
            <a:r>
              <a:rPr lang="en-US" sz="1600" dirty="0"/>
              <a:t>, meaning n rows before or after the current, respectively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565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Window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796" y="2428750"/>
            <a:ext cx="5515885" cy="188473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92DF6-7B92-420E-9CD5-2424F834C896}"/>
              </a:ext>
            </a:extLst>
          </p:cNvPr>
          <p:cNvSpPr txBox="1">
            <a:spLocks/>
          </p:cNvSpPr>
          <p:nvPr/>
        </p:nvSpPr>
        <p:spPr>
          <a:xfrm>
            <a:off x="236117" y="830653"/>
            <a:ext cx="5443478" cy="541687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Window Ranking Functions</a:t>
            </a:r>
          </a:p>
        </p:txBody>
      </p:sp>
    </p:spTree>
    <p:extLst>
      <p:ext uri="{BB962C8B-B14F-4D97-AF65-F5344CB8AC3E}">
        <p14:creationId xmlns:p14="http://schemas.microsoft.com/office/powerpoint/2010/main" val="10099878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3E9727-CC5C-4EF8-9504-50C84B03DE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c8fb4810-c3cf-44db-bdf0-77d94482a97a"/>
    <ds:schemaRef ds:uri="http://purl.org/dc/terms/"/>
    <ds:schemaRef ds:uri="http://www.w3.org/XML/1998/namespace"/>
    <ds:schemaRef ds:uri="609121fb-01d0-49fe-b3fd-9a3e3a0646a9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6878</TotalTime>
  <Words>591</Words>
  <Application>Microsoft Office PowerPoint</Application>
  <PresentationFormat>On-screen Show (16:9)</PresentationFormat>
  <Paragraphs>161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Black</vt:lpstr>
      <vt:lpstr>Calibri</vt:lpstr>
      <vt:lpstr>Consolas</vt:lpstr>
      <vt:lpstr>Lucida Grande</vt:lpstr>
      <vt:lpstr>Segoe</vt:lpstr>
      <vt:lpstr>TheSansMonoConNormal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Vladimir Mitiurin</cp:lastModifiedBy>
  <cp:revision>130</cp:revision>
  <cp:lastPrinted>2014-07-09T13:30:36Z</cp:lastPrinted>
  <dcterms:created xsi:type="dcterms:W3CDTF">2015-03-18T06:37:43Z</dcterms:created>
  <dcterms:modified xsi:type="dcterms:W3CDTF">2019-11-27T17:52:59Z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0x0101009B22848A6E75B0409A42E310CF3F8F4E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