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3"/>
  </p:notesMasterIdLst>
  <p:handoutMasterIdLst>
    <p:handoutMasterId r:id="rId34"/>
  </p:handoutMasterIdLst>
  <p:sldIdLst>
    <p:sldId id="258" r:id="rId5"/>
    <p:sldId id="581" r:id="rId6"/>
    <p:sldId id="580" r:id="rId7"/>
    <p:sldId id="582" r:id="rId8"/>
    <p:sldId id="268" r:id="rId9"/>
    <p:sldId id="546" r:id="rId10"/>
    <p:sldId id="556" r:id="rId11"/>
    <p:sldId id="557" r:id="rId12"/>
    <p:sldId id="558" r:id="rId13"/>
    <p:sldId id="559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9" r:id="rId22"/>
    <p:sldId id="570" r:id="rId23"/>
    <p:sldId id="571" r:id="rId24"/>
    <p:sldId id="583" r:id="rId25"/>
    <p:sldId id="573" r:id="rId26"/>
    <p:sldId id="575" r:id="rId27"/>
    <p:sldId id="574" r:id="rId28"/>
    <p:sldId id="584" r:id="rId29"/>
    <p:sldId id="586" r:id="rId30"/>
    <p:sldId id="577" r:id="rId31"/>
    <p:sldId id="578" r:id="rId3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76410" autoAdjust="0"/>
  </p:normalViewPr>
  <p:slideViewPr>
    <p:cSldViewPr snapToGrid="0">
      <p:cViewPr varScale="1">
        <p:scale>
          <a:sx n="86" d="100"/>
          <a:sy n="86" d="100"/>
        </p:scale>
        <p:origin x="1195" y="53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1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95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3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0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9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9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63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60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3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1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3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47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5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74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4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1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48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58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11ECE-5C25-451F-9033-B1B14AF39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22" y="535423"/>
            <a:ext cx="4141098" cy="35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181934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Introduction to XML</a:t>
            </a:r>
            <a:endParaRPr lang="en-US" b="1" dirty="0"/>
          </a:p>
        </p:txBody>
      </p:sp>
      <p:pic>
        <p:nvPicPr>
          <p:cNvPr id="2050" name="Picture 2" descr="http://img.c4learn.com/2012/05/What-is-an-XML-ELeme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41" y="799649"/>
            <a:ext cx="5147193" cy="399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21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436728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Characters with special values in XML documents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01" y="1390456"/>
            <a:ext cx="5969696" cy="307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4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130901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NAMESPACES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35818" y="1376568"/>
            <a:ext cx="13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Name Conflicts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6" y="1811686"/>
            <a:ext cx="1990725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39" y="3301102"/>
            <a:ext cx="31623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814" y="1530456"/>
            <a:ext cx="49911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3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77120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i="1" dirty="0"/>
              <a:t>XML Schema Description </a:t>
            </a:r>
            <a:r>
              <a:rPr lang="en-US" dirty="0"/>
              <a:t>(XSD)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71" y="780836"/>
            <a:ext cx="5197726" cy="406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318971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Producing XML from Relational Data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817113" y="2065553"/>
            <a:ext cx="44831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FOR XML RAW</a:t>
            </a:r>
            <a:endParaRPr lang="en-US" sz="4800" dirty="0">
              <a:solidFill>
                <a:srgbClr val="9999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7113" y="2725639"/>
            <a:ext cx="4736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FOR XML AUTO</a:t>
            </a:r>
            <a:endParaRPr lang="en-US" sz="4800" dirty="0">
              <a:solidFill>
                <a:srgbClr val="9999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7113" y="3385725"/>
            <a:ext cx="47934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FOR XML PATH</a:t>
            </a:r>
            <a:endParaRPr lang="en-US" sz="4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4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224087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Shredding XML to Tables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17113" y="2065553"/>
            <a:ext cx="31951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OPENXML</a:t>
            </a:r>
            <a:endParaRPr lang="en-US" sz="4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5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28611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XML Data with XQuery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5194" y="1249230"/>
            <a:ext cx="42578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XQuery Basics</a:t>
            </a:r>
            <a:endParaRPr lang="en-US" sz="4800" dirty="0">
              <a:solidFill>
                <a:srgbClr val="9999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8" y="2080227"/>
            <a:ext cx="4705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0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28611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XML Data with XQuery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5193" y="699516"/>
            <a:ext cx="51171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XQuery Functions</a:t>
            </a:r>
            <a:endParaRPr lang="en-US" sz="4800" dirty="0">
              <a:solidFill>
                <a:srgbClr val="99999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6501" y="1784761"/>
            <a:ext cx="7956390" cy="268524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Numeric functions </a:t>
            </a:r>
            <a:r>
              <a:rPr lang="en-US" sz="2000" dirty="0"/>
              <a:t>ceiling(), floor(), and round()</a:t>
            </a:r>
          </a:p>
          <a:p>
            <a:r>
              <a:rPr lang="en-US" sz="2000" b="1" dirty="0"/>
              <a:t>String functions </a:t>
            </a:r>
            <a:r>
              <a:rPr lang="en-US" sz="2000" dirty="0" err="1"/>
              <a:t>concat</a:t>
            </a:r>
            <a:r>
              <a:rPr lang="en-US" sz="2000" dirty="0"/>
              <a:t>(), contains(), substring(), string-length(), lower-case(), and upper-case()</a:t>
            </a:r>
          </a:p>
          <a:p>
            <a:r>
              <a:rPr lang="en-US" sz="2000" b="1" dirty="0"/>
              <a:t>Boolean and Boolean constructor functions </a:t>
            </a:r>
            <a:r>
              <a:rPr lang="en-US" sz="2000" dirty="0"/>
              <a:t>not(), true(), and false()</a:t>
            </a:r>
          </a:p>
          <a:p>
            <a:r>
              <a:rPr lang="en-US" sz="2000" b="1" dirty="0"/>
              <a:t>Nodes functions </a:t>
            </a:r>
            <a:r>
              <a:rPr lang="en-US" sz="2000" dirty="0"/>
              <a:t>local-name() and namespace-</a:t>
            </a:r>
            <a:r>
              <a:rPr lang="en-US" sz="2000" dirty="0" err="1"/>
              <a:t>uri</a:t>
            </a:r>
            <a:r>
              <a:rPr lang="en-US" sz="2000" dirty="0"/>
              <a:t>()</a:t>
            </a:r>
          </a:p>
          <a:p>
            <a:r>
              <a:rPr lang="en-US" sz="2000" b="1" dirty="0"/>
              <a:t>Aggregate functions </a:t>
            </a:r>
            <a:r>
              <a:rPr lang="en-US" sz="2000" dirty="0"/>
              <a:t>count(), min(), max(), </a:t>
            </a:r>
            <a:r>
              <a:rPr lang="en-US" sz="2000" dirty="0" err="1"/>
              <a:t>avg</a:t>
            </a:r>
            <a:r>
              <a:rPr lang="en-US" sz="2000" dirty="0"/>
              <a:t>(), and sum()</a:t>
            </a:r>
          </a:p>
          <a:p>
            <a:r>
              <a:rPr lang="en-US" sz="2000" b="1" dirty="0"/>
              <a:t>Data </a:t>
            </a:r>
            <a:r>
              <a:rPr lang="en-US" sz="2000" b="1" dirty="0" err="1"/>
              <a:t>accessor</a:t>
            </a:r>
            <a:r>
              <a:rPr lang="en-US" sz="2000" b="1" dirty="0"/>
              <a:t> functions </a:t>
            </a:r>
            <a:r>
              <a:rPr lang="en-US" sz="2000" dirty="0"/>
              <a:t>data() and string()</a:t>
            </a:r>
          </a:p>
          <a:p>
            <a:r>
              <a:rPr lang="en-US" sz="2000" b="1" dirty="0"/>
              <a:t>SQL Server extension functions </a:t>
            </a:r>
            <a:r>
              <a:rPr lang="en-US" sz="2000" dirty="0" err="1"/>
              <a:t>sql:column</a:t>
            </a:r>
            <a:r>
              <a:rPr lang="en-US" sz="2000" dirty="0"/>
              <a:t>() and </a:t>
            </a:r>
            <a:r>
              <a:rPr lang="en-US" sz="2000" dirty="0" err="1"/>
              <a:t>sql:variable</a:t>
            </a:r>
            <a:r>
              <a:rPr lang="en-US" sz="2000" dirty="0"/>
              <a:t>()</a:t>
            </a:r>
            <a:endParaRPr lang="en-US" sz="20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984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28611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XML Data with XQuery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5193" y="699516"/>
            <a:ext cx="3095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Navigation</a:t>
            </a:r>
            <a:endParaRPr lang="en-US" sz="4800" dirty="0">
              <a:solidFill>
                <a:srgbClr val="9999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2917" y="1413286"/>
            <a:ext cx="781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ucidaSansTypewriterStd"/>
              </a:rPr>
              <a:t>ode-name/child::element-name[@attribute-name=value]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4856" y="2039008"/>
            <a:ext cx="842900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Axis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Specifies the direction of travel. In the example, the axis is child::, which specifies child nodes of the node from the previous step.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Axis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Specifies the direction of travel. In the example, the axis is child::, which specifies child nodes of the node from the previous step.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Predicate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Further narrows down the search. In the example, there is one predicate: [@attribute-name=value], which selects only nodes that have an attribute named attribute-name with value 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value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such as [@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orderid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=10952].</a:t>
            </a:r>
          </a:p>
        </p:txBody>
      </p:sp>
    </p:spTree>
    <p:extLst>
      <p:ext uri="{BB962C8B-B14F-4D97-AF65-F5344CB8AC3E}">
        <p14:creationId xmlns:p14="http://schemas.microsoft.com/office/powerpoint/2010/main" val="899684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28611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XML Data with XQuery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4096" y="987620"/>
            <a:ext cx="5026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99999"/>
                </a:solidFill>
                <a:latin typeface="Segoe-Semibold"/>
              </a:rPr>
              <a:t>Axes supported in SQL Server</a:t>
            </a:r>
            <a:endParaRPr lang="en-US" sz="2800" dirty="0">
              <a:solidFill>
                <a:srgbClr val="9999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1" y="1537334"/>
            <a:ext cx="8265594" cy="3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IN PREVIOUS PART: S18E05 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703713" y="1130650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Window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18" y="1083817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799" y="1064661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4799" y="1064661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701924" y="1762356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Creating and Altering Tables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330329" y="1715523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313010" y="1696367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673010" y="1696367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700135" y="2386997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Enforcing Data Integrity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328540" y="2340164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311221" y="232100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671221" y="2321008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698346" y="3057838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SSDT How to manage database as a source code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326751" y="3011005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309432" y="2991849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669432" y="2991849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46EBC2DF-6340-46FA-B2EC-1353C55B04F9}"/>
              </a:ext>
            </a:extLst>
          </p:cNvPr>
          <p:cNvSpPr txBox="1">
            <a:spLocks/>
          </p:cNvSpPr>
          <p:nvPr/>
        </p:nvSpPr>
        <p:spPr>
          <a:xfrm>
            <a:off x="703713" y="367145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Jira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B5C9F1-D652-4ABD-BE04-750BB921C554}"/>
              </a:ext>
            </a:extLst>
          </p:cNvPr>
          <p:cNvSpPr/>
          <p:nvPr/>
        </p:nvSpPr>
        <p:spPr>
          <a:xfrm>
            <a:off x="332118" y="3624621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36A4F4-2276-46BA-A97B-8E511541CF12}"/>
              </a:ext>
            </a:extLst>
          </p:cNvPr>
          <p:cNvSpPr/>
          <p:nvPr/>
        </p:nvSpPr>
        <p:spPr>
          <a:xfrm>
            <a:off x="314799" y="360546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265D19-150F-465F-8A80-7F5E5549F248}"/>
              </a:ext>
            </a:extLst>
          </p:cNvPr>
          <p:cNvSpPr/>
          <p:nvPr/>
        </p:nvSpPr>
        <p:spPr>
          <a:xfrm>
            <a:off x="674799" y="3605465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5"/>
            <a:ext cx="226523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the XML Data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170" y="1512023"/>
            <a:ext cx="688733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Using the XML Data Type for Dynamic Schema</a:t>
            </a:r>
          </a:p>
          <a:p>
            <a:endParaRPr lang="en-US" sz="2800" dirty="0">
              <a:solidFill>
                <a:srgbClr val="999999"/>
              </a:solidFill>
            </a:endParaRPr>
          </a:p>
          <a:p>
            <a:r>
              <a:rPr lang="en-US" sz="2800" dirty="0">
                <a:solidFill>
                  <a:srgbClr val="999999"/>
                </a:solidFill>
              </a:rPr>
              <a:t>Skip it for S18</a:t>
            </a:r>
          </a:p>
        </p:txBody>
      </p:sp>
    </p:spTree>
    <p:extLst>
      <p:ext uri="{BB962C8B-B14F-4D97-AF65-F5344CB8AC3E}">
        <p14:creationId xmlns:p14="http://schemas.microsoft.com/office/powerpoint/2010/main" val="3995027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JSON data in SQL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60818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 JavaScript Object Notation</a:t>
            </a: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pic>
        <p:nvPicPr>
          <p:cNvPr id="2" name="Picture 2" descr="JSON vecto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1" y="845367"/>
            <a:ext cx="1622968" cy="16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2141C4-E243-4ECF-9888-D0FD3FAA0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07" y="1954019"/>
            <a:ext cx="5619844" cy="274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6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126861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JSON vs XML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FDDDA-462D-4D27-9F0C-DFA44E7CF520}"/>
              </a:ext>
            </a:extLst>
          </p:cNvPr>
          <p:cNvSpPr txBox="1"/>
          <p:nvPr/>
        </p:nvSpPr>
        <p:spPr>
          <a:xfrm>
            <a:off x="159798" y="1314847"/>
            <a:ext cx="37019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"firstName"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"Иван"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"lastName"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"Иванов"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"Ленинград"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"postalCode"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"101101"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"phoneNumbers"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"812 123-1234"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"916 123-4567"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D9959EE-6976-4080-B5AB-8F5B1E605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735" y="1314847"/>
            <a:ext cx="4828467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&lt;person&gt;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&lt;firstName&gt;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Иван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&lt;/firstName&gt;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&lt;lastName&gt;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Иванов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&lt;/lastName&gt;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&lt;address&gt;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&lt;city&gt;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Ленинград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&lt;/city&gt;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&lt;postalCode&gt;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101101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&lt;/postalCode&gt;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&lt;/address&gt;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&lt;phoneNumbers&gt;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812 123-1234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916 123-4567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&lt;/person&gt;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33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219092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JSON's basic data types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683" y="1329299"/>
            <a:ext cx="8148173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Number:</a:t>
            </a:r>
            <a:r>
              <a:rPr lang="en-US" dirty="0"/>
              <a:t> a signed decimal number that may contain a fractional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String:</a:t>
            </a:r>
            <a:r>
              <a:rPr lang="en-US" dirty="0"/>
              <a:t> a sequence of zero or more Unicode characters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Boolean</a:t>
            </a:r>
            <a:r>
              <a:rPr lang="en-US" sz="1600" dirty="0"/>
              <a:t> : true or false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Array</a:t>
            </a:r>
            <a:r>
              <a:rPr lang="en-US" dirty="0"/>
              <a:t>: an ordered list of zero or more values, each of which may be of any type.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Object</a:t>
            </a:r>
            <a:r>
              <a:rPr lang="en-US" dirty="0"/>
              <a:t>: an unordered collection of name–value pairs where the names (also called keys) are strings.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Null</a:t>
            </a:r>
            <a:r>
              <a:rPr lang="en-US" dirty="0"/>
              <a:t>: An empty value, using the word null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509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861428"/>
            <a:ext cx="2190921" cy="480131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JSON's basic data types</a:t>
            </a:r>
            <a:endParaRPr lang="en-US" b="1" dirty="0"/>
          </a:p>
          <a:p>
            <a:pPr>
              <a:buClr>
                <a:schemeClr val="bg1"/>
              </a:buClr>
              <a:buSzPct val="140000"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9E35E8-C671-4E09-91CC-EA9F2F2238D0}"/>
              </a:ext>
            </a:extLst>
          </p:cNvPr>
          <p:cNvSpPr/>
          <p:nvPr/>
        </p:nvSpPr>
        <p:spPr>
          <a:xfrm>
            <a:off x="3253666" y="861428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"firstName"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"lastName"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"Smith"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isAlive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streetAddress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 2nd Street"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"city"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"New York"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"NY"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"phoneNumbers"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"office"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"children"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[],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"spouse"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94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861428"/>
            <a:ext cx="2834815" cy="480131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JSON's basic data types: arrays</a:t>
            </a:r>
            <a:endParaRPr lang="en-US" b="1" dirty="0"/>
          </a:p>
          <a:p>
            <a:pPr>
              <a:buClr>
                <a:schemeClr val="bg1"/>
              </a:buClr>
              <a:buSzPct val="140000"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9E35E8-C671-4E09-91CC-EA9F2F2238D0}"/>
              </a:ext>
            </a:extLst>
          </p:cNvPr>
          <p:cNvSpPr/>
          <p:nvPr/>
        </p:nvSpPr>
        <p:spPr>
          <a:xfrm>
            <a:off x="395055" y="2200135"/>
            <a:ext cx="36531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"phoneNumbers"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"office"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5D03C-3203-411D-ABEB-6F4E863F8DA3}"/>
              </a:ext>
            </a:extLst>
          </p:cNvPr>
          <p:cNvSpPr/>
          <p:nvPr/>
        </p:nvSpPr>
        <p:spPr>
          <a:xfrm>
            <a:off x="5348794" y="2200135"/>
            <a:ext cx="29163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"phoneNumbers"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B1291-D75C-4EEF-AD11-AF3A21E3B801}"/>
              </a:ext>
            </a:extLst>
          </p:cNvPr>
          <p:cNvSpPr txBox="1"/>
          <p:nvPr/>
        </p:nvSpPr>
        <p:spPr>
          <a:xfrm>
            <a:off x="1034247" y="1558092"/>
            <a:ext cx="162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Array of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598A0-4634-4909-96AC-4269AFAD6890}"/>
              </a:ext>
            </a:extLst>
          </p:cNvPr>
          <p:cNvSpPr txBox="1"/>
          <p:nvPr/>
        </p:nvSpPr>
        <p:spPr>
          <a:xfrm>
            <a:off x="5446449" y="1558092"/>
            <a:ext cx="162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Array of values</a:t>
            </a:r>
          </a:p>
        </p:txBody>
      </p:sp>
    </p:spTree>
    <p:extLst>
      <p:ext uri="{BB962C8B-B14F-4D97-AF65-F5344CB8AC3E}">
        <p14:creationId xmlns:p14="http://schemas.microsoft.com/office/powerpoint/2010/main" val="3986297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223593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 data in SQL 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02" y="1166948"/>
            <a:ext cx="7372151" cy="37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24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141449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Base operation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50607" y="885161"/>
            <a:ext cx="682447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 </a:t>
            </a:r>
            <a:r>
              <a:rPr lang="en-US" dirty="0"/>
              <a:t>Convert JSON collections to a </a:t>
            </a:r>
            <a:r>
              <a:rPr lang="en-US" dirty="0" err="1"/>
              <a:t>rowset</a:t>
            </a: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Convert SQL Server data to JSON or export JSON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Extract values from JSON text and use them in queries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	JSON_VALUE extracts a scalar value from a JSON string.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	JSON_QUERY extracts an object or an array from a JSON string.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	ISJSON tests whether a string contains valid JSON.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	JSON_MODIFY changes a value in a JSON string.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Modify JSON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97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Agenda: MSBI.Dev.S19E06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672845" y="967063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Querying and Managing XML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250" y="920230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931" y="901074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3931" y="901074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1043724" y="141189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Returning Results As XML with FOR XML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672129" y="1365061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654810" y="134590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1014810" y="1345905"/>
            <a:ext cx="7530449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1041935" y="1875881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Querying XML Data with XQuery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670340" y="182904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653021" y="180989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1013021" y="1809892"/>
            <a:ext cx="753939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1082730" y="238279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the XML Data Type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668551" y="234130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651232" y="232214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1011232" y="2322148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Agenda: MSBI.Dev.S19E06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672845" y="967063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1" spc="300" dirty="0"/>
              <a:t>JSON data in SQL Server</a:t>
            </a:r>
            <a:endParaRPr lang="en-US" sz="1400" b="1" spc="300" dirty="0"/>
          </a:p>
        </p:txBody>
      </p:sp>
      <p:sp>
        <p:nvSpPr>
          <p:cNvPr id="4" name="Rectangle 3"/>
          <p:cNvSpPr/>
          <p:nvPr/>
        </p:nvSpPr>
        <p:spPr>
          <a:xfrm>
            <a:off x="301250" y="920230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931" y="901074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3931" y="901074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1043724" y="141189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Key JSON capabilities of SQL Server and SQL Database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672129" y="1365061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654810" y="134590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1014810" y="1345905"/>
            <a:ext cx="7530449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1041935" y="1875881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Extract values from JSON text and use them in queries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670340" y="182904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653021" y="180989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1013021" y="1809892"/>
            <a:ext cx="753939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1082730" y="238279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Change JSON 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668551" y="234130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651232" y="232214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1011232" y="2322148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58DB31F5-BC2C-4885-BC9B-521F8A981355}"/>
              </a:ext>
            </a:extLst>
          </p:cNvPr>
          <p:cNvSpPr txBox="1">
            <a:spLocks/>
          </p:cNvSpPr>
          <p:nvPr/>
        </p:nvSpPr>
        <p:spPr>
          <a:xfrm>
            <a:off x="1073640" y="2914207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Convert JSON collections to a </a:t>
            </a:r>
            <a:r>
              <a:rPr lang="en-US" sz="1400" b="1" spc="300" dirty="0" err="1"/>
              <a:t>rowset</a:t>
            </a:r>
            <a:endParaRPr lang="en-US" sz="1400" b="1" spc="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9C707A-B5E3-44AF-943B-03F34A915264}"/>
              </a:ext>
            </a:extLst>
          </p:cNvPr>
          <p:cNvSpPr/>
          <p:nvPr/>
        </p:nvSpPr>
        <p:spPr>
          <a:xfrm>
            <a:off x="659461" y="2872716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6C6BF-9C44-49E8-AF22-21314F154E60}"/>
              </a:ext>
            </a:extLst>
          </p:cNvPr>
          <p:cNvSpPr/>
          <p:nvPr/>
        </p:nvSpPr>
        <p:spPr>
          <a:xfrm>
            <a:off x="642142" y="2853560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9285D0-CA84-4018-844B-BD827D8383D6}"/>
              </a:ext>
            </a:extLst>
          </p:cNvPr>
          <p:cNvSpPr/>
          <p:nvPr/>
        </p:nvSpPr>
        <p:spPr>
          <a:xfrm>
            <a:off x="1002142" y="2853560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6B37CB91-5AD9-4FFA-B7B7-7D9E7A634A0C}"/>
              </a:ext>
            </a:extLst>
          </p:cNvPr>
          <p:cNvSpPr txBox="1">
            <a:spLocks/>
          </p:cNvSpPr>
          <p:nvPr/>
        </p:nvSpPr>
        <p:spPr>
          <a:xfrm>
            <a:off x="1071851" y="3442409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Convert SQL Server data to JSON or export JSON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FF078E-250E-4C8A-B0FE-71DB7815FD2F}"/>
              </a:ext>
            </a:extLst>
          </p:cNvPr>
          <p:cNvSpPr/>
          <p:nvPr/>
        </p:nvSpPr>
        <p:spPr>
          <a:xfrm>
            <a:off x="657672" y="340091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FCF62E-B3A2-4D47-857C-E923660C6B8D}"/>
              </a:ext>
            </a:extLst>
          </p:cNvPr>
          <p:cNvSpPr/>
          <p:nvPr/>
        </p:nvSpPr>
        <p:spPr>
          <a:xfrm>
            <a:off x="640353" y="338176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13868F-3B6B-4FFE-8025-69CDDE913EC4}"/>
              </a:ext>
            </a:extLst>
          </p:cNvPr>
          <p:cNvSpPr/>
          <p:nvPr/>
        </p:nvSpPr>
        <p:spPr>
          <a:xfrm>
            <a:off x="1000353" y="3381762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Querying and Managing XML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XML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312290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Extensible Markup Language</a:t>
            </a:r>
            <a:r>
              <a:rPr lang="en-US" dirty="0"/>
              <a:t> (</a:t>
            </a:r>
            <a:r>
              <a:rPr lang="en-US" b="1" dirty="0"/>
              <a:t>XML</a:t>
            </a:r>
            <a:r>
              <a:rPr lang="en-US" dirty="0"/>
              <a:t>)</a:t>
            </a:r>
            <a:endParaRPr lang="en-US" b="1" dirty="0"/>
          </a:p>
        </p:txBody>
      </p:sp>
      <p:pic>
        <p:nvPicPr>
          <p:cNvPr id="1026" name="Picture 2" descr="XM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37" y="1249226"/>
            <a:ext cx="26193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 is a markup language that defines a set of rules for encoding documents in a format which is both human-readable and machine-readable</a:t>
            </a: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290329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MS SQL SERVER XML FEATURES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Creating XML from relational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Shredding XML into relational tabular format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Native XML data type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XML Query Language (XQuery)</a:t>
            </a:r>
          </a:p>
        </p:txBody>
      </p:sp>
    </p:spTree>
    <p:extLst>
      <p:ext uri="{BB962C8B-B14F-4D97-AF65-F5344CB8AC3E}">
        <p14:creationId xmlns:p14="http://schemas.microsoft.com/office/powerpoint/2010/main" val="73873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181934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Introduction to XML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Creating XML from relational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Shredding XML into relational tabular format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Native XML data type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XML Query Language (XQuery)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7" y="1381060"/>
            <a:ext cx="7815102" cy="330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181934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Introduction to XML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Creating XML from relational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Shredding XML into relational tabular format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Native XML data type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XML Query Language (XQuery)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7" y="1381060"/>
            <a:ext cx="7815102" cy="33019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225" y="1272600"/>
            <a:ext cx="2393878" cy="3712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6227" y="4365947"/>
            <a:ext cx="2393878" cy="3712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3029" y="1930772"/>
            <a:ext cx="893852" cy="28617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311" y="1643865"/>
            <a:ext cx="1299681" cy="2861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0114" y="2848512"/>
            <a:ext cx="1395347" cy="2869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18825" y="953761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 TAGS</a:t>
            </a: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784279" y="1935820"/>
            <a:ext cx="893852" cy="28617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817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4e46183-14a5-4343-a187-db51ef71da05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23581D-F3DD-48B0-BC67-1426F47C78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3528</TotalTime>
  <Words>1152</Words>
  <Application>Microsoft Office PowerPoint</Application>
  <PresentationFormat>On-screen Show (16:9)</PresentationFormat>
  <Paragraphs>230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Arial Unicode MS</vt:lpstr>
      <vt:lpstr>Calibri</vt:lpstr>
      <vt:lpstr>Courier New</vt:lpstr>
      <vt:lpstr>Lucida Grande</vt:lpstr>
      <vt:lpstr>LucidaSansTypewriterStd</vt:lpstr>
      <vt:lpstr>Segoe-Semibold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110</cp:revision>
  <cp:lastPrinted>2014-07-09T13:30:36Z</cp:lastPrinted>
  <dcterms:created xsi:type="dcterms:W3CDTF">2015-03-18T06:37:43Z</dcterms:created>
  <dcterms:modified xsi:type="dcterms:W3CDTF">2019-12-01T16:26:36Z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