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32"/>
  </p:notesMasterIdLst>
  <p:handoutMasterIdLst>
    <p:handoutMasterId r:id="rId33"/>
  </p:handoutMasterIdLst>
  <p:sldIdLst>
    <p:sldId id="258" r:id="rId5"/>
    <p:sldId id="584" r:id="rId6"/>
    <p:sldId id="585" r:id="rId7"/>
    <p:sldId id="589" r:id="rId8"/>
    <p:sldId id="268" r:id="rId9"/>
    <p:sldId id="546" r:id="rId10"/>
    <p:sldId id="566" r:id="rId11"/>
    <p:sldId id="567" r:id="rId12"/>
    <p:sldId id="568" r:id="rId13"/>
    <p:sldId id="569" r:id="rId14"/>
    <p:sldId id="586" r:id="rId15"/>
    <p:sldId id="555" r:id="rId16"/>
    <p:sldId id="557" r:id="rId17"/>
    <p:sldId id="558" r:id="rId18"/>
    <p:sldId id="559" r:id="rId19"/>
    <p:sldId id="587" r:id="rId20"/>
    <p:sldId id="560" r:id="rId21"/>
    <p:sldId id="570" r:id="rId22"/>
    <p:sldId id="561" r:id="rId23"/>
    <p:sldId id="588" r:id="rId24"/>
    <p:sldId id="562" r:id="rId25"/>
    <p:sldId id="571" r:id="rId26"/>
    <p:sldId id="563" r:id="rId27"/>
    <p:sldId id="590" r:id="rId28"/>
    <p:sldId id="595" r:id="rId29"/>
    <p:sldId id="597" r:id="rId30"/>
    <p:sldId id="596" r:id="rId31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C644"/>
    <a:srgbClr val="999999"/>
    <a:srgbClr val="B22746"/>
    <a:srgbClr val="1A9CB0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27" autoAdjust="0"/>
    <p:restoredTop sz="76410" autoAdjust="0"/>
  </p:normalViewPr>
  <p:slideViewPr>
    <p:cSldViewPr snapToGrid="0">
      <p:cViewPr varScale="1">
        <p:scale>
          <a:sx n="87" d="100"/>
          <a:sy n="87" d="100"/>
        </p:scale>
        <p:origin x="1262" y="58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2/24/2019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64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07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05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13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02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DELETE statement writes significantly more to the transaction log compared to the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TRUNCATE statement. For DELETE, SQL Server records in the log the actual data that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 deleted. For TRUNCATE, SQL Server records information only about which pages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were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deallocated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As a result, the TRUNCATE statement tends to be substantially faster.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DELETE statement doesn’t attempt to reset an identity property if one is associated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 column in the target table. The TRUNCATE statement does. If you use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TRUNCATE and would prefer not to reset the property, you need to store the current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identity value plus one in a variable (using the IDENT_CURRENT function), and reseed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property with the stored value after the truncation.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DELETE statement is supported if there’s a foreign key pointing to the table in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 as long as there are no related rows in the referencing table. TRUNCATE is not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allowed if a foreign key is pointing to the table—even if there are no related rows in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referencing table, and even if the foreign key is disabled.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DELETE statement is allowed against a table involved in an indexed view. A TRUNCATE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statement is disallowed in such a case.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DELETE statement requires DELETE permissions on the target table. The TRUNCATE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statement requires ALTER permissions on the target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08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DELETE statement writes significantly more to the transaction log compared to the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TRUNCATE statement. For DELETE, SQL Server records in the log the actual data that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 deleted. For TRUNCATE, SQL Server records information only about which pages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were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deallocated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As a result, the TRUNCATE statement tends to be substantially faster.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DELETE statement doesn’t attempt to reset an identity property if one is associated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 column in the target table. The TRUNCATE statement does. If you use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TRUNCATE and would prefer not to reset the property, you need to store the current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identity value plus one in a variable (using the IDENT_CURRENT function), and reseed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property with the stored value after the truncation.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DELETE statement is supported if there’s a foreign key pointing to the table in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 as long as there are no related rows in the referencing table. TRUNCATE is not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allowed if a foreign key is pointing to the table—even if there are no related rows in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referencing table, and even if the foreign key is disabled.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DELETE statement is allowed against a table involved in an indexed view. A TRUNCATE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statement is disallowed in such a case.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DELETE statement requires DELETE permissions on the target table. The TRUNCATE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statement requires ALTER permissions on the target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35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0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one column in a table can have an IDE</a:t>
            </a:r>
          </a:p>
          <a:p>
            <a:endParaRPr lang="en-US" sz="9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9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for the difference between SCOPE_IDENTITY and @@IDENTITY, suppose that you have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stored procedure P1 with three statements: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An INSERT that generates a new identity value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call to a stored procedure P2 that also has an INSERT statement that generates a new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identity value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statement that queries the functions SCOPE_IDENTITY and @@IDENTITY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SCOPE_IDENTITY function will return the value generated by P1 (same session and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scope). The @@IDENTITY function will return the value generated by P2 (same session irrespective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scope).NTITY property.</a:t>
            </a:r>
          </a:p>
          <a:p>
            <a:endParaRPr lang="en-US" sz="9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SCOPE_IDENTITY function returns the last identity value generated in your session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current scope.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@@IDENTITY function returns the last identity value generated in your session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regardless of scope.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IDENT_CURRENT function accepts a table as input and returns the last identity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 generated in the input table regardless of session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59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one column in a table can have an IDE</a:t>
            </a:r>
          </a:p>
          <a:p>
            <a:endParaRPr lang="en-US" sz="9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9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for the difference between SCOPE_IDENTITY and @@IDENTITY, suppose that you have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stored procedure P1 with three statements: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An INSERT that generates a new identity value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call to a stored procedure P2 that also has an INSERT statement that generates a new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identity value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statement that queries the functions SCOPE_IDENTITY and @@IDENTITY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SCOPE_IDENTITY function will return the value generated by P1 (same session and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scope). The @@IDENTITY function will return the value generated by P2 (same session irrespective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scope).NTITY property.</a:t>
            </a:r>
          </a:p>
          <a:p>
            <a:endParaRPr lang="en-US" sz="9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SCOPE_IDENTITY function returns the last identity value generated in your session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current scope.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@@IDENTITY function returns the last identity value generated in your session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regardless of scope.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IDENT_CURRENT function accepts a table as input and returns the last identity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 generated in the input table regardless of session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744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74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9812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410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17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480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869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want the target column’s type to be different than the source, you can use the CAST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CONVERT functions. But remember that in such a case, the target column will be defined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allowing NULLs even if the source column disallowed NULLs, because you applied manipulation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source column. As with the previous examples, you can use the ISNULL function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make SQL Server define the target column as not allowing NULLs. For example, to convert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column from its source type DATETIME to DATE in the target, and disallow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NULLs, use the expression ISNULL(CAST(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DATE), '19000101') AS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71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want the target column’s type to be different than the source, you can use the CAST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CONVERT functions. But remember that in such a case, the target column will be defined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allowing NULLs even if the source column disallowed NULLs, because you applied manipulation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source column. As with the previous examples, you can use the ISNULL function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make SQL Server define the target column as not allowing NULLs. For example, to convert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column from its source type DATETIME to DATE in the target, and disallow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NULLs, use the expression ISNULL(CAST(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DATE), '19000101') AS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65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want the target column’s type to be different than the source, you can use the CAST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CONVERT functions. But remember that in such a case, the target column will be defined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allowing NULLs even if the source column disallowed NULLs, because you applied manipulation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source column. As with the previous examples, you can use the ISNULL function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make SQL Server define the target column as not allowing NULLs. For example, to convert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column from its source type DATETIME to DATE in the target, and disallow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NULLs, use the expression ISNULL(CAST(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DATE), '19000101') AS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49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want the target column’s type to be different than the source, you can use the CAST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CONVERT functions. But remember that in such a case, the target column will be defined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allowing NULLs even if the source column disallowed NULLs, because you applied manipulation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source column. As with the previous examples, you can use the ISNULL function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make SQL Server define the target column as not allowing NULLs. For example, to convert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column from its source type DATETIME to DATE in the target, and disallow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NULLs, use the expression ISNULL(CAST(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DATE), '19000101') AS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50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want the target column’s type to be different than the source, you can use the CAST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CONVERT functions. But remember that in such a case, the target column will be defined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allowing NULLs even if the source column disallowed NULLs, because you applied manipulation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source column. As with the previous examples, you can use the ISNULL function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make SQL Server define the target column as not allowing NULLs. For example, to convert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column from its source type DATETIME to DATE in the target, and disallow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NULLs, use the expression ISNULL(CAST(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DATE), '19000101') AS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10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914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_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49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1" r:id="rId6"/>
    <p:sldLayoutId id="2147483752" r:id="rId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CBDE651F-218F-4A92-9A2A-EC3092C4C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4207" y="301926"/>
            <a:ext cx="4540461" cy="3930459"/>
          </a:xfrm>
          <a:prstGeom prst="rect">
            <a:avLst/>
          </a:prstGeom>
        </p:spPr>
      </p:pic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53DBC-8030-4694-8839-C82DD373D0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1503" y="0"/>
            <a:ext cx="4076955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5B2F94-165E-4906-8F86-176BC581B5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5172" y="0"/>
            <a:ext cx="3504364" cy="1483743"/>
          </a:xfrm>
          <a:prstGeom prst="rect">
            <a:avLst/>
          </a:prstGeom>
        </p:spPr>
      </p:pic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30CB4107-093C-4672-AD73-7CA9BBAF9CB0}"/>
              </a:ext>
            </a:extLst>
          </p:cNvPr>
          <p:cNvSpPr txBox="1">
            <a:spLocks/>
          </p:cNvSpPr>
          <p:nvPr/>
        </p:nvSpPr>
        <p:spPr>
          <a:xfrm>
            <a:off x="412836" y="4422418"/>
            <a:ext cx="3649662" cy="279797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Feb 23, 2019</a:t>
            </a:r>
          </a:p>
        </p:txBody>
      </p:sp>
    </p:spTree>
    <p:extLst>
      <p:ext uri="{BB962C8B-B14F-4D97-AF65-F5344CB8AC3E}">
        <p14:creationId xmlns:p14="http://schemas.microsoft.com/office/powerpoint/2010/main" val="1166735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Inserting, Updating, and Deleting Data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1941365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Inserting Data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INSERT VALUES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INSERT SELECT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INSERT EXEC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u="sng" dirty="0">
                <a:ea typeface="ＭＳ Ｐゴシック" pitchFamily="34" charset="-128"/>
              </a:rPr>
              <a:t>SELECT INTO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272" y="1503470"/>
            <a:ext cx="28194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85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Updating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77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Inserting, Updating, and Deleting Data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1938736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Updating Data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UPDATE Statement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082" y="2058095"/>
            <a:ext cx="4195283" cy="1979649"/>
          </a:xfrm>
          <a:prstGeom prst="rect">
            <a:avLst/>
          </a:prstGeom>
        </p:spPr>
      </p:pic>
      <p:pic>
        <p:nvPicPr>
          <p:cNvPr id="6" name="Picture 2" descr="Картинки по запросу грабл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17" y="2099350"/>
            <a:ext cx="23241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298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Inserting, Updating, and Deleting Data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1938736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Updating Data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UPDATE Based on Join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685" y="1172106"/>
            <a:ext cx="5002819" cy="3175091"/>
          </a:xfrm>
          <a:prstGeom prst="rect">
            <a:avLst/>
          </a:prstGeom>
        </p:spPr>
      </p:pic>
      <p:pic>
        <p:nvPicPr>
          <p:cNvPr id="6" name="Picture 2" descr="Картинки по запросу грабл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17" y="2291439"/>
            <a:ext cx="23241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196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Inserting, Updating, and Deleting Data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1938736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Updating Data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Nondeterministic UPDATE</a:t>
            </a:r>
          </a:p>
        </p:txBody>
      </p:sp>
      <p:pic>
        <p:nvPicPr>
          <p:cNvPr id="1026" name="Picture 2" descr="Картинки по запросу грабл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17" y="2291439"/>
            <a:ext cx="23241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464" y="1101497"/>
            <a:ext cx="21717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22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Inserting, Updating, and Deleting Data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1938736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Updating Data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UPDATE and Table Expressions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UPDATE All-at-Once </a:t>
            </a:r>
            <a:endParaRPr lang="en-US" sz="4000" dirty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pic>
        <p:nvPicPr>
          <p:cNvPr id="5" name="Picture 2" descr="Картинки по запросу грабл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27" y="2618011"/>
            <a:ext cx="23241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321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Deleting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25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Inserting, Updating, and Deleting Data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187330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DELETING DATA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DELETE Statement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bg2"/>
                </a:solidFill>
                <a:ea typeface="ＭＳ Ｐゴシック" pitchFamily="34" charset="-128"/>
              </a:rPr>
              <a:t>TRUNCATE Statement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749" y="1101497"/>
            <a:ext cx="4618769" cy="130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00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Inserting, Updating, and Deleting Data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187330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DELETING DATA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bg2"/>
                </a:solidFill>
                <a:ea typeface="ＭＳ Ｐゴシック" pitchFamily="34" charset="-128"/>
              </a:rPr>
              <a:t>DELETE Statement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TRUNCATE Statement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27" y="3537381"/>
            <a:ext cx="6569044" cy="8770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950" y="756081"/>
            <a:ext cx="1638300" cy="27813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22704" y="3537381"/>
            <a:ext cx="1754006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Segoe"/>
              </a:rPr>
              <a:t>transaction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Identity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foreign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indexed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permissions</a:t>
            </a:r>
          </a:p>
        </p:txBody>
      </p:sp>
    </p:spTree>
    <p:extLst>
      <p:ext uri="{BB962C8B-B14F-4D97-AF65-F5344CB8AC3E}">
        <p14:creationId xmlns:p14="http://schemas.microsoft.com/office/powerpoint/2010/main" val="3854315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Inserting, Updating, and Deleting Data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187330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DELETING DATA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DELETE Based on a Join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DELETE Using Table Expressions</a:t>
            </a:r>
          </a:p>
        </p:txBody>
      </p:sp>
    </p:spTree>
    <p:extLst>
      <p:ext uri="{BB962C8B-B14F-4D97-AF65-F5344CB8AC3E}">
        <p14:creationId xmlns:p14="http://schemas.microsoft.com/office/powerpoint/2010/main" val="3701715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>
                <a:highlight>
                  <a:srgbClr val="FFFF00"/>
                </a:highlight>
              </a:rPr>
              <a:t>IN PREVIOUS PART: S18E07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652A51-BFA2-464C-B1CD-A44A39751212}"/>
              </a:ext>
            </a:extLst>
          </p:cNvPr>
          <p:cNvSpPr/>
          <p:nvPr/>
        </p:nvSpPr>
        <p:spPr>
          <a:xfrm>
            <a:off x="360364" y="716437"/>
            <a:ext cx="661840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---</a:t>
            </a:r>
          </a:p>
          <a:p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topics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Designing and Implementing Views and Inline Functions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Views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Inline Functions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Using Synonyms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Creating a Synonym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Hierarchies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Adjacency List Model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Nested Set Model of Hierarchies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HierarchyID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Design for OLTP Database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Remnants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Fact Tables and Dimensions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Team work with GIT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Git branching model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Workflow with branches and Pull Requests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---</a:t>
            </a:r>
          </a:p>
          <a:p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520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Other Data Modification Aspects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90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Other Data Modification Aspects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484728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Using the IDENTITY Column Property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SCOPE_IDENTITY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@@IDENTITY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IDENT_CURRENT</a:t>
            </a:r>
          </a:p>
        </p:txBody>
      </p:sp>
    </p:spTree>
    <p:extLst>
      <p:ext uri="{BB962C8B-B14F-4D97-AF65-F5344CB8AC3E}">
        <p14:creationId xmlns:p14="http://schemas.microsoft.com/office/powerpoint/2010/main" val="268272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Other Data Modification Aspects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484728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Using the IDENTITY Column Property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SCOPE_IDENTITY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@@IDENTITY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IDENT_CURRENT</a:t>
            </a:r>
          </a:p>
        </p:txBody>
      </p:sp>
    </p:spTree>
    <p:extLst>
      <p:ext uri="{BB962C8B-B14F-4D97-AF65-F5344CB8AC3E}">
        <p14:creationId xmlns:p14="http://schemas.microsoft.com/office/powerpoint/2010/main" val="2057251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Other Data Modification Aspects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3575338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Using the Sequence Object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CREATE SEQUENCE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b="1" dirty="0"/>
              <a:t>INCREMENT BY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b="1" dirty="0"/>
              <a:t>MINVALUE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b="1" dirty="0"/>
              <a:t>MAXVALUE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fr-FR" sz="1400" b="1" dirty="0"/>
              <a:t>CYCLE | NO CYCLE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b="1" dirty="0"/>
              <a:t>START WITH</a:t>
            </a:r>
            <a:endParaRPr lang="en-US" sz="13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9382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Merging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4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Other Data Modification Aspects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1820242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Merging Data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With the MERGE statement, you can merge data from a source table into a target table.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27" y="2278508"/>
            <a:ext cx="84867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57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Using the OUTPUT Option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31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Other Data Modification Aspects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437215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Working with the OUTPUT Clause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INSERT with OUTPUT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DELETE with OUTPUT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UPDATE with OUTPUT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MERGE with OUTPUT</a:t>
            </a:r>
          </a:p>
        </p:txBody>
      </p:sp>
    </p:spTree>
    <p:extLst>
      <p:ext uri="{BB962C8B-B14F-4D97-AF65-F5344CB8AC3E}">
        <p14:creationId xmlns:p14="http://schemas.microsoft.com/office/powerpoint/2010/main" val="800038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>
                <a:highlight>
                  <a:srgbClr val="A3C644"/>
                </a:highlight>
              </a:rPr>
              <a:t>Agenda: MSBI.Dev.S19E08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652A51-BFA2-464C-B1CD-A44A39751212}"/>
              </a:ext>
            </a:extLst>
          </p:cNvPr>
          <p:cNvSpPr/>
          <p:nvPr/>
        </p:nvSpPr>
        <p:spPr>
          <a:xfrm>
            <a:off x="360363" y="716437"/>
            <a:ext cx="788682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---</a:t>
            </a:r>
          </a:p>
          <a:p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topics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Inserting Data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INSERT VALUES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INSERT SELECT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INSERT EXEC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SELECT INTO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Updating Data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UPDATE Statement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UPDATE Based on Join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Nondeterministic UPDATE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UPDATE and Table Expressions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UPDATE Based on a Variable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UPDATE All-at-Once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Deleting Data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DELETE Statement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TRUNCATE Statement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DELETE Based on a Join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DELETE Using Table Expressions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Other Data Modification Aspects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Using the IDENTITY Column Property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  keywords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SCOPE_IDENTITY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IDENTITY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IDENT_CURRENT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Using the Sequence Object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---</a:t>
            </a:r>
          </a:p>
        </p:txBody>
      </p:sp>
    </p:spTree>
    <p:extLst>
      <p:ext uri="{BB962C8B-B14F-4D97-AF65-F5344CB8AC3E}">
        <p14:creationId xmlns:p14="http://schemas.microsoft.com/office/powerpoint/2010/main" val="345937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>
                <a:highlight>
                  <a:srgbClr val="A3C644"/>
                </a:highlight>
              </a:rPr>
              <a:t>Agenda: MSBI.Dev.S19E08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652A51-BFA2-464C-B1CD-A44A39751212}"/>
              </a:ext>
            </a:extLst>
          </p:cNvPr>
          <p:cNvSpPr/>
          <p:nvPr/>
        </p:nvSpPr>
        <p:spPr>
          <a:xfrm>
            <a:off x="360363" y="716437"/>
            <a:ext cx="78868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Merging Data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Using the MERGE Statement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Using the OUTPUT Option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Working with the OUTPUT Clause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INSERT with OUTPUT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DELETE with OUTPUT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UPDATE with OUTPUT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MERGE with OUTPUT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Composable DML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29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Inserting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3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Inserting, Updating, and Deleting Data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1941365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Inserting Data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INSERT VALUES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INSERT SELECT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INSERT EXEC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SELECT INTO</a:t>
            </a:r>
          </a:p>
        </p:txBody>
      </p:sp>
    </p:spTree>
    <p:extLst>
      <p:ext uri="{BB962C8B-B14F-4D97-AF65-F5344CB8AC3E}">
        <p14:creationId xmlns:p14="http://schemas.microsoft.com/office/powerpoint/2010/main" val="3071796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Inserting, Updating, and Deleting Data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1941365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Inserting Data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u="sng" dirty="0">
                <a:ea typeface="ＭＳ Ｐゴシック" pitchFamily="34" charset="-128"/>
              </a:rPr>
              <a:t>INSERT VALUES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INSERT SELECT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INSERT EXEC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SELECT INTO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947" y="1436913"/>
            <a:ext cx="6272893" cy="179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0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Inserting, Updating, and Deleting Data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1941365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Inserting Data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INSERT VALUES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u="sng" dirty="0">
                <a:solidFill>
                  <a:srgbClr val="444444"/>
                </a:solidFill>
                <a:ea typeface="ＭＳ Ｐゴシック" pitchFamily="34" charset="-128"/>
              </a:rPr>
              <a:t>INSERT SELECT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INSERT EXEC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SELECT INTO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353" y="1503470"/>
            <a:ext cx="60007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94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Inserting, Updating, and Deleting Data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1941365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Inserting Data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INSERT VALUES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INSERT SELECT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u="sng" dirty="0">
                <a:ea typeface="ＭＳ Ｐゴシック" pitchFamily="34" charset="-128"/>
              </a:rPr>
              <a:t>INSERT EXEC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SELECT INTO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017" y="1503470"/>
            <a:ext cx="58007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5182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71A64D0A1A6140B6A122276D7E3196" ma:contentTypeVersion="2" ma:contentTypeDescription="Create a new document." ma:contentTypeScope="" ma:versionID="eb9d7e4f071135b1952b799147512b58">
  <xsd:schema xmlns:xsd="http://www.w3.org/2001/XMLSchema" xmlns:xs="http://www.w3.org/2001/XMLSchema" xmlns:p="http://schemas.microsoft.com/office/2006/metadata/properties" xmlns:ns2="14e46183-14a5-4343-a187-db51ef71da05" targetNamespace="http://schemas.microsoft.com/office/2006/metadata/properties" ma:root="true" ma:fieldsID="feccca8fb05b9d0c739dd1af05fd115a" ns2:_="">
    <xsd:import namespace="14e46183-14a5-4343-a187-db51ef71da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e46183-14a5-4343-a187-db51ef71da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12C3C4-CE09-4ADE-AF35-25E58CA316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e46183-14a5-4343-a187-db51ef71da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14e46183-14a5-4343-a187-db51ef71da05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4317</TotalTime>
  <Words>2178</Words>
  <Application>Microsoft Office PowerPoint</Application>
  <PresentationFormat>On-screen Show (16:9)</PresentationFormat>
  <Paragraphs>295</Paragraphs>
  <Slides>27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Arial Black</vt:lpstr>
      <vt:lpstr>Calibri</vt:lpstr>
      <vt:lpstr>Consolas</vt:lpstr>
      <vt:lpstr>Lucida Grande</vt:lpstr>
      <vt:lpstr>Segoe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144</cp:revision>
  <cp:lastPrinted>2014-07-09T13:30:36Z</cp:lastPrinted>
  <dcterms:created xsi:type="dcterms:W3CDTF">2015-03-18T06:37:43Z</dcterms:created>
  <dcterms:modified xsi:type="dcterms:W3CDTF">2019-02-24T16:57:01Z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0x0101002F71A64D0A1A6140B6A122276D7E3196</vt:lpwstr>
  </property>
  <property fmtid="{D5CDD505-2E9C-101B-9397-08002B2CF9AE}" pid="3" name="IsMyDocuments">
    <vt:bool>true</vt:bool>
  </property>
  <property fmtid="{D5CDD505-2E9C-101B-9397-08002B2CF9AE}" pid="4" name="_dlc_DocIdItemGuid">
    <vt:lpwstr>dacd157f-9e9b-4d8c-bb01-20daca300eae</vt:lpwstr>
  </property>
</Properties>
</file>