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7"/>
  </p:notesMasterIdLst>
  <p:handoutMasterIdLst>
    <p:handoutMasterId r:id="rId38"/>
  </p:handoutMasterIdLst>
  <p:sldIdLst>
    <p:sldId id="598" r:id="rId5"/>
    <p:sldId id="258" r:id="rId6"/>
    <p:sldId id="599" r:id="rId7"/>
    <p:sldId id="268" r:id="rId8"/>
    <p:sldId id="566" r:id="rId9"/>
    <p:sldId id="554" r:id="rId10"/>
    <p:sldId id="567" r:id="rId11"/>
    <p:sldId id="546" r:id="rId12"/>
    <p:sldId id="568" r:id="rId13"/>
    <p:sldId id="572" r:id="rId14"/>
    <p:sldId id="571" r:id="rId15"/>
    <p:sldId id="574" r:id="rId16"/>
    <p:sldId id="573" r:id="rId17"/>
    <p:sldId id="575" r:id="rId18"/>
    <p:sldId id="576" r:id="rId19"/>
    <p:sldId id="577" r:id="rId20"/>
    <p:sldId id="578" r:id="rId21"/>
    <p:sldId id="579" r:id="rId22"/>
    <p:sldId id="580" r:id="rId23"/>
    <p:sldId id="570" r:id="rId24"/>
    <p:sldId id="581" r:id="rId25"/>
    <p:sldId id="582" r:id="rId26"/>
    <p:sldId id="583" r:id="rId27"/>
    <p:sldId id="584" r:id="rId28"/>
    <p:sldId id="585" r:id="rId29"/>
    <p:sldId id="587" r:id="rId30"/>
    <p:sldId id="569" r:id="rId31"/>
    <p:sldId id="588" r:id="rId32"/>
    <p:sldId id="589" r:id="rId33"/>
    <p:sldId id="597" r:id="rId34"/>
    <p:sldId id="590" r:id="rId35"/>
    <p:sldId id="592" r:id="rId36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746"/>
    <a:srgbClr val="A3C644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7BBE3-611A-4770-87F1-5CC5568E1272}" v="1" dt="2019-02-22T11:11:56.62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 autoAdjust="0"/>
    <p:restoredTop sz="95501" autoAdjust="0"/>
  </p:normalViewPr>
  <p:slideViewPr>
    <p:cSldViewPr snapToGrid="0">
      <p:cViewPr varScale="1">
        <p:scale>
          <a:sx n="108" d="100"/>
          <a:sy n="108" d="100"/>
        </p:scale>
        <p:origin x="662" y="8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36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Levels and States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detect the transaction level or state by using two system functions: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@@TRANCOUNT can be queried to find the level of transaction.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level of 0 indicates that at this point, the code is not within a transaction.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level &gt; 0 indicates that there is an active transaction, and a number &gt; 1 indicates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nesting level of nested transactions.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XACT_STATE() can be queried to find the state of the transaction.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 of 0 indicates that there is no active transaction.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 of 1 indicates that there is an uncommitted transaction, and it can be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committed, but the nesting level is not reported.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 of -1 indicates that there is an uncommitted transaction, but it cannot be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committed due to a prior fatal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68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09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48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9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61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5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24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transaction name is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displayed in the name column of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sys.dm_tran_active_transactions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as shown in the following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example.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Named transactions are used for placing a mark in the transaction log in order to specify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point to which one or more databases can be restored. When the transaction is recorded in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database's transaction log, the transaction mark is also recorded, as shown in the following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84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3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92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1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Isolation levels are set per session. If you do not set a different isolation level in your session,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your transactions will execute using the default isolation level, READ COMMITTED.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on-premise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SQL Server instances, this is READ COMMITTED. In Windows Azure SQL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Database, the default isolation level is READ COMMITTED SNAP SHOT.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49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36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77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275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08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532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cannot issue THROW with a NOWAIT command in order to cause immediate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output.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issue THROW using a severity level higher than 16 by using the WITH LOG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clause as you can with RAISERROR.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37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cannot issue THROW with a NOWAIT command in order to cause immediate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output.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issue THROW using a severity level higher than 16 by using the WITH LOG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clause as you can with RAISERROR.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3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812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999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71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01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66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08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ensures all these ACID properties through a variety of mechanisms. To maintain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atomicity, SQL Server treats every data DML or DDL command individually and will not 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command to only partially succeed. Consider, for example, an UPDATE statement that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update 500 rows in a table at the point in time that the transaction begins. The command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not finish until exactly all those 500 rows are updated. If something prevents that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from updating all 500 rows, SQL Server will abort the command and roll back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more than one command is present in a transaction, SQL Server will normally not allow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entire transaction to be committed unless both statements succeed. (If XACT_ABORT is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OFF, which is the default, you can insert code to decide whether to roll back the transaction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commit it. See the sections on TRY/CATCH and XACT_ABORT later in this lesson for more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information.)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consistency, SQL Server ensures that all constraints in the database are enforced. If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transaction attempts to insert a row that has an invalid foreign key, for example, then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will detect that a constraint would be violated, and generate an error message.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add logic to decide whether or not to roll back the transaction.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enforce transactional isolation, SQL Server ensures that when a transaction makes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changes to the database, none of the objects being changed by that transaction are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 to be changed by any other transactions. In other words, one transaction's changes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isolated from any other transaction activities. If two transactions want to change the same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data, one of them must wait until the other transaction is finished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1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54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0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64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IN PREVIOUS PART: S18E06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672845" y="967063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Querying and Managing XML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250" y="920230"/>
            <a:ext cx="357138" cy="307777"/>
          </a:xfrm>
          <a:prstGeom prst="rect">
            <a:avLst/>
          </a:prstGeom>
          <a:solidFill>
            <a:srgbClr val="A3C644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spc="2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3931" y="901074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3931" y="901074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0D271F05-4B8F-49CB-91A7-098C38FFA22E}"/>
              </a:ext>
            </a:extLst>
          </p:cNvPr>
          <p:cNvSpPr txBox="1">
            <a:spLocks/>
          </p:cNvSpPr>
          <p:nvPr/>
        </p:nvSpPr>
        <p:spPr>
          <a:xfrm>
            <a:off x="1043724" y="1411894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Returning Results As XML with FOR XML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605EE0-7A0F-4590-BE9A-93CFAEE81B3E}"/>
              </a:ext>
            </a:extLst>
          </p:cNvPr>
          <p:cNvSpPr/>
          <p:nvPr/>
        </p:nvSpPr>
        <p:spPr>
          <a:xfrm>
            <a:off x="672129" y="1365061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35F714-8112-4F7D-AC51-19C866F84A3D}"/>
              </a:ext>
            </a:extLst>
          </p:cNvPr>
          <p:cNvSpPr/>
          <p:nvPr/>
        </p:nvSpPr>
        <p:spPr>
          <a:xfrm>
            <a:off x="654810" y="1345905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66A53-24CE-4612-9C58-3C5034919C9F}"/>
              </a:ext>
            </a:extLst>
          </p:cNvPr>
          <p:cNvSpPr/>
          <p:nvPr/>
        </p:nvSpPr>
        <p:spPr>
          <a:xfrm>
            <a:off x="1014810" y="1345905"/>
            <a:ext cx="7530449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12451519-EFAB-46AA-A2B1-C02F64CE6558}"/>
              </a:ext>
            </a:extLst>
          </p:cNvPr>
          <p:cNvSpPr txBox="1">
            <a:spLocks/>
          </p:cNvSpPr>
          <p:nvPr/>
        </p:nvSpPr>
        <p:spPr>
          <a:xfrm>
            <a:off x="1041935" y="1875881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Querying XML Data with XQuery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4BCD0E-694B-46FA-B5C6-25C49B7A9227}"/>
              </a:ext>
            </a:extLst>
          </p:cNvPr>
          <p:cNvSpPr/>
          <p:nvPr/>
        </p:nvSpPr>
        <p:spPr>
          <a:xfrm>
            <a:off x="670340" y="1829048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AC7AC-5EC8-4F0D-9DB2-4ED2059BDB90}"/>
              </a:ext>
            </a:extLst>
          </p:cNvPr>
          <p:cNvSpPr/>
          <p:nvPr/>
        </p:nvSpPr>
        <p:spPr>
          <a:xfrm>
            <a:off x="653021" y="1809892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BBE385-FD0B-4C44-A85D-AB0B1D150E54}"/>
              </a:ext>
            </a:extLst>
          </p:cNvPr>
          <p:cNvSpPr/>
          <p:nvPr/>
        </p:nvSpPr>
        <p:spPr>
          <a:xfrm>
            <a:off x="1013021" y="1809892"/>
            <a:ext cx="753939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BC6EDEE7-17C1-4CD5-9094-A3461962A3FD}"/>
              </a:ext>
            </a:extLst>
          </p:cNvPr>
          <p:cNvSpPr txBox="1">
            <a:spLocks/>
          </p:cNvSpPr>
          <p:nvPr/>
        </p:nvSpPr>
        <p:spPr>
          <a:xfrm>
            <a:off x="1082730" y="2382795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Using the XML Data Type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D790A6-44F9-4037-AD78-CF802663AA20}"/>
              </a:ext>
            </a:extLst>
          </p:cNvPr>
          <p:cNvSpPr/>
          <p:nvPr/>
        </p:nvSpPr>
        <p:spPr>
          <a:xfrm>
            <a:off x="668551" y="2341304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FC0617-3D1E-430A-A741-CBEE9C82C4E3}"/>
              </a:ext>
            </a:extLst>
          </p:cNvPr>
          <p:cNvSpPr/>
          <p:nvPr/>
        </p:nvSpPr>
        <p:spPr>
          <a:xfrm>
            <a:off x="651232" y="2322148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BC5EB1-7AF9-4291-AEB4-9F486B0B9546}"/>
              </a:ext>
            </a:extLst>
          </p:cNvPr>
          <p:cNvSpPr/>
          <p:nvPr/>
        </p:nvSpPr>
        <p:spPr>
          <a:xfrm>
            <a:off x="1011232" y="2322148"/>
            <a:ext cx="7541183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12053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Transaction Commands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755569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BEGIN TRANSACTION (BEGIN TRAN)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COMMIT TRANSACTION (COMMIT TRAN, COMMIT WORK, or just COMMIT)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ROLLBACK TRAN, ROLLBACK WORK, ROLLBACK.</a:t>
            </a:r>
          </a:p>
        </p:txBody>
      </p:sp>
    </p:spTree>
    <p:extLst>
      <p:ext uri="{BB962C8B-B14F-4D97-AF65-F5344CB8AC3E}">
        <p14:creationId xmlns:p14="http://schemas.microsoft.com/office/powerpoint/2010/main" val="390516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96384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Transaction Levels and States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@@TRANCOUNT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XACT_STATE()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511445" y="2526314"/>
            <a:ext cx="1950959" cy="1920104"/>
            <a:chOff x="6855594" y="4322405"/>
            <a:chExt cx="1950959" cy="1920104"/>
          </a:xfrm>
        </p:grpSpPr>
        <p:sp>
          <p:nvSpPr>
            <p:cNvPr id="6" name="Oval 5"/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399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43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Transaction Modes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9705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 err="1">
                <a:solidFill>
                  <a:srgbClr val="444444"/>
                </a:solidFill>
                <a:ea typeface="ＭＳ Ｐゴシック" pitchFamily="34" charset="-128"/>
              </a:rPr>
              <a:t>Autocommit</a:t>
            </a: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Implicit transaction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Explicit transaction</a:t>
            </a:r>
          </a:p>
        </p:txBody>
      </p:sp>
    </p:spTree>
    <p:extLst>
      <p:ext uri="{BB962C8B-B14F-4D97-AF65-F5344CB8AC3E}">
        <p14:creationId xmlns:p14="http://schemas.microsoft.com/office/powerpoint/2010/main" val="82024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43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Transaction Modes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AUTOCOMMIT (DEFAULT)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587" y="1609778"/>
            <a:ext cx="3455435" cy="24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5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43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Transaction Modes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Implicit transaction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899" y="1503470"/>
            <a:ext cx="45053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80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43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Transaction Modes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Explicit transaction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260" y="1409379"/>
            <a:ext cx="41814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0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43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Transaction Modes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Nested Transactions</a:t>
            </a: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71" y="1750994"/>
            <a:ext cx="63627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03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43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Transaction Modes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Nested Transactions Rollback</a:t>
            </a: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2099350"/>
            <a:ext cx="63627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1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43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Transaction Modes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Nested Transactions Rollback</a:t>
            </a: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78" y="2099350"/>
            <a:ext cx="63246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18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974340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Marking a Transaction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996" y="887874"/>
            <a:ext cx="5077567" cy="1833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27" y="3060487"/>
            <a:ext cx="6972929" cy="153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1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BDE651F-218F-4A92-9A2A-EC3092C4C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207" y="301926"/>
            <a:ext cx="4540461" cy="3930459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Feb 23, 2019</a:t>
            </a:r>
          </a:p>
        </p:txBody>
      </p:sp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05893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Additional Transaction Options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 err="1"/>
              <a:t>Savepoints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B22746"/>
                </a:solidFill>
              </a:rPr>
              <a:t>(DEMO)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Cross-database transactions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Distributed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3386449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91706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Basic Locking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Shared locks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Exclusive locks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Advanced Locking Modes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/>
              <a:t>There are more advanced modes called update, intent, and schema locks used for special purposes</a:t>
            </a:r>
          </a:p>
        </p:txBody>
      </p:sp>
    </p:spTree>
    <p:extLst>
      <p:ext uri="{BB962C8B-B14F-4D97-AF65-F5344CB8AC3E}">
        <p14:creationId xmlns:p14="http://schemas.microsoft.com/office/powerpoint/2010/main" val="3413305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0299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Lock Compatibility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39" y="1770619"/>
            <a:ext cx="7595602" cy="235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0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237390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Blocking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598902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699055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Deadlocking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852585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70736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Transaction Isolation Levels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 dirty="0"/>
              <a:t>READ COMMITTED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100" b="1" dirty="0"/>
              <a:t>READ COMMITTED SNAPSHOT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 dirty="0"/>
              <a:t>READ UNCOMMMITED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 dirty="0"/>
              <a:t>REPEATABLE READ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 dirty="0"/>
              <a:t>SNAPSHOT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 dirty="0"/>
              <a:t>SERIALIZABLE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212249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Error Handling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78687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Detecting and Raising Errors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Error Messages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78" y="2723696"/>
            <a:ext cx="8104705" cy="12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3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Error Handling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41689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Analyzing Error Messages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Error number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SQL Server error messages are numbered from 1 through 49999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Custom error messages are numbered 50001 and higher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The error number 50000 is reserved for a custom message that does not have a custom error number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Severity level (0-25)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errors with a severity of 16 or higher are logged automatically to the SQL Server log and the Windows log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Errors with a severity level from 19 through 25 can be specified only by members of the </a:t>
            </a:r>
            <a:r>
              <a:rPr lang="en-US" sz="1300" b="1" dirty="0" err="1">
                <a:solidFill>
                  <a:srgbClr val="444444"/>
                </a:solidFill>
                <a:ea typeface="ＭＳ Ｐゴシック" pitchFamily="34" charset="-128"/>
              </a:rPr>
              <a:t>sysadmin</a:t>
            </a: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 server role.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severity level from 20 through 25 are considered fatal level 0 through 10 are informational only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Errors with severity level 0 through 10 are informational only.</a:t>
            </a:r>
            <a:endParaRPr lang="en-US" sz="13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5004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Error Handling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41689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Analyzing Error Messages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State 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This is an integer with a maximum value of 127, used by Microsoft for internal  purposes.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 </a:t>
            </a:r>
            <a:r>
              <a:rPr lang="en-US" sz="2000" b="1" dirty="0"/>
              <a:t>Error message 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The error message can be up to 255 Unicode characters long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SQL Server error messages are listed in </a:t>
            </a:r>
            <a:r>
              <a:rPr lang="en-US" sz="1300" b="1" dirty="0" err="1">
                <a:solidFill>
                  <a:srgbClr val="444444"/>
                </a:solidFill>
                <a:ea typeface="ＭＳ Ｐゴシック" pitchFamily="34" charset="-128"/>
              </a:rPr>
              <a:t>sys.messages</a:t>
            </a:r>
            <a:endParaRPr lang="en-US" sz="1300" b="1" dirty="0">
              <a:solidFill>
                <a:srgbClr val="444444"/>
              </a:solidFill>
              <a:ea typeface="ＭＳ Ｐゴシック" pitchFamily="34" charset="-128"/>
            </a:endParaRP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You can add your own custom error messages by using </a:t>
            </a:r>
            <a:r>
              <a:rPr lang="en-US" sz="1300" b="1" dirty="0" err="1">
                <a:solidFill>
                  <a:srgbClr val="444444"/>
                </a:solidFill>
                <a:ea typeface="ＭＳ Ｐゴシック" pitchFamily="34" charset="-128"/>
              </a:rPr>
              <a:t>sp_addmessage</a:t>
            </a:r>
            <a:endParaRPr lang="en-US" sz="13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71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Error Handling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9919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RAISING ERROR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RAISERROR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chemeClr val="accent1">
                    <a:lumMod val="90000"/>
                  </a:schemeClr>
                </a:solidFill>
                <a:ea typeface="ＭＳ Ｐゴシック" pitchFamily="34" charset="-128"/>
              </a:rPr>
              <a:t>THROW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724" y="1295396"/>
            <a:ext cx="5164680" cy="105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1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Agenda: MSBI.Dev.S19E07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52A51-BFA2-464C-B1CD-A44A39751212}"/>
              </a:ext>
            </a:extLst>
          </p:cNvPr>
          <p:cNvSpPr/>
          <p:nvPr/>
        </p:nvSpPr>
        <p:spPr>
          <a:xfrm>
            <a:off x="360364" y="716437"/>
            <a:ext cx="66184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Designing and Implementing Views and Inline Functions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Views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Inline Functions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Using Synonyms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Creating a Synonym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Hierarchies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Adjacency List Model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Nested Set Model of Hierarchies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HierarchyID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Design for OLTP Database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Remnants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Fact Tables and Dimensions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Team work with GIT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Git branching model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Workflow with branches and Pull Requests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20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Error Handling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9919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RAISING ERROR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chemeClr val="accent1">
                    <a:lumMod val="90000"/>
                  </a:schemeClr>
                </a:solidFill>
                <a:ea typeface="ＭＳ Ｐゴシック" pitchFamily="34" charset="-128"/>
              </a:rPr>
              <a:t>RAISERROR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THROW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157" y="883836"/>
            <a:ext cx="4489501" cy="10312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93132" y="1915038"/>
            <a:ext cx="707849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"/>
              </a:rPr>
              <a:t>THROW does not use parentheses to delimit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"/>
              </a:rPr>
              <a:t>THROW can be used without parameters, but only in the CATCH block of a TRY/CATCH construct.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"/>
              </a:rPr>
              <a:t>When parameters are supplied, </a:t>
            </a:r>
            <a:r>
              <a:rPr lang="en-US" dirty="0" err="1">
                <a:solidFill>
                  <a:srgbClr val="000000"/>
                </a:solidFill>
                <a:latin typeface="Segoe"/>
              </a:rPr>
              <a:t>error_number</a:t>
            </a:r>
            <a:r>
              <a:rPr lang="en-US" dirty="0">
                <a:solidFill>
                  <a:srgbClr val="000000"/>
                </a:solidFill>
                <a:latin typeface="Segoe"/>
              </a:rPr>
              <a:t>, message, and state are all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Segoe"/>
              </a:rPr>
              <a:t>error_number</a:t>
            </a:r>
            <a:r>
              <a:rPr lang="en-US" dirty="0">
                <a:solidFill>
                  <a:srgbClr val="000000"/>
                </a:solidFill>
                <a:latin typeface="Segoe"/>
              </a:rPr>
              <a:t> does not require a matching defined message in </a:t>
            </a:r>
            <a:r>
              <a:rPr lang="en-US" dirty="0" err="1">
                <a:solidFill>
                  <a:srgbClr val="000000"/>
                </a:solidFill>
                <a:latin typeface="Segoe"/>
              </a:rPr>
              <a:t>sys.messages</a:t>
            </a:r>
            <a:r>
              <a:rPr lang="en-US" dirty="0">
                <a:solidFill>
                  <a:srgbClr val="000000"/>
                </a:solidFill>
                <a:latin typeface="Sego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"/>
              </a:rPr>
              <a:t>The message parameter does not allow formatting, but you can use FORMATMESSAGE() with a variable to get the same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"/>
              </a:rPr>
              <a:t>The state parameter must be an integer that ranges from 0 to 255.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"/>
              </a:rPr>
              <a:t>Any parameter can be a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"/>
              </a:rPr>
              <a:t>There is no severity parameter; the severity is always set to 16.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333333"/>
                </a:solidFill>
                <a:latin typeface="ZapfDingbatsStd"/>
              </a:rPr>
              <a:t> </a:t>
            </a:r>
            <a:r>
              <a:rPr lang="en-US" dirty="0">
                <a:solidFill>
                  <a:srgbClr val="000000"/>
                </a:solidFill>
                <a:latin typeface="Segoe"/>
              </a:rPr>
              <a:t>THROW always terminates the batch except when it is used in a TRY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24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Error Handling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13311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Handling Errors After Detection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900" b="1" dirty="0">
                <a:solidFill>
                  <a:srgbClr val="444444"/>
                </a:solidFill>
                <a:ea typeface="ＭＳ Ｐゴシック" pitchFamily="34" charset="-128"/>
              </a:rPr>
              <a:t>Unstructured Error Handling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900" b="1" dirty="0">
                <a:solidFill>
                  <a:srgbClr val="444444"/>
                </a:solidFill>
                <a:ea typeface="ＭＳ Ｐゴシック" pitchFamily="34" charset="-128"/>
              </a:rPr>
              <a:t>Using @@ERROR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900" b="1" dirty="0">
                <a:solidFill>
                  <a:srgbClr val="444444"/>
                </a:solidFill>
                <a:ea typeface="ＭＳ Ｐゴシック" pitchFamily="34" charset="-128"/>
              </a:rPr>
              <a:t>XACT_ABORT with Transactions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900" b="1" dirty="0">
                <a:solidFill>
                  <a:srgbClr val="444444"/>
                </a:solidFill>
                <a:ea typeface="ＭＳ Ｐゴシック" pitchFamily="34" charset="-128"/>
              </a:rPr>
              <a:t>SET XACT_ABORT 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900" b="1" dirty="0">
                <a:solidFill>
                  <a:srgbClr val="444444"/>
                </a:solidFill>
                <a:ea typeface="ＭＳ Ｐゴシック" pitchFamily="34" charset="-128"/>
              </a:rPr>
              <a:t>Structured Error Handling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900" b="1" dirty="0">
                <a:solidFill>
                  <a:srgbClr val="444444"/>
                </a:solidFill>
                <a:ea typeface="ＭＳ Ｐゴシック" pitchFamily="34" charset="-128"/>
              </a:rPr>
              <a:t>Using TRY/CATCH</a:t>
            </a:r>
          </a:p>
        </p:txBody>
      </p:sp>
    </p:spTree>
    <p:extLst>
      <p:ext uri="{BB962C8B-B14F-4D97-AF65-F5344CB8AC3E}">
        <p14:creationId xmlns:p14="http://schemas.microsoft.com/office/powerpoint/2010/main" val="2358197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Error Handling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59235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TRY/CATCH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THROW vs. RAISERROR in TRY/CATCH</a:t>
            </a:r>
            <a:endParaRPr lang="en-US" sz="2000" b="1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Using XACT_ABORT with TRY/CATCH</a:t>
            </a:r>
            <a:endParaRPr lang="en-US" sz="19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2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Designing and Implementing Views and Inline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3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PREVIOUS PART: S18E08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59695" y="2741385"/>
            <a:ext cx="7840717" cy="362731"/>
            <a:chOff x="448467" y="1385345"/>
            <a:chExt cx="10454288" cy="483641"/>
          </a:xfrm>
        </p:grpSpPr>
        <p:sp>
          <p:nvSpPr>
            <p:cNvPr id="52" name="TextBox 51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Other Data Modification Aspects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67207" y="1800966"/>
            <a:ext cx="7840717" cy="362732"/>
            <a:chOff x="448467" y="1385345"/>
            <a:chExt cx="10454288" cy="483642"/>
          </a:xfrm>
        </p:grpSpPr>
        <p:sp>
          <p:nvSpPr>
            <p:cNvPr id="36" name="TextBox 35"/>
            <p:cNvSpPr txBox="1"/>
            <p:nvPr/>
          </p:nvSpPr>
          <p:spPr>
            <a:xfrm>
              <a:off x="991816" y="1417581"/>
              <a:ext cx="9910939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Updating Data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7207" y="2305327"/>
            <a:ext cx="7840717" cy="362727"/>
            <a:chOff x="448467" y="1385345"/>
            <a:chExt cx="10454288" cy="483634"/>
          </a:xfrm>
        </p:grpSpPr>
        <p:sp>
          <p:nvSpPr>
            <p:cNvPr id="16" name="TextBox 15"/>
            <p:cNvSpPr txBox="1"/>
            <p:nvPr/>
          </p:nvSpPr>
          <p:spPr>
            <a:xfrm>
              <a:off x="991816" y="141757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Deleting Data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9695" y="802694"/>
            <a:ext cx="7840717" cy="362728"/>
            <a:chOff x="448467" y="1385345"/>
            <a:chExt cx="10454288" cy="483635"/>
          </a:xfrm>
        </p:grpSpPr>
        <p:sp>
          <p:nvSpPr>
            <p:cNvPr id="23" name="TextBox 22"/>
            <p:cNvSpPr txBox="1"/>
            <p:nvPr/>
          </p:nvSpPr>
          <p:spPr>
            <a:xfrm>
              <a:off x="991816" y="1417577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Inserting, Updating, and Deleting Data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7207" y="1303839"/>
            <a:ext cx="7840716" cy="353060"/>
            <a:chOff x="448467" y="1385345"/>
            <a:chExt cx="10454287" cy="470746"/>
          </a:xfrm>
        </p:grpSpPr>
        <p:sp>
          <p:nvSpPr>
            <p:cNvPr id="26" name="TextBox 25"/>
            <p:cNvSpPr txBox="1"/>
            <p:nvPr/>
          </p:nvSpPr>
          <p:spPr>
            <a:xfrm>
              <a:off x="991815" y="1404685"/>
              <a:ext cx="9910939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Inserting Data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7207" y="3268341"/>
            <a:ext cx="7850991" cy="362727"/>
            <a:chOff x="448467" y="1385345"/>
            <a:chExt cx="10467987" cy="483634"/>
          </a:xfrm>
        </p:grpSpPr>
        <p:sp>
          <p:nvSpPr>
            <p:cNvPr id="21" name="TextBox 20"/>
            <p:cNvSpPr txBox="1"/>
            <p:nvPr/>
          </p:nvSpPr>
          <p:spPr>
            <a:xfrm>
              <a:off x="1005515" y="1417576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Using the Sequence Object and IDENTITY Column Property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5351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S18E09 AGENDA</a:t>
            </a:r>
          </a:p>
        </p:txBody>
      </p:sp>
      <p:sp>
        <p:nvSpPr>
          <p:cNvPr id="2" name="Rectangle 1"/>
          <p:cNvSpPr/>
          <p:nvPr/>
        </p:nvSpPr>
        <p:spPr>
          <a:xfrm>
            <a:off x="2302329" y="277550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76024" y="1268058"/>
            <a:ext cx="7840717" cy="362728"/>
            <a:chOff x="448467" y="1385345"/>
            <a:chExt cx="10454288" cy="483635"/>
          </a:xfrm>
        </p:grpSpPr>
        <p:sp>
          <p:nvSpPr>
            <p:cNvPr id="23" name="TextBox 22"/>
            <p:cNvSpPr txBox="1"/>
            <p:nvPr/>
          </p:nvSpPr>
          <p:spPr>
            <a:xfrm>
              <a:off x="991816" y="1417577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Managing Transactions and Concurrency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76024" y="1758138"/>
            <a:ext cx="7840717" cy="362728"/>
            <a:chOff x="448467" y="1385345"/>
            <a:chExt cx="10454288" cy="483635"/>
          </a:xfrm>
        </p:grpSpPr>
        <p:sp>
          <p:nvSpPr>
            <p:cNvPr id="39" name="TextBox 38"/>
            <p:cNvSpPr txBox="1"/>
            <p:nvPr/>
          </p:nvSpPr>
          <p:spPr>
            <a:xfrm>
              <a:off x="991816" y="1417577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Implementing Error Handling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5513" y="2258102"/>
            <a:ext cx="7840717" cy="362728"/>
            <a:chOff x="448467" y="1385345"/>
            <a:chExt cx="10454288" cy="483635"/>
          </a:xfrm>
        </p:grpSpPr>
        <p:sp>
          <p:nvSpPr>
            <p:cNvPr id="42" name="TextBox 41"/>
            <p:cNvSpPr txBox="1"/>
            <p:nvPr/>
          </p:nvSpPr>
          <p:spPr>
            <a:xfrm>
              <a:off x="991816" y="1417577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Using Dynamic SQL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6024" y="774830"/>
            <a:ext cx="7840717" cy="362728"/>
            <a:chOff x="448467" y="1385345"/>
            <a:chExt cx="10454288" cy="483635"/>
          </a:xfrm>
        </p:grpSpPr>
        <p:sp>
          <p:nvSpPr>
            <p:cNvPr id="15" name="TextBox 14"/>
            <p:cNvSpPr txBox="1"/>
            <p:nvPr/>
          </p:nvSpPr>
          <p:spPr>
            <a:xfrm>
              <a:off x="991816" y="1417577"/>
              <a:ext cx="9910939" cy="45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Backup and restore, Add user and login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9083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78683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Transactions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59632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Transaction is a logical unit of work.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All data manipulation language (DML) statements such as INSERT, UPDATE, and DELETE. Technically, even single SELECT statements are a type of transaction in SQL Server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All data definition language (DDL) statements such as CREATE TABLE and CREATE INDEX.</a:t>
            </a:r>
          </a:p>
        </p:txBody>
      </p:sp>
      <p:pic>
        <p:nvPicPr>
          <p:cNvPr id="1026" name="Picture 2" descr="http://www.pacrimadvisory.com/SiteAssets/representative-transaction-space/transaction-guy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300" y="1295396"/>
            <a:ext cx="2698476" cy="253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23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22218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ACID Properties of Transactions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Atomicity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Consistency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Isolation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Durability</a:t>
            </a:r>
            <a:endParaRPr lang="en-US" sz="16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050" name="Picture 2" descr="https://lh6.googleusercontent.com/y9qoNuNGdd9COo0twXUrefyy6ZKmRs3iFPIMKpJ7UZRXqX7Bc5lXFutzaKLFf0ZPD4Sl7uDj1CvQoCh2kOd9ZNkKokw_-xZ-QUwX8mWkKDexO0I58O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620" y="1383601"/>
            <a:ext cx="6030931" cy="33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79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95042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Types of Transactions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System transactions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User transactions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02" y="3768583"/>
            <a:ext cx="6718855" cy="66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0104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207136-0210-4509-9FE4-9DA1F9637C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14e46183-14a5-4343-a187-db51ef71da05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6603</TotalTime>
  <Words>1652</Words>
  <Application>Microsoft Office PowerPoint</Application>
  <PresentationFormat>On-screen Show (16:9)</PresentationFormat>
  <Paragraphs>265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Black</vt:lpstr>
      <vt:lpstr>Calibri</vt:lpstr>
      <vt:lpstr>Consolas</vt:lpstr>
      <vt:lpstr>Lucida Grande</vt:lpstr>
      <vt:lpstr>Segoe</vt:lpstr>
      <vt:lpstr>Trebuchet MS</vt:lpstr>
      <vt:lpstr>ZapfDingbatsStd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159</cp:revision>
  <cp:lastPrinted>2014-07-09T13:30:36Z</cp:lastPrinted>
  <dcterms:created xsi:type="dcterms:W3CDTF">2015-03-18T06:37:43Z</dcterms:created>
  <dcterms:modified xsi:type="dcterms:W3CDTF">2019-02-24T16:56:50Z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