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  <p:sldMasterId id="2147483753" r:id="rId5"/>
    <p:sldMasterId id="2147483758" r:id="rId6"/>
    <p:sldMasterId id="2147483762" r:id="rId7"/>
  </p:sldMasterIdLst>
  <p:notesMasterIdLst>
    <p:notesMasterId r:id="rId19"/>
  </p:notesMasterIdLst>
  <p:handoutMasterIdLst>
    <p:handoutMasterId r:id="rId20"/>
  </p:handoutMasterIdLst>
  <p:sldIdLst>
    <p:sldId id="276" r:id="rId8"/>
    <p:sldId id="652" r:id="rId9"/>
    <p:sldId id="665" r:id="rId10"/>
    <p:sldId id="672" r:id="rId11"/>
    <p:sldId id="673" r:id="rId12"/>
    <p:sldId id="674" r:id="rId13"/>
    <p:sldId id="675" r:id="rId14"/>
    <p:sldId id="676" r:id="rId15"/>
    <p:sldId id="677" r:id="rId16"/>
    <p:sldId id="679" r:id="rId17"/>
    <p:sldId id="680" r:id="rId18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B22746"/>
    <a:srgbClr val="999999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568" y="64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18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49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2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65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88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2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11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974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452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64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198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39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723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45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127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723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44565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465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8099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6156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313989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991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3497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195294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3858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0781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9326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7309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24393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58632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34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7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79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videoportal.epam.com/channel/MKBYbl57Xq/videos" TargetMode="External"/><Relationship Id="rId3" Type="http://schemas.openxmlformats.org/officeDocument/2006/relationships/hyperlink" Target="https://github.com/AndreyQC/MSBI.Lab" TargetMode="External"/><Relationship Id="rId7" Type="http://schemas.openxmlformats.org/officeDocument/2006/relationships/hyperlink" Target="mailto:elisey_astakhov@epam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darya_pivikova@epam.com" TargetMode="External"/><Relationship Id="rId5" Type="http://schemas.openxmlformats.org/officeDocument/2006/relationships/hyperlink" Target="mailto:anna_sedina@epam.com" TargetMode="External"/><Relationship Id="rId4" Type="http://schemas.openxmlformats.org/officeDocument/2006/relationships/hyperlink" Target="https://git.epam.com/" TargetMode="External"/><Relationship Id="rId9" Type="http://schemas.openxmlformats.org/officeDocument/2006/relationships/hyperlink" Target="https://www.youtube.com/playlist?list=PL1N57mwBHtN0JFoKSR0n-tBkUJHeMP2c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download/details.aspx?id=5849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5252" y="1382789"/>
            <a:ext cx="3909906" cy="1421928"/>
          </a:xfrm>
        </p:spPr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Sans Regular"/>
              </a:rPr>
              <a:t>Power BI Quick Start #2 </a:t>
            </a:r>
            <a:r>
              <a:rPr lang="en-US" dirty="0"/>
              <a:t>E01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/>
              <a:t>February 8, 2021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83592" y="0"/>
            <a:ext cx="530352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0876B-E843-49A9-9074-FDC27A1C9A23}"/>
              </a:ext>
            </a:extLst>
          </p:cNvPr>
          <p:cNvSpPr/>
          <p:nvPr/>
        </p:nvSpPr>
        <p:spPr>
          <a:xfrm>
            <a:off x="4513944" y="0"/>
            <a:ext cx="4630056" cy="5143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32ECE7A4-96C4-4F8F-868A-F90CC6911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244" y="1248229"/>
            <a:ext cx="4494270" cy="211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1059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Data Transformation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A2B480-4F2F-49F1-A565-660427447735}"/>
              </a:ext>
            </a:extLst>
          </p:cNvPr>
          <p:cNvSpPr txBox="1">
            <a:spLocks/>
          </p:cNvSpPr>
          <p:nvPr/>
        </p:nvSpPr>
        <p:spPr>
          <a:xfrm>
            <a:off x="429759" y="948872"/>
            <a:ext cx="8429625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4A2F9D-3F68-4510-BCD4-A40EB0FB320C}"/>
              </a:ext>
            </a:extLst>
          </p:cNvPr>
          <p:cNvSpPr txBox="1"/>
          <p:nvPr/>
        </p:nvSpPr>
        <p:spPr>
          <a:xfrm>
            <a:off x="429759" y="948872"/>
            <a:ext cx="842644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function with parameter;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Invoke custom function;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Pivot/unpivot data;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Filtering out values;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Replacing data;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new query by list of values;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data in new query;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new query by column from another;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with duplicates;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with fact and dimensions;</a:t>
            </a:r>
          </a:p>
        </p:txBody>
      </p:sp>
    </p:spTree>
    <p:extLst>
      <p:ext uri="{BB962C8B-B14F-4D97-AF65-F5344CB8AC3E}">
        <p14:creationId xmlns:p14="http://schemas.microsoft.com/office/powerpoint/2010/main" val="412063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+mn-lt"/>
              </a:rPr>
              <a:t>Power BI Quick Start #2 </a:t>
            </a:r>
            <a:r>
              <a:rPr lang="en-US" dirty="0">
                <a:latin typeface="+mn-lt"/>
              </a:rPr>
              <a:t>E01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Power BI Course 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97608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Power BI desktop Installation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302725"/>
            <a:ext cx="4418242" cy="356616"/>
          </a:xfrm>
        </p:spPr>
        <p:txBody>
          <a:bodyPr/>
          <a:lstStyle/>
          <a:p>
            <a:r>
              <a:rPr lang="en-US" sz="1100" b="1" spc="300" dirty="0"/>
              <a:t>Data Transformation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71" y="2907842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BB604CE-B6AB-48EA-9745-9660D6E58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213" y="1254404"/>
            <a:ext cx="3898185" cy="183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1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600" b="1" dirty="0"/>
              <a:t>Power BI desktop introduction</a:t>
            </a:r>
          </a:p>
        </p:txBody>
      </p:sp>
    </p:spTree>
    <p:extLst>
      <p:ext uri="{BB962C8B-B14F-4D97-AF65-F5344CB8AC3E}">
        <p14:creationId xmlns:p14="http://schemas.microsoft.com/office/powerpoint/2010/main" val="315773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/>
              <a:t>Power BI desktop introduction</a:t>
            </a:r>
            <a:endParaRPr lang="en-US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7" y="789214"/>
            <a:ext cx="8429625" cy="3397250"/>
          </a:xfrm>
        </p:spPr>
        <p:txBody>
          <a:bodyPr/>
          <a:lstStyle/>
          <a:p>
            <a:r>
              <a:rPr lang="x-none" sz="1400" dirty="0">
                <a:effectLst/>
                <a:latin typeface="Calibri" panose="020F0502020204030204" pitchFamily="34" charset="0"/>
              </a:rPr>
              <a:t>Git Hub Repository</a:t>
            </a:r>
            <a:r>
              <a:rPr lang="en-US" sz="1400" dirty="0">
                <a:effectLst/>
                <a:latin typeface="Calibri" panose="020F0502020204030204" pitchFamily="34" charset="0"/>
              </a:rPr>
              <a:t>: </a:t>
            </a:r>
            <a:r>
              <a:rPr lang="en-US" sz="1400" dirty="0">
                <a:effectLst/>
                <a:latin typeface="Calibri" panose="020F0502020204030204" pitchFamily="34" charset="0"/>
                <a:hlinkClick r:id="rId3"/>
              </a:rPr>
              <a:t>https://github.com/AndreyQC/MSBI.Lab</a:t>
            </a:r>
            <a:r>
              <a:rPr lang="en-US" sz="1400" dirty="0">
                <a:effectLst/>
                <a:latin typeface="Calibri" panose="020F0502020204030204" pitchFamily="34" charset="0"/>
              </a:rPr>
              <a:t> </a:t>
            </a:r>
            <a:br>
              <a:rPr lang="en-US" sz="1400" dirty="0">
                <a:effectLst/>
                <a:latin typeface="Calibri" panose="020F0502020204030204" pitchFamily="34" charset="0"/>
              </a:rPr>
            </a:br>
            <a:br>
              <a:rPr lang="en-US" sz="1400" dirty="0">
                <a:effectLst/>
                <a:latin typeface="Calibri" panose="020F0502020204030204" pitchFamily="34" charset="0"/>
              </a:rPr>
            </a:br>
            <a:r>
              <a:rPr lang="en-US" sz="1400" dirty="0">
                <a:effectLst/>
                <a:latin typeface="Calibri" panose="020F0502020204030204" pitchFamily="34" charset="0"/>
              </a:rPr>
              <a:t>Homework: Folder Lab;</a:t>
            </a:r>
            <a:br>
              <a:rPr lang="en-US" sz="1400" dirty="0">
                <a:effectLst/>
                <a:latin typeface="Calibri" panose="020F0502020204030204" pitchFamily="34" charset="0"/>
              </a:rPr>
            </a:br>
            <a:r>
              <a:rPr lang="en-US" sz="1400" dirty="0">
                <a:effectLst/>
                <a:latin typeface="Calibri" panose="020F0502020204030204" pitchFamily="34" charset="0"/>
              </a:rPr>
              <a:t>Deadline: Until next Lecture;</a:t>
            </a:r>
            <a:br>
              <a:rPr lang="en-US" sz="1400" dirty="0">
                <a:effectLst/>
                <a:latin typeface="Calibri" panose="020F0502020204030204" pitchFamily="34" charset="0"/>
              </a:rPr>
            </a:br>
            <a:r>
              <a:rPr lang="en-US" sz="1400" dirty="0">
                <a:effectLst/>
                <a:latin typeface="Calibri" panose="020F0502020204030204" pitchFamily="34" charset="0"/>
              </a:rPr>
              <a:t>Done files: 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Git.Epam.Com</a:t>
            </a:r>
            <a:endParaRPr lang="en-US" sz="1400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</a:rPr>
              <a:t>Go to </a:t>
            </a:r>
            <a:r>
              <a:rPr lang="en-US" sz="1400" dirty="0"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https://git.epam.com</a:t>
            </a:r>
            <a:r>
              <a:rPr lang="en-US" sz="1400" dirty="0">
                <a:latin typeface="Calibri" panose="020F0502020204030204" pitchFamily="34" charset="0"/>
              </a:rPr>
              <a:t> and create git project with name (Power-BI-Quick-Start-FirstName-</a:t>
            </a:r>
            <a:r>
              <a:rPr lang="en-US" sz="1400" dirty="0" err="1">
                <a:latin typeface="Calibri" panose="020F0502020204030204" pitchFamily="34" charset="0"/>
              </a:rPr>
              <a:t>LastName</a:t>
            </a:r>
            <a:r>
              <a:rPr lang="en-US" sz="1400" dirty="0">
                <a:latin typeface="Calibri" panose="020F0502020204030204" pitchFamily="34" charset="0"/>
              </a:rPr>
              <a:t>). Add all trainers to you GIT project as masters (</a:t>
            </a:r>
            <a:r>
              <a:rPr lang="en-US" sz="1400" dirty="0">
                <a:latin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anna_sedina@epam.com</a:t>
            </a:r>
            <a:r>
              <a:rPr lang="en-US" sz="1400" dirty="0">
                <a:latin typeface="Calibri" panose="020F0502020204030204" pitchFamily="34" charset="0"/>
              </a:rPr>
              <a:t>, </a:t>
            </a:r>
            <a:r>
              <a:rPr lang="en-US" sz="1400" dirty="0">
                <a:latin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darya_pivikova@epam.com</a:t>
            </a:r>
            <a:r>
              <a:rPr lang="en-US" sz="1400" dirty="0">
                <a:latin typeface="Calibri" panose="020F0502020204030204" pitchFamily="34" charset="0"/>
              </a:rPr>
              <a:t>, </a:t>
            </a:r>
            <a:r>
              <a:rPr lang="en-US" sz="1400" dirty="0">
                <a:latin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elisey_astakhov@epam.com</a:t>
            </a:r>
            <a:r>
              <a:rPr lang="en-US" sz="1400" dirty="0">
                <a:latin typeface="Calibri" panose="020F0502020204030204" pitchFamily="34" charset="0"/>
              </a:rPr>
              <a:t>). Or add </a:t>
            </a:r>
            <a:r>
              <a:rPr lang="en-US" sz="1400" dirty="0">
                <a:latin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darya_pivikova@epam.com</a:t>
            </a:r>
            <a:r>
              <a:rPr lang="en-US" sz="1400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</a:rPr>
              <a:t>Marks: andreypotapov.database.windows.net/</a:t>
            </a:r>
            <a:r>
              <a:rPr lang="en-US" sz="1400" dirty="0" err="1">
                <a:latin typeface="Calibri" panose="020F0502020204030204" pitchFamily="34" charset="0"/>
              </a:rPr>
              <a:t>MSBIAzure</a:t>
            </a:r>
            <a:endParaRPr lang="en-US" sz="1400" dirty="0">
              <a:latin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</a:rPr>
              <a:t>Status meeting: every Tuesday – 19.00 – 19.30</a:t>
            </a:r>
          </a:p>
          <a:p>
            <a:endParaRPr lang="en-US" sz="1400" dirty="0">
              <a:latin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</a:rPr>
              <a:t>Video: </a:t>
            </a:r>
            <a:r>
              <a:rPr lang="en-US" sz="1400" dirty="0">
                <a:latin typeface="Calibri" panose="020F0502020204030204" pitchFamily="34" charset="0"/>
                <a:hlinkClick r:id="rId8"/>
              </a:rPr>
              <a:t>https://videoportal.epam.com/channel/MKBYbl57Xq/videos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</a:p>
          <a:p>
            <a:endParaRPr lang="en-US" sz="1400" dirty="0">
              <a:latin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</a:rPr>
              <a:t>MS Power BI: </a:t>
            </a:r>
            <a:r>
              <a:rPr lang="en-US" sz="1400" dirty="0">
                <a:latin typeface="Calibri" panose="020F0502020204030204" pitchFamily="34" charset="0"/>
                <a:hlinkClick r:id="rId9"/>
              </a:rPr>
              <a:t>https://www.youtube.com/playlist?list=PL1N57mwBHtN0JFoKSR0n-tBkUJHeMP2cP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5040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600" b="1" dirty="0"/>
              <a:t>Power BI Installation</a:t>
            </a:r>
          </a:p>
        </p:txBody>
      </p:sp>
    </p:spTree>
    <p:extLst>
      <p:ext uri="{BB962C8B-B14F-4D97-AF65-F5344CB8AC3E}">
        <p14:creationId xmlns:p14="http://schemas.microsoft.com/office/powerpoint/2010/main" val="49231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/>
              <a:t>Power BI Installation</a:t>
            </a:r>
            <a:endParaRPr lang="en-US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3397250"/>
          </a:xfrm>
        </p:spPr>
        <p:txBody>
          <a:bodyPr/>
          <a:lstStyle/>
          <a:p>
            <a:r>
              <a:rPr lang="en-US" sz="1400" dirty="0">
                <a:latin typeface="+mn-lt"/>
              </a:rPr>
              <a:t>Install Power BI Desktop: </a:t>
            </a:r>
            <a:r>
              <a:rPr lang="en-US" sz="1400" dirty="0">
                <a:latin typeface="+mn-lt"/>
                <a:hlinkClick r:id="rId3"/>
              </a:rPr>
              <a:t>https://www.microsoft.com/en-us/download/details.aspx?id=58494</a:t>
            </a:r>
            <a:r>
              <a:rPr lang="en-US" sz="1400" dirty="0">
                <a:latin typeface="+mn-lt"/>
              </a:rPr>
              <a:t> </a:t>
            </a:r>
          </a:p>
          <a:p>
            <a:r>
              <a:rPr lang="en-US" sz="1400" dirty="0">
                <a:latin typeface="+mn-lt"/>
              </a:rPr>
              <a:t>Language: English;</a:t>
            </a:r>
          </a:p>
          <a:p>
            <a:endParaRPr lang="en-US" sz="1400" dirty="0">
              <a:latin typeface="+mn-lt"/>
            </a:endParaRPr>
          </a:p>
          <a:p>
            <a:endParaRPr lang="en-US" sz="14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AD5F9-E8E1-4DCC-BA00-12FC2D584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2249" y="1366884"/>
            <a:ext cx="3629951" cy="336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9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spc="300" dirty="0"/>
              <a:t>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99987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Data Transformation</a:t>
            </a:r>
            <a:endParaRPr lang="en-US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3397250"/>
          </a:xfrm>
        </p:spPr>
        <p:txBody>
          <a:bodyPr/>
          <a:lstStyle/>
          <a:p>
            <a:r>
              <a:rPr lang="en-US" sz="1400" dirty="0">
                <a:latin typeface="+mn-lt"/>
              </a:rPr>
              <a:t>Data Sources</a:t>
            </a:r>
          </a:p>
          <a:p>
            <a:r>
              <a:rPr lang="en-US" sz="1400" dirty="0">
                <a:latin typeface="+mn-lt"/>
              </a:rPr>
              <a:t>Advanced Editor;</a:t>
            </a:r>
          </a:p>
          <a:p>
            <a:r>
              <a:rPr lang="en-US" sz="1400" dirty="0">
                <a:latin typeface="+mn-lt"/>
              </a:rPr>
              <a:t>Rename Query</a:t>
            </a:r>
          </a:p>
          <a:p>
            <a:r>
              <a:rPr lang="en-US" sz="1400" dirty="0">
                <a:latin typeface="+mn-lt"/>
              </a:rPr>
              <a:t>Duplicate column</a:t>
            </a:r>
          </a:p>
          <a:p>
            <a:r>
              <a:rPr lang="en-US" sz="1400" dirty="0">
                <a:latin typeface="+mn-lt"/>
              </a:rPr>
              <a:t>Change data type</a:t>
            </a:r>
          </a:p>
          <a:p>
            <a:r>
              <a:rPr lang="en-US" sz="1400" dirty="0">
                <a:latin typeface="+mn-lt"/>
              </a:rPr>
              <a:t>Work with date;</a:t>
            </a:r>
          </a:p>
          <a:p>
            <a:r>
              <a:rPr lang="en-US" sz="1400" dirty="0">
                <a:latin typeface="+mn-lt"/>
              </a:rPr>
              <a:t>Split column;</a:t>
            </a:r>
          </a:p>
          <a:p>
            <a:r>
              <a:rPr lang="en-US" sz="1400" dirty="0">
                <a:latin typeface="+mn-lt"/>
              </a:rPr>
              <a:t>Create groups and queries;</a:t>
            </a:r>
          </a:p>
          <a:p>
            <a:r>
              <a:rPr lang="en-US" sz="1400" dirty="0">
                <a:latin typeface="+mn-lt"/>
              </a:rPr>
              <a:t>Create new columns: </a:t>
            </a:r>
          </a:p>
          <a:p>
            <a:pPr lvl="1"/>
            <a:r>
              <a:rPr lang="en-US" sz="1400" dirty="0"/>
              <a:t>Conditional column;</a:t>
            </a:r>
          </a:p>
          <a:p>
            <a:pPr lvl="1"/>
            <a:r>
              <a:rPr lang="en-US" sz="1400" dirty="0">
                <a:latin typeface="+mn-lt"/>
              </a:rPr>
              <a:t>Column from Example;</a:t>
            </a:r>
          </a:p>
          <a:p>
            <a:pPr lvl="1"/>
            <a:r>
              <a:rPr lang="en-US" sz="1400" dirty="0">
                <a:latin typeface="+mn-lt"/>
              </a:rPr>
              <a:t>Custom column;</a:t>
            </a:r>
          </a:p>
          <a:p>
            <a:pPr lvl="1"/>
            <a:r>
              <a:rPr lang="en-US" sz="1400" dirty="0"/>
              <a:t>Index column;</a:t>
            </a:r>
            <a:endParaRPr lang="en-US" sz="14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3667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Data Transformation</a:t>
            </a:r>
            <a:endParaRPr lang="en-US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3397250"/>
          </a:xfrm>
        </p:spPr>
        <p:txBody>
          <a:bodyPr/>
          <a:lstStyle/>
          <a:p>
            <a:endParaRPr lang="en-US" sz="1400" dirty="0">
              <a:latin typeface="+mn-lt"/>
            </a:endParaRPr>
          </a:p>
          <a:p>
            <a:pPr marL="457200" lvl="1" indent="0">
              <a:buNone/>
            </a:pPr>
            <a:endParaRPr lang="en-US" sz="14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A2B480-4F2F-49F1-A565-660427447735}"/>
              </a:ext>
            </a:extLst>
          </p:cNvPr>
          <p:cNvSpPr txBox="1">
            <a:spLocks/>
          </p:cNvSpPr>
          <p:nvPr/>
        </p:nvSpPr>
        <p:spPr>
          <a:xfrm>
            <a:off x="429759" y="948872"/>
            <a:ext cx="8429625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+mn-lt"/>
              </a:rPr>
              <a:t>Load data from folder;</a:t>
            </a:r>
          </a:p>
          <a:p>
            <a:r>
              <a:rPr lang="en-US" sz="1400" dirty="0">
                <a:latin typeface="+mn-lt"/>
              </a:rPr>
              <a:t>Append queries;</a:t>
            </a:r>
          </a:p>
          <a:p>
            <a:r>
              <a:rPr lang="en-US" sz="1400" dirty="0">
                <a:latin typeface="+mn-lt"/>
              </a:rPr>
              <a:t>Custom column;</a:t>
            </a:r>
          </a:p>
          <a:p>
            <a:r>
              <a:rPr lang="en-US" sz="1400" dirty="0">
                <a:latin typeface="+mn-lt"/>
              </a:rPr>
              <a:t>Merge queries;</a:t>
            </a:r>
          </a:p>
          <a:p>
            <a:r>
              <a:rPr lang="en-US" sz="1400" dirty="0">
                <a:latin typeface="+mn-lt"/>
              </a:rPr>
              <a:t>Query dependences;</a:t>
            </a:r>
          </a:p>
          <a:p>
            <a:r>
              <a:rPr lang="en-US" sz="1400" dirty="0">
                <a:latin typeface="+mn-lt"/>
              </a:rPr>
              <a:t>Load excel file;</a:t>
            </a:r>
          </a:p>
          <a:p>
            <a:r>
              <a:rPr lang="en-US" sz="1400" dirty="0">
                <a:latin typeface="+mn-lt"/>
              </a:rPr>
              <a:t>Query parameter;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11394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3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4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609121fb-01d0-49fe-b3fd-9a3e3a0646a9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c8fb4810-c3cf-44db-bdf0-77d94482a97a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F288694-7F1C-4CF0-90DC-5999138514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9121fb-01d0-49fe-b3fd-9a3e3a0646a9"/>
    <ds:schemaRef ds:uri="c8fb4810-c3cf-44db-bdf0-77d94482a9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367</Words>
  <Application>Microsoft Office PowerPoint</Application>
  <PresentationFormat>On-screen Show (16:9)</PresentationFormat>
  <Paragraphs>75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Lucida Grande</vt:lpstr>
      <vt:lpstr>Sans Regular</vt:lpstr>
      <vt:lpstr>Trebuchet MS</vt:lpstr>
      <vt:lpstr>Cover Slides</vt:lpstr>
      <vt:lpstr>Breakers</vt:lpstr>
      <vt:lpstr>Covers</vt:lpstr>
      <vt:lpstr>General</vt:lpstr>
      <vt:lpstr>Power BI Quick Start #2 E01</vt:lpstr>
      <vt:lpstr>Power BI Quick Start #2 E01</vt:lpstr>
      <vt:lpstr>Power BI desktop introduction</vt:lpstr>
      <vt:lpstr>Power BI desktop introduction</vt:lpstr>
      <vt:lpstr>Power BI Installation</vt:lpstr>
      <vt:lpstr>Power BI Installation</vt:lpstr>
      <vt:lpstr>Data Transformation</vt:lpstr>
      <vt:lpstr>Data Transformation</vt:lpstr>
      <vt:lpstr>Data Transformation</vt:lpstr>
      <vt:lpstr>Practice</vt:lpstr>
      <vt:lpstr>Data Transformation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Quick Start #2 E01</dc:title>
  <dc:creator>Anna Sedina</dc:creator>
  <cp:lastModifiedBy>Anna Sedina</cp:lastModifiedBy>
  <cp:revision>12</cp:revision>
  <dcterms:created xsi:type="dcterms:W3CDTF">2021-02-07T11:54:25Z</dcterms:created>
  <dcterms:modified xsi:type="dcterms:W3CDTF">2021-02-08T08:19:38Z</dcterms:modified>
</cp:coreProperties>
</file>