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  <p:sldMasterId id="2147483753" r:id="rId5"/>
    <p:sldMasterId id="2147483758" r:id="rId6"/>
    <p:sldMasterId id="2147483762" r:id="rId7"/>
  </p:sldMasterIdLst>
  <p:notesMasterIdLst>
    <p:notesMasterId r:id="rId20"/>
  </p:notesMasterIdLst>
  <p:handoutMasterIdLst>
    <p:handoutMasterId r:id="rId21"/>
  </p:handoutMasterIdLst>
  <p:sldIdLst>
    <p:sldId id="276" r:id="rId8"/>
    <p:sldId id="652" r:id="rId9"/>
    <p:sldId id="665" r:id="rId10"/>
    <p:sldId id="672" r:id="rId11"/>
    <p:sldId id="673" r:id="rId12"/>
    <p:sldId id="674" r:id="rId13"/>
    <p:sldId id="675" r:id="rId14"/>
    <p:sldId id="676" r:id="rId15"/>
    <p:sldId id="680" r:id="rId16"/>
    <p:sldId id="681" r:id="rId17"/>
    <p:sldId id="682" r:id="rId18"/>
    <p:sldId id="679" r:id="rId19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11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49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2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5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7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2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11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7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5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6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19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3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723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5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27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72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44565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465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809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615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1398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91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349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195294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85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078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93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7309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439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5863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3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7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adacad.com/what-is-the-direction-of-relationship-in-power-b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ax/dax-function-referen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xformatter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cs.microsoft.com/en-us/learn/modules/create-measures-dax-power-bi/" TargetMode="External"/><Relationship Id="rId5" Type="http://schemas.openxmlformats.org/officeDocument/2006/relationships/hyperlink" Target="https://www.youtube.com/playlist?list=PL1N57mwBHtN0JFoKSR0n-tBkUJHeMP2cP" TargetMode="External"/><Relationship Id="rId4" Type="http://schemas.openxmlformats.org/officeDocument/2006/relationships/hyperlink" Target="https://www.sqlbi.com/p/introducing-dax-video-cour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5252" y="1382789"/>
            <a:ext cx="3909906" cy="1421928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ans Regular"/>
              </a:rPr>
              <a:t>Power BI Quick Start #2 </a:t>
            </a:r>
            <a:r>
              <a:rPr lang="en-US" dirty="0"/>
              <a:t>E02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February 12, 2021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83592" y="0"/>
            <a:ext cx="530352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0876B-E843-49A9-9074-FDC27A1C9A23}"/>
              </a:ext>
            </a:extLst>
          </p:cNvPr>
          <p:cNvSpPr/>
          <p:nvPr/>
        </p:nvSpPr>
        <p:spPr>
          <a:xfrm>
            <a:off x="4513944" y="0"/>
            <a:ext cx="4630056" cy="5143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32ECE7A4-96C4-4F8F-868A-F90CC691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244" y="1248229"/>
            <a:ext cx="4494270" cy="211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Calculated tables</a:t>
            </a:r>
          </a:p>
        </p:txBody>
      </p:sp>
    </p:spTree>
    <p:extLst>
      <p:ext uri="{BB962C8B-B14F-4D97-AF65-F5344CB8AC3E}">
        <p14:creationId xmlns:p14="http://schemas.microsoft.com/office/powerpoint/2010/main" val="207618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CALCULATED TABLES</a:t>
            </a:r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0273" y="873125"/>
            <a:ext cx="8429625" cy="3397250"/>
          </a:xfrm>
        </p:spPr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pPr lvl="1"/>
            <a:endParaRPr lang="en-US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05848-141A-4553-B41A-41AE34600B8F}"/>
              </a:ext>
            </a:extLst>
          </p:cNvPr>
          <p:cNvSpPr txBox="1"/>
          <p:nvPr/>
        </p:nvSpPr>
        <p:spPr>
          <a:xfrm>
            <a:off x="360364" y="873125"/>
            <a:ext cx="83223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Option to create a table using DAX function.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r>
              <a:rPr lang="en-US" i="1" dirty="0"/>
              <a:t>Calendar = CALENDAR (DATE (2005, 1, 1), DATE (2020, 12, 31))</a:t>
            </a:r>
          </a:p>
          <a:p>
            <a:endParaRPr lang="en-US" i="1" dirty="0"/>
          </a:p>
          <a:p>
            <a:r>
              <a:rPr lang="en-US" i="1" dirty="0"/>
              <a:t>Country = DISTINCT(Geography[Country])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E6720-DCFA-4032-BE4E-51DFDB532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918" y="873125"/>
            <a:ext cx="3440927" cy="301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5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1059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+mn-lt"/>
              </a:rPr>
              <a:t>Power BI Quick Start #</a:t>
            </a:r>
            <a:r>
              <a:rPr lang="en-US" i="0">
                <a:effectLst/>
                <a:latin typeface="+mn-lt"/>
              </a:rPr>
              <a:t>2 </a:t>
            </a:r>
            <a:r>
              <a:rPr lang="en-US">
                <a:latin typeface="+mn-lt"/>
              </a:rPr>
              <a:t>E02</a:t>
            </a:r>
            <a:endParaRPr lang="en-US" dirty="0">
              <a:latin typeface="+mn-l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Manage data relationships in Power BI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188" y="1599857"/>
            <a:ext cx="356616" cy="35661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8" y="2159896"/>
            <a:ext cx="356616" cy="35661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4355" y="2722007"/>
            <a:ext cx="356616" cy="35661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0057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Calculated columns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156721"/>
            <a:ext cx="4418242" cy="356616"/>
          </a:xfrm>
        </p:spPr>
        <p:txBody>
          <a:bodyPr/>
          <a:lstStyle/>
          <a:p>
            <a:r>
              <a:rPr lang="en-US" sz="1100" b="1" spc="300" dirty="0"/>
              <a:t>Hierarchies 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708937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Date dimension in POWER BI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BB604CE-B6AB-48EA-9745-9660D6E58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13" y="1254404"/>
            <a:ext cx="3898185" cy="1834873"/>
          </a:xfrm>
          <a:prstGeom prst="rect">
            <a:avLst/>
          </a:prstGeom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4690297A-B49D-4DF9-A187-C9087A4BBC9B}"/>
              </a:ext>
            </a:extLst>
          </p:cNvPr>
          <p:cNvSpPr txBox="1">
            <a:spLocks/>
          </p:cNvSpPr>
          <p:nvPr/>
        </p:nvSpPr>
        <p:spPr>
          <a:xfrm>
            <a:off x="710971" y="4237376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/>
              <a:t>Practice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51ACB3B-B05C-42BD-BE10-7E76F366103C}"/>
              </a:ext>
            </a:extLst>
          </p:cNvPr>
          <p:cNvSpPr txBox="1">
            <a:spLocks/>
          </p:cNvSpPr>
          <p:nvPr/>
        </p:nvSpPr>
        <p:spPr>
          <a:xfrm>
            <a:off x="354355" y="4237376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35194340-017F-427B-8878-C356B202A054}"/>
              </a:ext>
            </a:extLst>
          </p:cNvPr>
          <p:cNvSpPr txBox="1">
            <a:spLocks/>
          </p:cNvSpPr>
          <p:nvPr/>
        </p:nvSpPr>
        <p:spPr>
          <a:xfrm>
            <a:off x="710971" y="3257978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DAX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12F1A95-3635-4C73-AA89-96EF753C4357}"/>
              </a:ext>
            </a:extLst>
          </p:cNvPr>
          <p:cNvSpPr txBox="1">
            <a:spLocks/>
          </p:cNvSpPr>
          <p:nvPr/>
        </p:nvSpPr>
        <p:spPr>
          <a:xfrm>
            <a:off x="354355" y="325797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12B6C20-79B2-4B42-AC7D-9FAAC3CB2BFE}"/>
              </a:ext>
            </a:extLst>
          </p:cNvPr>
          <p:cNvSpPr txBox="1">
            <a:spLocks/>
          </p:cNvSpPr>
          <p:nvPr/>
        </p:nvSpPr>
        <p:spPr>
          <a:xfrm>
            <a:off x="354355" y="373296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9D256BD9-EBA0-4724-AE03-32D17C278A92}"/>
              </a:ext>
            </a:extLst>
          </p:cNvPr>
          <p:cNvSpPr txBox="1">
            <a:spLocks/>
          </p:cNvSpPr>
          <p:nvPr/>
        </p:nvSpPr>
        <p:spPr>
          <a:xfrm>
            <a:off x="710971" y="3732961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Calculated tables</a:t>
            </a:r>
          </a:p>
        </p:txBody>
      </p:sp>
    </p:spTree>
    <p:extLst>
      <p:ext uri="{BB962C8B-B14F-4D97-AF65-F5344CB8AC3E}">
        <p14:creationId xmlns:p14="http://schemas.microsoft.com/office/powerpoint/2010/main" val="25270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dirty="0"/>
              <a:t>Manage data relationships in Power BI</a:t>
            </a:r>
          </a:p>
        </p:txBody>
      </p:sp>
    </p:spTree>
    <p:extLst>
      <p:ext uri="{BB962C8B-B14F-4D97-AF65-F5344CB8AC3E}">
        <p14:creationId xmlns:p14="http://schemas.microsoft.com/office/powerpoint/2010/main" val="315773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dirty="0"/>
              <a:t>Manage data relationships in Power BI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7" y="1035957"/>
            <a:ext cx="8429625" cy="3397250"/>
          </a:xfrm>
        </p:spPr>
        <p:txBody>
          <a:bodyPr/>
          <a:lstStyle/>
          <a:p>
            <a:r>
              <a:rPr lang="en-US" sz="1800" b="1" i="1" dirty="0">
                <a:latin typeface="+mn-lt"/>
                <a:cs typeface="Calibri Light" panose="020F0302020204030204" pitchFamily="34" charset="0"/>
              </a:rPr>
              <a:t>Both-Directional relationship is one of the ways you can kill the performance of your Power BI Model!</a:t>
            </a:r>
          </a:p>
          <a:p>
            <a:endParaRPr lang="en-US" sz="1800" b="1" i="1" dirty="0">
              <a:latin typeface="+mn-lt"/>
              <a:cs typeface="Calibri Light" panose="020F0302020204030204" pitchFamily="34" charset="0"/>
            </a:endParaRPr>
          </a:p>
          <a:p>
            <a:r>
              <a:rPr lang="en-US" sz="1400" dirty="0">
                <a:latin typeface="+mn-lt"/>
                <a:cs typeface="Calibri Light" panose="020F0302020204030204" pitchFamily="34" charset="0"/>
              </a:rPr>
              <a:t>Ambiguity might be very well hidden</a:t>
            </a:r>
          </a:p>
          <a:p>
            <a:r>
              <a:rPr lang="en-US" sz="1400" dirty="0">
                <a:latin typeface="+mn-lt"/>
                <a:cs typeface="Calibri Light" panose="020F0302020204030204" pitchFamily="34" charset="0"/>
              </a:rPr>
              <a:t>Microsoft recommend using bi-directional filtering only as needed.</a:t>
            </a:r>
          </a:p>
          <a:p>
            <a:pPr marL="0" indent="0">
              <a:buNone/>
            </a:pPr>
            <a:endParaRPr lang="en-US" sz="1600" dirty="0">
              <a:latin typeface="+mn-lt"/>
              <a:cs typeface="Calibri Light" panose="020F0302020204030204" pitchFamily="34" charset="0"/>
            </a:endParaRPr>
          </a:p>
          <a:p>
            <a:r>
              <a:rPr lang="en-US" sz="1400" dirty="0">
                <a:latin typeface="+mn-lt"/>
                <a:cs typeface="Calibri Light" panose="020F0302020204030204" pitchFamily="34" charset="0"/>
              </a:rPr>
              <a:t>How to avoid both-directional relationships:</a:t>
            </a:r>
          </a:p>
          <a:p>
            <a:r>
              <a:rPr lang="en-US" sz="1400" dirty="0">
                <a:latin typeface="+mn-lt"/>
                <a:cs typeface="Calibri Light" panose="020F0302020204030204" pitchFamily="34" charset="0"/>
              </a:rPr>
              <a:t>Method 1: Change the Data Model! Design Appropriately</a:t>
            </a:r>
          </a:p>
          <a:p>
            <a:r>
              <a:rPr lang="en-US" sz="1400" dirty="0">
                <a:latin typeface="+mn-lt"/>
                <a:cs typeface="Calibri Light" panose="020F0302020204030204" pitchFamily="34" charset="0"/>
              </a:rPr>
              <a:t>Method 2: Using </a:t>
            </a:r>
            <a:r>
              <a:rPr lang="en-US" sz="1400" dirty="0" err="1">
                <a:latin typeface="+mn-lt"/>
                <a:cs typeface="Calibri Light" panose="020F0302020204030204" pitchFamily="34" charset="0"/>
              </a:rPr>
              <a:t>CrossFilter</a:t>
            </a:r>
            <a:r>
              <a:rPr lang="en-US" sz="1400" dirty="0">
                <a:latin typeface="+mn-lt"/>
                <a:cs typeface="Calibri Light" panose="020F0302020204030204" pitchFamily="34" charset="0"/>
              </a:rPr>
              <a:t> DAX function ONLY IF the first method does not work</a:t>
            </a:r>
          </a:p>
          <a:p>
            <a:endParaRPr lang="en-US" sz="1800" dirty="0">
              <a:latin typeface="+mn-lt"/>
              <a:cs typeface="Calibri Light" panose="020F0302020204030204" pitchFamily="34" charset="0"/>
            </a:endParaRPr>
          </a:p>
          <a:p>
            <a:r>
              <a:rPr lang="en-US" sz="1400" i="1" u="sng" dirty="0">
                <a:latin typeface="+mn-lt"/>
                <a:hlinkClick r:id="rId3"/>
              </a:rPr>
              <a:t>http://radacad.com/what-is-the-direction-of-relationship-in-power-bi</a:t>
            </a:r>
            <a:endParaRPr lang="en-US" sz="1400" dirty="0">
              <a:latin typeface="+mn-lt"/>
            </a:endParaRPr>
          </a:p>
          <a:p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5040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spc="300" dirty="0"/>
              <a:t>Hierarchies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9231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Hierarchies</a:t>
            </a:r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397250"/>
          </a:xfrm>
        </p:spPr>
        <p:txBody>
          <a:bodyPr/>
          <a:lstStyle/>
          <a:p>
            <a:r>
              <a:rPr lang="en-US" sz="1600" dirty="0">
                <a:latin typeface="+mn-lt"/>
              </a:rPr>
              <a:t>Can help aggregate and show data on each level using Drill up and Drill down functions;</a:t>
            </a:r>
          </a:p>
          <a:p>
            <a:r>
              <a:rPr lang="en-US" sz="1600" dirty="0">
                <a:latin typeface="+mn-lt"/>
              </a:rPr>
              <a:t>Use Drill Up and Drill Down for moving within one category;</a:t>
            </a:r>
          </a:p>
          <a:p>
            <a:r>
              <a:rPr lang="en-US" sz="1600" dirty="0">
                <a:latin typeface="+mn-lt"/>
              </a:rPr>
              <a:t>Use Expand all for moving on the next level of hierarchy </a:t>
            </a:r>
          </a:p>
          <a:p>
            <a:endParaRPr lang="en-US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AFD33-1017-44FB-9C7C-FF55C803F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13" y="2209800"/>
            <a:ext cx="24765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9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DAX</a:t>
            </a:r>
          </a:p>
        </p:txBody>
      </p:sp>
    </p:spTree>
    <p:extLst>
      <p:ext uri="{BB962C8B-B14F-4D97-AF65-F5344CB8AC3E}">
        <p14:creationId xmlns:p14="http://schemas.microsoft.com/office/powerpoint/2010/main" val="99987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DAX</a:t>
            </a:r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0273" y="873125"/>
            <a:ext cx="8429625" cy="3397250"/>
          </a:xfrm>
        </p:spPr>
        <p:txBody>
          <a:bodyPr/>
          <a:lstStyle/>
          <a:p>
            <a:r>
              <a:rPr lang="en-US" sz="1400" b="1" dirty="0">
                <a:solidFill>
                  <a:srgbClr val="171717"/>
                </a:solidFill>
                <a:latin typeface="Segoe UI" panose="020B0502040204020203" pitchFamily="34" charset="0"/>
              </a:rPr>
              <a:t>What is DAX?</a:t>
            </a:r>
          </a:p>
          <a:p>
            <a:r>
              <a:rPr lang="en-US" sz="1400" dirty="0"/>
              <a:t>DAX is a collection of functions, operators, and constants that can be used in a formula, or expression, to calculate and return one or more values.</a:t>
            </a:r>
          </a:p>
          <a:p>
            <a:endParaRPr lang="en-US" sz="1400" dirty="0"/>
          </a:p>
          <a:p>
            <a:r>
              <a:rPr lang="en-US" sz="1400" dirty="0"/>
              <a:t>Aggregation Functions (SUM, MIN, MAX, AVERAGE </a:t>
            </a:r>
            <a:r>
              <a:rPr lang="en-US" sz="1400" dirty="0" err="1"/>
              <a:t>etc</a:t>
            </a:r>
            <a:r>
              <a:rPr lang="en-US" sz="1400" dirty="0"/>
              <a:t>): Total Sales=SUM(Sales[Revenue])</a:t>
            </a:r>
          </a:p>
          <a:p>
            <a:r>
              <a:rPr lang="en-US" sz="1400" dirty="0"/>
              <a:t>‘X’ Aggregation Functions  (SUMX, MINX, MAXX, AVERAGEX </a:t>
            </a:r>
            <a:r>
              <a:rPr lang="en-US" sz="1400" dirty="0" err="1"/>
              <a:t>etc</a:t>
            </a:r>
            <a:r>
              <a:rPr lang="en-US" sz="1400" dirty="0"/>
              <a:t>): Total Sales=SUMX(Sales, [Sales]*[Quantity])</a:t>
            </a:r>
          </a:p>
          <a:p>
            <a:r>
              <a:rPr lang="en-US" sz="1400" dirty="0"/>
              <a:t>VAR Function</a:t>
            </a:r>
          </a:p>
          <a:p>
            <a:r>
              <a:rPr lang="en-US" sz="1400" dirty="0"/>
              <a:t>Time Intelligence Functions</a:t>
            </a:r>
          </a:p>
          <a:p>
            <a:r>
              <a:rPr lang="en-US" sz="1400" dirty="0"/>
              <a:t>Text Functions</a:t>
            </a:r>
          </a:p>
          <a:p>
            <a:r>
              <a:rPr lang="en-US" sz="1400" dirty="0"/>
              <a:t>Table Functions (FILTER, ALL, RELATEDTABLE, </a:t>
            </a:r>
            <a:r>
              <a:rPr lang="en-US" sz="1400" dirty="0" err="1"/>
              <a:t>etc</a:t>
            </a:r>
            <a:r>
              <a:rPr lang="en-US" sz="1400" dirty="0"/>
              <a:t>):  USA Sales = FILTER (Sales, Sales[Country Name] = “USA”)</a:t>
            </a:r>
          </a:p>
          <a:p>
            <a:r>
              <a:rPr lang="en-US" sz="1400" dirty="0"/>
              <a:t>CALCULATE</a:t>
            </a:r>
          </a:p>
          <a:p>
            <a:r>
              <a:rPr lang="en-US" sz="1400" dirty="0">
                <a:hlinkClick r:id="rId3"/>
              </a:rPr>
              <a:t>https://docs.microsoft.com/ru-ru/dax/dax-function-reference</a:t>
            </a:r>
            <a:r>
              <a:rPr lang="en-US" sz="1400" dirty="0"/>
              <a:t> </a:t>
            </a:r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en-US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3667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DAX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2B480-4F2F-49F1-A565-660427447735}"/>
              </a:ext>
            </a:extLst>
          </p:cNvPr>
          <p:cNvSpPr txBox="1">
            <a:spLocks/>
          </p:cNvSpPr>
          <p:nvPr/>
        </p:nvSpPr>
        <p:spPr>
          <a:xfrm>
            <a:off x="429759" y="729611"/>
            <a:ext cx="8429625" cy="36165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  <a:p>
            <a:r>
              <a:rPr lang="en-US" sz="1400" dirty="0"/>
              <a:t>DAX Formatter - </a:t>
            </a:r>
            <a:r>
              <a:rPr lang="en-US" sz="1400" dirty="0">
                <a:hlinkClick r:id="rId3"/>
              </a:rPr>
              <a:t>https://www.daxformatter.com/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DAX Course –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https://www.sqlbi.com/p/introducing-dax-video-course/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>
                <a:hlinkClick r:id="rId5"/>
              </a:rPr>
              <a:t>https://www.youtube.com/playlist?list=PL1N57mwBHtN0JFoKSR0n-tBkUJHeMP2cP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hlinkClick r:id="rId6"/>
              </a:rPr>
              <a:t>https://docs.microsoft.com/en-us/learn/modules/create-measures-dax-power-bi/</a:t>
            </a:r>
            <a:r>
              <a:rPr lang="en-US" sz="1400" dirty="0"/>
              <a:t>  </a:t>
            </a: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7768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609121fb-01d0-49fe-b3fd-9a3e3a0646a9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c8fb4810-c3cf-44db-bdf0-77d94482a97a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288694-7F1C-4CF0-90DC-5999138514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4441</TotalTime>
  <Words>418</Words>
  <Application>Microsoft Office PowerPoint</Application>
  <PresentationFormat>On-screen Show (16:9)</PresentationFormat>
  <Paragraphs>79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Lucida Grande</vt:lpstr>
      <vt:lpstr>Sans Regular</vt:lpstr>
      <vt:lpstr>Segoe UI</vt:lpstr>
      <vt:lpstr>Trebuchet MS</vt:lpstr>
      <vt:lpstr>Cover Slides</vt:lpstr>
      <vt:lpstr>Breakers</vt:lpstr>
      <vt:lpstr>Covers</vt:lpstr>
      <vt:lpstr>General</vt:lpstr>
      <vt:lpstr>Power BI Quick Start #2 E02</vt:lpstr>
      <vt:lpstr>Power BI Quick Start #2 E02</vt:lpstr>
      <vt:lpstr>Manage data relationships in Power BI</vt:lpstr>
      <vt:lpstr>Manage data relationships in Power BI</vt:lpstr>
      <vt:lpstr>Hierarchies</vt:lpstr>
      <vt:lpstr>Hierarchies</vt:lpstr>
      <vt:lpstr>DAX</vt:lpstr>
      <vt:lpstr>DAX</vt:lpstr>
      <vt:lpstr>DAX</vt:lpstr>
      <vt:lpstr>Calculated tables</vt:lpstr>
      <vt:lpstr>CALCULATED TABLES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Quick Start #2 E01</dc:title>
  <dc:creator>Anna Sedina</dc:creator>
  <cp:lastModifiedBy>Anna Sedina</cp:lastModifiedBy>
  <cp:revision>29</cp:revision>
  <dcterms:created xsi:type="dcterms:W3CDTF">2021-02-07T11:54:25Z</dcterms:created>
  <dcterms:modified xsi:type="dcterms:W3CDTF">2021-02-28T21:51:19Z</dcterms:modified>
</cp:coreProperties>
</file>