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  <p:sldMasterId id="2147483753" r:id="rId5"/>
    <p:sldMasterId id="2147483758" r:id="rId6"/>
    <p:sldMasterId id="2147483762" r:id="rId7"/>
  </p:sldMasterIdLst>
  <p:notesMasterIdLst>
    <p:notesMasterId r:id="rId15"/>
  </p:notesMasterIdLst>
  <p:handoutMasterIdLst>
    <p:handoutMasterId r:id="rId16"/>
  </p:handoutMasterIdLst>
  <p:sldIdLst>
    <p:sldId id="276" r:id="rId8"/>
    <p:sldId id="652" r:id="rId9"/>
    <p:sldId id="665" r:id="rId10"/>
    <p:sldId id="676" r:id="rId11"/>
    <p:sldId id="682" r:id="rId12"/>
    <p:sldId id="683" r:id="rId13"/>
    <p:sldId id="681" r:id="rId14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3C644"/>
    <a:srgbClr val="B22746"/>
    <a:srgbClr val="999999"/>
    <a:srgbClr val="1A9CB0"/>
    <a:srgbClr val="E6E6E6"/>
    <a:srgbClr val="CCCCCC"/>
    <a:srgbClr val="666666"/>
    <a:srgbClr val="464547"/>
    <a:srgbClr val="2FC2D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80" y="91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3/1/2021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90029-A909-AD4E-9775-A0D64990AD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0186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04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65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56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117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9743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5452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064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9198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439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37231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45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127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4723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1445656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44650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98099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26156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313989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69913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03497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L="0" marR="23813" lvl="0" indent="23813" algn="ctr" defTabSz="3095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kumimoji="0" sz="1200" b="1" i="0" u="none" strike="noStrike" kern="0" cap="all" spc="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1952943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93858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80781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bulleted list</a:t>
            </a:r>
          </a:p>
          <a:p>
            <a:pPr lvl="1"/>
            <a:r>
              <a:rPr lang="en-US"/>
              <a:t>Second Level Bullet</a:t>
            </a:r>
          </a:p>
          <a:p>
            <a:pPr lvl="2"/>
            <a:r>
              <a:rPr lang="en-US"/>
              <a:t>Third Level Bullet</a:t>
            </a:r>
            <a:br>
              <a:rPr lang="en-US"/>
            </a:br>
            <a:endParaRPr lang="en-US"/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93260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873092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24393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58632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2.emf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734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27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379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6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powerbi.microsoft.com/en-us/gateway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15252" y="1382789"/>
            <a:ext cx="3909906" cy="1421928"/>
          </a:xfrm>
        </p:spPr>
        <p:txBody>
          <a:bodyPr/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Sans Regular"/>
              </a:rPr>
              <a:t>Power BI Quick Start #</a:t>
            </a:r>
            <a:r>
              <a:rPr lang="en-US" b="0" i="0">
                <a:solidFill>
                  <a:srgbClr val="FFFFFF"/>
                </a:solidFill>
                <a:effectLst/>
                <a:latin typeface="Sans Regular"/>
              </a:rPr>
              <a:t>2 </a:t>
            </a:r>
            <a:r>
              <a:rPr lang="en-US"/>
              <a:t>E04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31466" y="3049747"/>
            <a:ext cx="4315968" cy="313932"/>
          </a:xfrm>
        </p:spPr>
        <p:txBody>
          <a:bodyPr/>
          <a:lstStyle/>
          <a:p>
            <a:r>
              <a:rPr lang="en-US" dirty="0"/>
              <a:t>March 01, 2021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83592" y="0"/>
            <a:ext cx="530352" cy="51435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80876B-E843-49A9-9074-FDC27A1C9A23}"/>
              </a:ext>
            </a:extLst>
          </p:cNvPr>
          <p:cNvSpPr/>
          <p:nvPr/>
        </p:nvSpPr>
        <p:spPr>
          <a:xfrm>
            <a:off x="4513944" y="0"/>
            <a:ext cx="4630056" cy="51435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32ECE7A4-96C4-4F8F-868A-F90CC6911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244" y="1248229"/>
            <a:ext cx="4494270" cy="211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36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effectLst/>
                <a:latin typeface="+mn-lt"/>
              </a:rPr>
              <a:t>Power BI Quick Start #2 </a:t>
            </a:r>
            <a:r>
              <a:rPr lang="en-US" dirty="0">
                <a:latin typeface="+mn-lt"/>
              </a:rPr>
              <a:t>E04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CA9294-E4F8-4FEA-84D6-81C82D7C92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0971" y="1092491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Create and format visualizations 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E24836-B615-42D8-A56A-ED3E99E868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7188" y="1599857"/>
            <a:ext cx="356616" cy="356616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72C37F-F4DB-43E7-A5D3-A464B6FA94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7188" y="2159896"/>
            <a:ext cx="356616" cy="356616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AE11B25-397F-48B5-8172-430D6A4E84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4355" y="2722007"/>
            <a:ext cx="356616" cy="356616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CA0A3B3-2742-480A-BFCE-518E731481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0971" y="1600576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Power Bi service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CE7C44D-4488-45FE-82EA-A3AF1DF580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0971" y="2156721"/>
            <a:ext cx="4418242" cy="356616"/>
          </a:xfrm>
        </p:spPr>
        <p:txBody>
          <a:bodyPr/>
          <a:lstStyle/>
          <a:p>
            <a:r>
              <a:rPr lang="en-US" sz="1100" dirty="0"/>
              <a:t>dashboards</a:t>
            </a:r>
            <a:endParaRPr lang="en-US" sz="1100" b="1" spc="30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5832FA9-3B1B-4496-8A7E-E3DC619FF8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08138" y="2722726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Datasets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BBB604CE-B6AB-48EA-9745-9660D6E58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213" y="1254404"/>
            <a:ext cx="3898185" cy="1834873"/>
          </a:xfrm>
          <a:prstGeom prst="rect">
            <a:avLst/>
          </a:prstGeom>
        </p:spPr>
      </p:pic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4690297A-B49D-4DF9-A187-C9087A4BBC9B}"/>
              </a:ext>
            </a:extLst>
          </p:cNvPr>
          <p:cNvSpPr txBox="1">
            <a:spLocks/>
          </p:cNvSpPr>
          <p:nvPr/>
        </p:nvSpPr>
        <p:spPr>
          <a:xfrm>
            <a:off x="710971" y="4237376"/>
            <a:ext cx="4418242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dirty="0"/>
              <a:t>Practice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F51ACB3B-B05C-42BD-BE10-7E76F366103C}"/>
              </a:ext>
            </a:extLst>
          </p:cNvPr>
          <p:cNvSpPr txBox="1">
            <a:spLocks/>
          </p:cNvSpPr>
          <p:nvPr/>
        </p:nvSpPr>
        <p:spPr>
          <a:xfrm>
            <a:off x="354355" y="4237376"/>
            <a:ext cx="356616" cy="35661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35194340-017F-427B-8878-C356B202A054}"/>
              </a:ext>
            </a:extLst>
          </p:cNvPr>
          <p:cNvSpPr txBox="1">
            <a:spLocks/>
          </p:cNvSpPr>
          <p:nvPr/>
        </p:nvSpPr>
        <p:spPr>
          <a:xfrm>
            <a:off x="710971" y="3257978"/>
            <a:ext cx="4418242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100" dirty="0"/>
              <a:t>Power BI Q&amp;A natural language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12F1A95-3635-4C73-AA89-96EF753C4357}"/>
              </a:ext>
            </a:extLst>
          </p:cNvPr>
          <p:cNvSpPr txBox="1">
            <a:spLocks/>
          </p:cNvSpPr>
          <p:nvPr/>
        </p:nvSpPr>
        <p:spPr>
          <a:xfrm>
            <a:off x="354355" y="3257978"/>
            <a:ext cx="356616" cy="35661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312B6C20-79B2-4B42-AC7D-9FAAC3CB2BFE}"/>
              </a:ext>
            </a:extLst>
          </p:cNvPr>
          <p:cNvSpPr txBox="1">
            <a:spLocks/>
          </p:cNvSpPr>
          <p:nvPr/>
        </p:nvSpPr>
        <p:spPr>
          <a:xfrm>
            <a:off x="354355" y="3732961"/>
            <a:ext cx="356616" cy="35661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6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9D256BD9-EBA0-4724-AE03-32D17C278A92}"/>
              </a:ext>
            </a:extLst>
          </p:cNvPr>
          <p:cNvSpPr txBox="1">
            <a:spLocks/>
          </p:cNvSpPr>
          <p:nvPr/>
        </p:nvSpPr>
        <p:spPr>
          <a:xfrm>
            <a:off x="710971" y="3732961"/>
            <a:ext cx="4418242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100" dirty="0"/>
              <a:t>Power BI Gateway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012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8CC7-06AC-4E05-97FC-B7B627DB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Create and format visualizations 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15773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spc="300" dirty="0"/>
              <a:t>Visualizing Your Data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DACA973-77CF-482F-9FC6-F1AD160891D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364" y="815551"/>
            <a:ext cx="8426448" cy="3167169"/>
          </a:xfrm>
        </p:spPr>
        <p:txBody>
          <a:bodyPr/>
          <a:lstStyle/>
          <a:p>
            <a:pPr lvl="1"/>
            <a:endParaRPr lang="en-US" sz="1400" dirty="0">
              <a:latin typeface="+mn-lt"/>
            </a:endParaRPr>
          </a:p>
          <a:p>
            <a:pPr lvl="1"/>
            <a:r>
              <a:rPr lang="en-US" sz="1400" dirty="0">
                <a:latin typeface="+mn-lt"/>
              </a:rPr>
              <a:t>Gauge, Cards, and KPIs;</a:t>
            </a:r>
          </a:p>
          <a:p>
            <a:pPr lvl="1"/>
            <a:r>
              <a:rPr lang="en-US" sz="1400" dirty="0"/>
              <a:t>Page view and page size settings;</a:t>
            </a:r>
          </a:p>
          <a:p>
            <a:pPr lvl="1"/>
            <a:r>
              <a:rPr lang="en-US" sz="1400" dirty="0"/>
              <a:t>Show categories with no data; </a:t>
            </a:r>
          </a:p>
          <a:p>
            <a:pPr lvl="1"/>
            <a:r>
              <a:rPr lang="en-US" sz="1400" dirty="0"/>
              <a:t>Positioning, aligning, and sorting visuals;</a:t>
            </a:r>
          </a:p>
          <a:p>
            <a:pPr lvl="1"/>
            <a:r>
              <a:rPr lang="en-US" sz="1400" dirty="0"/>
              <a:t>Default summarization, default categorization;</a:t>
            </a:r>
          </a:p>
          <a:p>
            <a:pPr lvl="1"/>
            <a:r>
              <a:rPr lang="en-US" sz="1400" dirty="0"/>
              <a:t>Themes and themes gallery;</a:t>
            </a:r>
          </a:p>
          <a:p>
            <a:pPr lvl="1"/>
            <a:r>
              <a:rPr lang="en-US" sz="1400" dirty="0"/>
              <a:t>Working with bookmarks;</a:t>
            </a:r>
          </a:p>
          <a:p>
            <a:pPr lvl="1"/>
            <a:r>
              <a:rPr lang="en-US" sz="1400" dirty="0"/>
              <a:t>Selection panel;</a:t>
            </a:r>
          </a:p>
          <a:p>
            <a:pPr lvl="1"/>
            <a:r>
              <a:rPr lang="en-US" sz="1400" dirty="0"/>
              <a:t>Rename measure for visualization;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 marL="0" marR="0" lvl="0" indent="0" defTabSz="3429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3429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36674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8CC7-06AC-4E05-97FC-B7B627DB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Power BI Service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31275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spc="300" dirty="0"/>
              <a:t>Power BI Service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DACA973-77CF-482F-9FC6-F1AD160891D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364" y="815551"/>
            <a:ext cx="8426448" cy="3167169"/>
          </a:xfrm>
        </p:spPr>
        <p:txBody>
          <a:bodyPr/>
          <a:lstStyle/>
          <a:p>
            <a:pPr lvl="1"/>
            <a:r>
              <a:rPr lang="en-US" sz="1400" dirty="0">
                <a:latin typeface="+mn-lt"/>
              </a:rPr>
              <a:t>Power BI Service - </a:t>
            </a:r>
            <a:r>
              <a:rPr lang="en-US" sz="1400" dirty="0">
                <a:latin typeface="+mn-lt"/>
                <a:hlinkClick r:id="rId3"/>
              </a:rPr>
              <a:t>https://app.powerbi.com</a:t>
            </a:r>
            <a:endParaRPr lang="en-US" sz="1400" dirty="0"/>
          </a:p>
          <a:p>
            <a:pPr lvl="1"/>
            <a:r>
              <a:rPr lang="en-US" sz="1400" dirty="0"/>
              <a:t>Introduction to Power BI Service;</a:t>
            </a:r>
          </a:p>
          <a:p>
            <a:pPr lvl="1"/>
            <a:r>
              <a:rPr lang="en-US" sz="1400" dirty="0"/>
              <a:t>Publish from Power BI Desktop to the Service;</a:t>
            </a:r>
          </a:p>
          <a:p>
            <a:pPr lvl="1"/>
            <a:r>
              <a:rPr lang="en-US" sz="1400" dirty="0"/>
              <a:t>Overview of dashboards and Power BI Service; </a:t>
            </a:r>
          </a:p>
          <a:p>
            <a:pPr lvl="1"/>
            <a:r>
              <a:rPr lang="en-US" sz="1400" dirty="0"/>
              <a:t>Pin a tile on a dashboard; </a:t>
            </a:r>
          </a:p>
          <a:p>
            <a:pPr lvl="1"/>
            <a:r>
              <a:rPr lang="en-US" sz="1400" dirty="0"/>
              <a:t>Add widgets to your dashboard;</a:t>
            </a:r>
          </a:p>
          <a:p>
            <a:pPr lvl="1"/>
            <a:r>
              <a:rPr lang="en-US" sz="1400" dirty="0"/>
              <a:t>Navigating content in Power BI Service;</a:t>
            </a:r>
          </a:p>
          <a:p>
            <a:pPr lvl="1"/>
            <a:r>
              <a:rPr lang="en-US" sz="1400" dirty="0"/>
              <a:t>Sharing a dashboard;</a:t>
            </a:r>
          </a:p>
          <a:p>
            <a:pPr lvl="1"/>
            <a:r>
              <a:rPr lang="en-US" sz="1400" dirty="0"/>
              <a:t>Display your dashboard and report tiles in Focus mode;</a:t>
            </a:r>
          </a:p>
          <a:p>
            <a:pPr lvl="1"/>
            <a:r>
              <a:rPr lang="en-US" sz="1400" dirty="0"/>
              <a:t>Power BI Q&amp;A natural language queries; </a:t>
            </a:r>
          </a:p>
          <a:p>
            <a:pPr lvl="1"/>
            <a:r>
              <a:rPr lang="en-US" sz="1400" dirty="0"/>
              <a:t>Install and configure Personal Gateway;</a:t>
            </a:r>
          </a:p>
          <a:p>
            <a:pPr lvl="1"/>
            <a:r>
              <a:rPr lang="en-US" sz="1400" dirty="0"/>
              <a:t>Power BI Gateway - </a:t>
            </a:r>
            <a:r>
              <a:rPr lang="en-US" sz="1400" dirty="0">
                <a:hlinkClick r:id="rId4"/>
              </a:rPr>
              <a:t>https://powerbi.microsoft.com/en-us/gateway/</a:t>
            </a: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 marL="0" marR="0" lvl="0" indent="0" defTabSz="3429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3429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37826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8CC7-06AC-4E05-97FC-B7B627DB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207618005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requisites.potx" id="{CA5CFE4E-6FDF-4E55-B703-99AAA5166B49}" vid="{65F8F389-B394-4C5F-9B7C-EE83AB202218}"/>
    </a:ext>
  </a:extLst>
</a:theme>
</file>

<file path=ppt/theme/theme2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3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4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22848A6E75B0409A42E310CF3F8F4E" ma:contentTypeVersion="4" ma:contentTypeDescription="Create a new document." ma:contentTypeScope="" ma:versionID="1f74bb98edc28091374bbc6334961465">
  <xsd:schema xmlns:xsd="http://www.w3.org/2001/XMLSchema" xmlns:xs="http://www.w3.org/2001/XMLSchema" xmlns:p="http://schemas.microsoft.com/office/2006/metadata/properties" xmlns:ns2="609121fb-01d0-49fe-b3fd-9a3e3a0646a9" xmlns:ns3="c8fb4810-c3cf-44db-bdf0-77d94482a97a" targetNamespace="http://schemas.microsoft.com/office/2006/metadata/properties" ma:root="true" ma:fieldsID="a6f6063613ae5a1e9406fd437b4bafa6" ns2:_="" ns3:_="">
    <xsd:import namespace="609121fb-01d0-49fe-b3fd-9a3e3a0646a9"/>
    <xsd:import namespace="c8fb4810-c3cf-44db-bdf0-77d94482a9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9121fb-01d0-49fe-b3fd-9a3e3a0646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fb4810-c3cf-44db-bdf0-77d94482a97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F288694-7F1C-4CF0-90DC-5999138514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9121fb-01d0-49fe-b3fd-9a3e3a0646a9"/>
    <ds:schemaRef ds:uri="c8fb4810-c3cf-44db-bdf0-77d94482a9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E3C081-4081-47AD-A9A6-9F18F525DA1D}">
  <ds:schemaRefs>
    <ds:schemaRef ds:uri="http://purl.org/dc/terms/"/>
    <ds:schemaRef ds:uri="609121fb-01d0-49fe-b3fd-9a3e3a0646a9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purl.org/dc/elements/1.1/"/>
    <ds:schemaRef ds:uri="http://schemas.openxmlformats.org/package/2006/metadata/core-properties"/>
    <ds:schemaRef ds:uri="c8fb4810-c3cf-44db-bdf0-77d94482a97a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4700</TotalTime>
  <Words>216</Words>
  <Application>Microsoft Office PowerPoint</Application>
  <PresentationFormat>On-screen Show (16:9)</PresentationFormat>
  <Paragraphs>53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Lucida Grande</vt:lpstr>
      <vt:lpstr>Sans Regular</vt:lpstr>
      <vt:lpstr>Trebuchet MS</vt:lpstr>
      <vt:lpstr>Cover Slides</vt:lpstr>
      <vt:lpstr>Breakers</vt:lpstr>
      <vt:lpstr>Covers</vt:lpstr>
      <vt:lpstr>General</vt:lpstr>
      <vt:lpstr>Power BI Quick Start #2 E04</vt:lpstr>
      <vt:lpstr>Power BI Quick Start #2 E04</vt:lpstr>
      <vt:lpstr>Create and format visualizations </vt:lpstr>
      <vt:lpstr>Visualizing Your Data</vt:lpstr>
      <vt:lpstr>Power BI Service</vt:lpstr>
      <vt:lpstr>Power BI Service</vt:lpstr>
      <vt:lpstr>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Quick Start #2 E01</dc:title>
  <dc:creator>Anna Sedina</dc:creator>
  <cp:lastModifiedBy>Anna Sedina</cp:lastModifiedBy>
  <cp:revision>36</cp:revision>
  <dcterms:created xsi:type="dcterms:W3CDTF">2021-02-07T11:54:25Z</dcterms:created>
  <dcterms:modified xsi:type="dcterms:W3CDTF">2021-03-01T18:20:56Z</dcterms:modified>
</cp:coreProperties>
</file>