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  <p:sldMasterId id="2147483753" r:id="rId5"/>
    <p:sldMasterId id="2147483758" r:id="rId6"/>
    <p:sldMasterId id="2147483762" r:id="rId7"/>
  </p:sldMasterIdLst>
  <p:notesMasterIdLst>
    <p:notesMasterId r:id="rId40"/>
  </p:notesMasterIdLst>
  <p:handoutMasterIdLst>
    <p:handoutMasterId r:id="rId41"/>
  </p:handoutMasterIdLst>
  <p:sldIdLst>
    <p:sldId id="276" r:id="rId8"/>
    <p:sldId id="599" r:id="rId9"/>
    <p:sldId id="583" r:id="rId10"/>
    <p:sldId id="600" r:id="rId11"/>
    <p:sldId id="602" r:id="rId12"/>
    <p:sldId id="614" r:id="rId13"/>
    <p:sldId id="546" r:id="rId14"/>
    <p:sldId id="566" r:id="rId15"/>
    <p:sldId id="567" r:id="rId16"/>
    <p:sldId id="568" r:id="rId17"/>
    <p:sldId id="569" r:id="rId18"/>
    <p:sldId id="615" r:id="rId19"/>
    <p:sldId id="601" r:id="rId20"/>
    <p:sldId id="555" r:id="rId21"/>
    <p:sldId id="557" r:id="rId22"/>
    <p:sldId id="558" r:id="rId23"/>
    <p:sldId id="559" r:id="rId24"/>
    <p:sldId id="603" r:id="rId25"/>
    <p:sldId id="560" r:id="rId26"/>
    <p:sldId id="570" r:id="rId27"/>
    <p:sldId id="605" r:id="rId28"/>
    <p:sldId id="606" r:id="rId29"/>
    <p:sldId id="562" r:id="rId30"/>
    <p:sldId id="563" r:id="rId31"/>
    <p:sldId id="611" r:id="rId32"/>
    <p:sldId id="607" r:id="rId33"/>
    <p:sldId id="608" r:id="rId34"/>
    <p:sldId id="609" r:id="rId35"/>
    <p:sldId id="612" r:id="rId36"/>
    <p:sldId id="610" r:id="rId37"/>
    <p:sldId id="596" r:id="rId38"/>
    <p:sldId id="613" r:id="rId39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C644"/>
    <a:srgbClr val="999999"/>
    <a:srgbClr val="B22746"/>
    <a:srgbClr val="1A9CB0"/>
    <a:srgbClr val="E6E6E6"/>
    <a:srgbClr val="CCCCCC"/>
    <a:srgbClr val="666666"/>
    <a:srgbClr val="464547"/>
    <a:srgbClr val="2FC2D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7" autoAdjust="0"/>
    <p:restoredTop sz="86558" autoAdjust="0"/>
  </p:normalViewPr>
  <p:slideViewPr>
    <p:cSldViewPr snapToGrid="0">
      <p:cViewPr varScale="1">
        <p:scale>
          <a:sx n="98" d="100"/>
          <a:sy n="98" d="100"/>
        </p:scale>
        <p:origin x="950" y="77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commentAuthors" Target="commentAuthor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presProps" Target="presProps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tableStyles" Target="tableStyles.xml"/><Relationship Id="rId20" Type="http://schemas.openxmlformats.org/officeDocument/2006/relationships/slide" Target="slides/slide13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12/29/2020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12/28/2020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90029-A909-AD4E-9775-A0D64990AD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0186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you want the target column’s type to be different than the source, you can use the CAST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CONVERT functions. But remember that in such a case, the target column will be defined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allowing NULLs even if the source column disallowed NULLs, because you applied manipulation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source column. As with the previous examples, you can use the ISNULL function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make SQL Server define the target column as not allowing NULLs. For example, to convert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orderdate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column from its source type DATETIME to DATE in the target, and disallow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NULLs, use the expression ISNULL(CAST(</a:t>
            </a:r>
            <a:r>
              <a:rPr lang="en-US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orderdate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DATE), '19000101') AS </a:t>
            </a:r>
            <a:r>
              <a:rPr lang="en-US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orderdate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21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07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05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139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025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DELETE statement writes significantly more to the transaction log compared to the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TRUNCATE statement. For DELETE, SQL Server records in the log the actual data that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was deleted. For TRUNCATE, SQL Server records information only about which pages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were </a:t>
            </a:r>
            <a:r>
              <a:rPr lang="en-US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deallocated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As a result, the TRUNCATE statement tends to be substantially faster.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The DELETE statement doesn’t attempt to reset an identity property if one is associated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a column in the target table. The TRUNCATE statement does. If you use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TRUNCATE and would prefer not to reset the property, you need to store the current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identity value plus one in a variable (using the IDENT_CURRENT function), and reseed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property with the stored value after the truncation.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The DELETE statement is supported if there’s a foreign key pointing to the table in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question as long as there are no related rows in the referencing table. TRUNCATE is not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allowed if a foreign key is pointing to the table—even if there are no related rows in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referencing table, and even if the foreign key is disabled.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The DELETE statement is allowed against a table involved in an indexed view. A TRUNCATE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statement is disallowed in such a case.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The DELETE statement requires DELETE permissions on the target table. The TRUNCATE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statement requires ALTER permissions on the target 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086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DELETE statement writes significantly more to the transaction log compared to the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TRUNCATE statement. For DELETE, SQL Server records in the log the actual data that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was deleted. For TRUNCATE, SQL Server records information only about which pages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were </a:t>
            </a:r>
            <a:r>
              <a:rPr lang="en-US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deallocated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As a result, the TRUNCATE statement tends to be substantially faster.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The DELETE statement doesn’t attempt to reset an identity property if one is associated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a column in the target table. The TRUNCATE statement does. If you use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TRUNCATE and would prefer not to reset the property, you need to store the current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identity value plus one in a variable (using the IDENT_CURRENT function), and reseed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property with the stored value after the truncation.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The DELETE statement is supported if there’s a foreign key pointing to the table in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question as long as there are no related rows in the referencing table. TRUNCATE is not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allowed if a foreign key is pointing to the table—even if there are no related rows in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referencing table, and even if the foreign key is disabled.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The DELETE statement is allowed against a table involved in an indexed view. A TRUNCATE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statement is disallowed in such a case.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The DELETE statement requires DELETE permissions on the target table. The TRUNCATE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statement requires ALTER permissions on the target 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358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795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 one column in a table can have an IDE</a:t>
            </a:r>
          </a:p>
          <a:p>
            <a:endParaRPr lang="en-US" sz="9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9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for the difference between SCOPE_IDENTITY and @@IDENTITY, suppose that you have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stored procedure P1 with three statements: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An INSERT that generates a new identity value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A call to a stored procedure P2 that also has an INSERT statement that generates a new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identity value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A statement that queries the functions SCOPE_IDENTITY and @@IDENTITY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SCOPE_IDENTITY function will return the value generated by P1 (same session and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scope). The @@IDENTITY function will return the value generated by P2 (same session irrespective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scope).NTITY property.</a:t>
            </a:r>
          </a:p>
          <a:p>
            <a:endParaRPr lang="en-US" sz="9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The SCOPE_IDENTITY function returns the last identity value generated in your session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current scope.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The @@IDENTITY function returns the last identity value generated in your session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regardless of scope.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The IDENT_CURRENT function accepts a table as input and returns the last identity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 generated in the input table regardless of session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598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74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521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 one column in a table can have an IDE</a:t>
            </a:r>
          </a:p>
          <a:p>
            <a:endParaRPr lang="en-US" sz="9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9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for the difference between SCOPE_IDENTITY and @@IDENTITY, suppose that you have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stored procedure P1 with three statements: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An INSERT that generates a new identity value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A call to a stored procedure P2 that also has an INSERT statement that generates a new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identity value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A statement that queries the functions SCOPE_IDENTITY and @@IDENTITY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SCOPE_IDENTITY function will return the value generated by P1 (same session and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scope). The @@IDENTITY function will return the value generated by P2 (same session irrespective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scope).NTITY property.</a:t>
            </a:r>
          </a:p>
          <a:p>
            <a:endParaRPr lang="en-US" sz="9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The SCOPE_IDENTITY function returns the last identity value generated in your session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current scope.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The @@IDENTITY function returns the last identity value generated in your session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regardless of scope.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The IDENT_CURRENT function accepts a table as input and returns the last identity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 generated in the input table regardless of session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008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178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87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04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you want the target column’s type to be different than the source, you can use the CAST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CONVERT functions. But remember that in such a case, the target column will be defined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allowing NULLs even if the source column disallowed NULLs, because you applied manipulation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source column. As with the previous examples, you can use the ISNULL function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make SQL Server define the target column as not allowing NULLs. For example, to convert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orderdate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column from its source type DATETIME to DATE in the target, and disallow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NULLs, use the expression ISNULL(CAST(</a:t>
            </a:r>
            <a:r>
              <a:rPr lang="en-US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orderdate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DATE), '19000101') AS </a:t>
            </a:r>
            <a:r>
              <a:rPr lang="en-US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orderdate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34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you want the target column’s type to be different than the source, you can use the CAST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CONVERT functions. But remember that in such a case, the target column will be defined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allowing NULLs even if the source column disallowed NULLs, because you applied manipulation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source column. As with the previous examples, you can use the ISNULL function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make SQL Server define the target column as not allowing NULLs. For example, to convert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orderdate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column from its source type DATETIME to DATE in the target, and disallow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NULLs, use the expression ISNULL(CAST(</a:t>
            </a:r>
            <a:r>
              <a:rPr lang="en-US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orderdate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DATE), '19000101') AS </a:t>
            </a:r>
            <a:r>
              <a:rPr lang="en-US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orderdate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71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you want the target column’s type to be different than the source, you can use the CAST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CONVERT functions. But remember that in such a case, the target column will be defined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allowing NULLs even if the source column disallowed NULLs, because you applied manipulation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source column. As with the previous examples, you can use the ISNULL function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make SQL Server define the target column as not allowing NULLs. For example, to convert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orderdate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column from its source type DATETIME to DATE in the target, and disallow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NULLs, use the expression ISNULL(CAST(</a:t>
            </a:r>
            <a:r>
              <a:rPr lang="en-US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orderdate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DATE), '19000101') AS </a:t>
            </a:r>
            <a:r>
              <a:rPr lang="en-US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orderdate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65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you want the target column’s type to be different than the source, you can use the CAST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CONVERT functions. But remember that in such a case, the target column will be defined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allowing NULLs even if the source column disallowed NULLs, because you applied manipulation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source column. As with the previous examples, you can use the ISNULL function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make SQL Server define the target column as not allowing NULLs. For example, to convert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orderdate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column from its source type DATETIME to DATE in the target, and disallow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NULLs, use the expression ISNULL(CAST(</a:t>
            </a:r>
            <a:r>
              <a:rPr lang="en-US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orderdate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DATE), '19000101') AS </a:t>
            </a:r>
            <a:r>
              <a:rPr lang="en-US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orderdate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49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you want the target column’s type to be different than the source, you can use the CAST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CONVERT functions. But remember that in such a case, the target column will be defined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allowing NULLs even if the source column disallowed NULLs, because you applied manipulation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source column. As with the previous examples, you can use the ISNULL function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make SQL Server define the target column as not allowing NULLs. For example, to convert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orderdate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column from its source type DATETIME to DATE in the target, and disallow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NULLs, use the expression ISNULL(CAST(</a:t>
            </a:r>
            <a:r>
              <a:rPr lang="en-US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orderdate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DATE), '19000101') AS </a:t>
            </a:r>
            <a:r>
              <a:rPr lang="en-US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orderdate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50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you want the target column’s type to be different than the source, you can use the CAST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CONVERT functions. But remember that in such a case, the target column will be defined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allowing NULLs even if the source column disallowed NULLs, because you applied manipulation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source column. As with the previous examples, you can use the ISNULL function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make SQL Server define the target column as not allowing NULLs. For example, to convert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orderdate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column from its source type DATETIME to DATE in the target, and disallow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NULLs, use the expression ISNULL(CAST(</a:t>
            </a:r>
            <a:r>
              <a:rPr lang="en-US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orderdate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DATE), '19000101') AS </a:t>
            </a:r>
            <a:r>
              <a:rPr lang="en-US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orderdate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10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4738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55983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9344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3928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0690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02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03955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33569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52237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24108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37583372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29720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94810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59286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00745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92561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48171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L="0" marR="23813" lvl="0" indent="23813" algn="ctr" defTabSz="3095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kumimoji="0" sz="1200" b="1" i="0" u="none" strike="noStrike" kern="0" cap="all" spc="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27140870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9054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69550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376487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47117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23358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image" Target="../media/image2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8462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146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5178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6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3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MSBI LAB</a:t>
            </a:r>
            <a:br>
              <a:rPr lang="en-US" dirty="0"/>
            </a:br>
            <a:r>
              <a:rPr lang="en-US" dirty="0"/>
              <a:t>S21.E06-SQL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31466" y="3049747"/>
            <a:ext cx="4315968" cy="313932"/>
          </a:xfrm>
        </p:spPr>
        <p:txBody>
          <a:bodyPr/>
          <a:lstStyle/>
          <a:p>
            <a:r>
              <a:rPr lang="en-US" dirty="0"/>
              <a:t>December 30, 2020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solidFill>
            <a:schemeClr val="bg1"/>
          </a:solidFill>
        </p:spPr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0FDABD4-2DCD-4020-A56B-71BE047EE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04153" y="1125140"/>
            <a:ext cx="3405340" cy="289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36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</a:rPr>
              <a:t>INSERT VALUES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</a:rPr>
              <a:t>INSERT SELECT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u="sng" dirty="0">
                <a:ea typeface="ＭＳ Ｐゴシック" pitchFamily="34" charset="-128"/>
              </a:rPr>
              <a:t>INSERT EXEC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</a:rPr>
              <a:t>SELECT INTO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017" y="1503470"/>
            <a:ext cx="5800725" cy="120967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F705821-0BB1-4B46-8BF1-1C3DDD69F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E70F9-8860-4094-AC9F-F9E50FA0B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6151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</a:rPr>
              <a:t>INSERT VALUES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</a:rPr>
              <a:t>INSERT SELECT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</a:rPr>
              <a:t>INSERT EXEC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u="sng" dirty="0">
                <a:ea typeface="ＭＳ Ｐゴシック" pitchFamily="34" charset="-128"/>
              </a:rPr>
              <a:t>SELECT INTO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272" y="1503470"/>
            <a:ext cx="2819400" cy="151447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D062A54-1AC4-4ECA-BE62-F1E975E4F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9B974-EAD8-4872-9E61-1CA28BF1D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5185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062A54-1AC4-4ECA-BE62-F1E975E4F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D5A7F4F-4512-438D-BD69-6C844C23FADF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B59956F-EB33-4BCC-B0E7-63A4CFB7FEF2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25CFC4-C16F-4455-BA17-2AD547E2286F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48271C-1D00-4FCD-A42F-C1F3F9D2A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1532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73008-BC82-4B87-9D96-5D8A579AF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spc="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Updating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761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C3382A-E935-42F8-A4C7-FC56DD8B5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Data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A15F203-FCEC-4A52-A7CA-8245C096B3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UPDATE Statement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F8B8F7-313C-4F2C-BCC9-2FE109689FD9}"/>
              </a:ext>
            </a:extLst>
          </p:cNvPr>
          <p:cNvSpPr txBox="1"/>
          <p:nvPr/>
        </p:nvSpPr>
        <p:spPr>
          <a:xfrm>
            <a:off x="2950308" y="1971548"/>
            <a:ext cx="457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0101FD"/>
                </a:solidFill>
                <a:effectLst/>
                <a:latin typeface="SFMono-Regular"/>
              </a:rPr>
              <a:t>UPDATE </a:t>
            </a:r>
            <a:r>
              <a:rPr lang="en-US" sz="1600" b="0" i="0" dirty="0">
                <a:solidFill>
                  <a:srgbClr val="007D9A"/>
                </a:solidFill>
                <a:effectLst/>
                <a:latin typeface="SFMono-Regular"/>
              </a:rPr>
              <a:t>&lt;object&gt;</a:t>
            </a:r>
            <a:r>
              <a:rPr lang="en-US" sz="1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endParaRPr lang="en-US" sz="1600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r>
              <a:rPr lang="en-US" sz="1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en-US" sz="1600" b="0" i="0" dirty="0">
                <a:solidFill>
                  <a:srgbClr val="0101FD"/>
                </a:solidFill>
                <a:effectLst/>
                <a:latin typeface="SFMono-Regular"/>
              </a:rPr>
              <a:t>SET</a:t>
            </a:r>
            <a:r>
              <a:rPr lang="en-US" sz="1600" b="0" i="0" dirty="0">
                <a:solidFill>
                  <a:srgbClr val="171717"/>
                </a:solidFill>
                <a:effectLst/>
                <a:latin typeface="SFMono-Regular"/>
              </a:rPr>
              <a:t>  </a:t>
            </a:r>
            <a:r>
              <a:rPr lang="en-US" sz="1600" b="0" i="0" dirty="0" err="1">
                <a:solidFill>
                  <a:srgbClr val="171717"/>
                </a:solidFill>
                <a:effectLst/>
                <a:latin typeface="SFMono-Regular"/>
              </a:rPr>
              <a:t>column_name</a:t>
            </a:r>
            <a:r>
              <a:rPr lang="en-US" sz="1600" b="0" i="0" dirty="0">
                <a:solidFill>
                  <a:srgbClr val="171717"/>
                </a:solidFill>
                <a:effectLst/>
                <a:latin typeface="SFMono-Regular"/>
              </a:rPr>
              <a:t> = expression</a:t>
            </a:r>
          </a:p>
          <a:p>
            <a:r>
              <a:rPr lang="en-US" sz="1600" b="0" i="0" dirty="0">
                <a:solidFill>
                  <a:srgbClr val="171717"/>
                </a:solidFill>
                <a:effectLst/>
                <a:latin typeface="SFMono-Regular"/>
              </a:rPr>
              <a:t>	        [ ,...n ]  </a:t>
            </a:r>
          </a:p>
          <a:p>
            <a:r>
              <a:rPr lang="en-US" sz="1600" b="0" i="0" dirty="0">
                <a:solidFill>
                  <a:srgbClr val="0101FD"/>
                </a:solidFill>
                <a:effectLst/>
                <a:latin typeface="SFMono-Regular"/>
              </a:rPr>
              <a:t>WHERE</a:t>
            </a:r>
            <a:r>
              <a:rPr lang="en-US" sz="1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sz="1600" b="0" i="0" dirty="0">
                <a:solidFill>
                  <a:srgbClr val="007D9A"/>
                </a:solidFill>
                <a:effectLst/>
                <a:latin typeface="SFMono-Regular"/>
              </a:rPr>
              <a:t>&lt;</a:t>
            </a:r>
            <a:r>
              <a:rPr lang="en-US" sz="1600" b="0" i="0" dirty="0" err="1">
                <a:solidFill>
                  <a:srgbClr val="007D9A"/>
                </a:solidFill>
                <a:effectLst/>
                <a:latin typeface="SFMono-Regular"/>
              </a:rPr>
              <a:t>search_condition</a:t>
            </a:r>
            <a:r>
              <a:rPr lang="en-US" sz="1600" b="0" i="0" dirty="0">
                <a:solidFill>
                  <a:srgbClr val="007D9A"/>
                </a:solidFill>
                <a:effectLst/>
                <a:latin typeface="SFMono-Regular"/>
              </a:rPr>
              <a:t>&gt;</a:t>
            </a:r>
            <a:r>
              <a:rPr lang="en-US" sz="1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endParaRPr lang="en-US" sz="160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3F9901A-5A02-4709-A9B8-E16BB0A04C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5298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064" y="1088024"/>
            <a:ext cx="5002819" cy="3175091"/>
          </a:xfrm>
          <a:prstGeom prst="rect">
            <a:avLst/>
          </a:prstGeom>
        </p:spPr>
      </p:pic>
      <p:pic>
        <p:nvPicPr>
          <p:cNvPr id="6" name="Picture 2" descr="Картинки по запросу грабли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17" y="2291439"/>
            <a:ext cx="23241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93F355B-A4D2-420D-AB9B-95F69E075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Data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9891108-17B0-4C93-8C01-DF65302D31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UPDATE Based on Join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E1F763-DCDB-478A-BC52-3E07F5F12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3196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Картинки по запросу грабл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17" y="2291439"/>
            <a:ext cx="23241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2085" y="1328143"/>
            <a:ext cx="2171700" cy="206692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7395202-E653-488E-ACB7-05ABDD995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Data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C90FB1-DC2C-410F-8B8F-6EC46F51D9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Nondeterministic UPDATE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8D95E5-70B9-4590-8DB2-A07C4E761D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4922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958165-5061-4100-9DC8-CA05AF13F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Data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B909C0B-7899-49B4-888C-8A25E8615854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E324507-AA54-4725-B184-1ECA21BE0D31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4AF0CA8-A081-42D6-99FA-B7A89EFDC65E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4B8E0-9416-4619-BB3F-C70179035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6321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73008-BC82-4B87-9D96-5D8A579AF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spc="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Deleting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97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DELETE Statement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chemeClr val="bg2"/>
                </a:solidFill>
                <a:ea typeface="ＭＳ Ｐゴシック" pitchFamily="34" charset="-128"/>
              </a:rPr>
              <a:t>TRUNCATE Statement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734" y="1262432"/>
            <a:ext cx="3572097" cy="1005736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6F6F569-9CA4-4C36-9D6A-C4DB43180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Data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64C584-8F86-4AD8-9F55-CE64AC0ACE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Methods to Delete Data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8699F3B-E633-4C30-9521-A0BA8E6FB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9400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PREVIOUS PART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CA9294-E4F8-4FEA-84D6-81C82D7C92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0971" y="1092491"/>
            <a:ext cx="4418242" cy="356616"/>
          </a:xfrm>
        </p:spPr>
        <p:txBody>
          <a:bodyPr/>
          <a:lstStyle/>
          <a:p>
            <a:r>
              <a:rPr lang="en-US" sz="1100" b="1" spc="300" dirty="0"/>
              <a:t>Using Window Functions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E24836-B615-42D8-A56A-ED3E99E868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72C37F-F4DB-43E7-A5D3-A464B6FA94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AE11B25-397F-48B5-8172-430D6A4E84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CA0A3B3-2742-480A-BFCE-518E731481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0971" y="1697608"/>
            <a:ext cx="4418242" cy="356616"/>
          </a:xfrm>
        </p:spPr>
        <p:txBody>
          <a:bodyPr/>
          <a:lstStyle/>
          <a:p>
            <a:r>
              <a:rPr lang="en-US" sz="1100" b="1" spc="300" dirty="0"/>
              <a:t>Creating and Altering Tables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CE7C44D-4488-45FE-82EA-A3AF1DF580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0971" y="2302725"/>
            <a:ext cx="4418242" cy="356616"/>
          </a:xfrm>
        </p:spPr>
        <p:txBody>
          <a:bodyPr/>
          <a:lstStyle/>
          <a:p>
            <a:r>
              <a:rPr lang="en-US" sz="1100" b="1" spc="300" dirty="0"/>
              <a:t>Enforcing Data Integrity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5832FA9-3B1B-4496-8A7E-E3DC619FF8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10971" y="2907842"/>
            <a:ext cx="4418242" cy="356616"/>
          </a:xfrm>
        </p:spPr>
        <p:txBody>
          <a:bodyPr/>
          <a:lstStyle/>
          <a:p>
            <a:r>
              <a:rPr lang="en-US" sz="1100" b="1" spc="300" dirty="0"/>
              <a:t>SSDT: How to manage database as a source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9F3C61E7-609B-4401-94DB-6CEFA29AD4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58046" y="1200150"/>
            <a:ext cx="322876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573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chemeClr val="bg2"/>
                </a:solidFill>
                <a:ea typeface="ＭＳ Ｐゴシック" pitchFamily="34" charset="-128"/>
              </a:rPr>
              <a:t>DELETE Statement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TRUNCATE Statement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8" y="3671736"/>
            <a:ext cx="5876261" cy="7845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8950" y="756081"/>
            <a:ext cx="1638300" cy="27813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922704" y="3537381"/>
            <a:ext cx="1754006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Segoe"/>
              </a:rPr>
              <a:t>transaction 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Identity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foreign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indexed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permissions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F356163-21B1-4E4C-976F-36134EA82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Data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D6E7626-40FC-4227-A18F-A3475B0479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Methods to Delete Data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F42E34D-E555-4EAB-8C3C-5CBA9A7FE7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4315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958165-5061-4100-9DC8-CA05AF13F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Data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B909C0B-7899-49B4-888C-8A25E8615854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E324507-AA54-4725-B184-1ECA21BE0D31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4AF0CA8-A081-42D6-99FA-B7A89EFDC65E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016CB4-6B5F-4244-91AB-092D40AA33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6101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73008-BC82-4B87-9D96-5D8A579AF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IDENTITY Column Property</a:t>
            </a:r>
          </a:p>
        </p:txBody>
      </p:sp>
    </p:spTree>
    <p:extLst>
      <p:ext uri="{BB962C8B-B14F-4D97-AF65-F5344CB8AC3E}">
        <p14:creationId xmlns:p14="http://schemas.microsoft.com/office/powerpoint/2010/main" val="1641564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SCOPE_IDENTITY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@@IDENTITY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IDENT_CURRENT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692141-A9A4-46F6-8CC4-BAFD39104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IDENTITY Column Property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5CCE3-16E0-44AA-926C-31D2A7E350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272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CREATE SEQUENCE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/>
              <a:t>INCREMENT BY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/>
              <a:t>MINVALUE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/>
              <a:t>MAXVALUE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fr-FR" sz="1400" dirty="0"/>
              <a:t>CYCLE | NO CYCLE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/>
              <a:t>START WITH</a:t>
            </a:r>
            <a:endParaRPr lang="en-US" sz="1300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BFC81F-7BDA-43F6-B8DA-99E9D52A9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IDENTITY Column Property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BEDC7D-0E7D-44C9-A20E-CAFB537FE7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200" dirty="0"/>
              <a:t>Using the Sequence Object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C45FC-4E87-451E-857C-44524FEC63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9382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692141-A9A4-46F6-8CC4-BAFD39104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IDENTITY Column Property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1712587-A804-4647-8BF6-DCF689A3AFA7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BC61EC6-671B-4189-9C5C-98F00CE7B871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3A2B22-A74D-4626-9EAC-DC4B87C6DC2A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58EE37-C076-4FB3-8D10-495EF5FBE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91147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73008-BC82-4B87-9D96-5D8A579AF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600" b="1" spc="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Merging Data</a:t>
            </a:r>
          </a:p>
        </p:txBody>
      </p:sp>
    </p:spTree>
    <p:extLst>
      <p:ext uri="{BB962C8B-B14F-4D97-AF65-F5344CB8AC3E}">
        <p14:creationId xmlns:p14="http://schemas.microsoft.com/office/powerpoint/2010/main" val="25636153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01D18-0713-49E4-94D7-4A97ACC0F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Merging Data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110B8-9E8E-49F7-A072-7709B39225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1026" name="Picture 2" descr="SQL Server MERGE: The Essential Guide to MERGE Statement">
            <a:extLst>
              <a:ext uri="{FF2B5EF4-FFF2-40B4-BE49-F238E27FC236}">
                <a16:creationId xmlns:a16="http://schemas.microsoft.com/office/drawing/2014/main" id="{8D7A6A03-B669-4D45-B6FD-32CA9DF8497E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786" y="1079500"/>
            <a:ext cx="5938429" cy="339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0853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01D18-0713-49E4-94D7-4A97ACC0F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110B8-9E8E-49F7-A072-7709B39225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04BAB4F-0E1C-4B2A-A6DD-6BF218D16D4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57188" y="1680665"/>
            <a:ext cx="8429625" cy="219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591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256F0-1FF8-4EF8-ABAD-BE0B8A40F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2EE3A-87F6-4DAA-9E9A-6C8FC6F8A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2A7E653-7516-4A69-A928-0BB9D9F08798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0E561D-BBB9-4A04-BCDD-3D424EB1DD8F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FC5366-E2C6-4BF0-94ED-4BEE89972475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6598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S21E06 AGENDA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CA9294-E4F8-4FEA-84D6-81C82D7C92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0971" y="1092491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Workin</a:t>
            </a:r>
            <a:r>
              <a:rPr lang="en-US" dirty="0"/>
              <a:t>g with Variables</a:t>
            </a:r>
            <a:endParaRPr lang="en-US" sz="1100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E24836-B615-42D8-A56A-ED3E99E868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72C37F-F4DB-43E7-A5D3-A464B6FA94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AE11B25-397F-48B5-8172-430D6A4E84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CA0A3B3-2742-480A-BFCE-518E731481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0971" y="1697608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Inserting, Updating, Deleting Data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CE7C44D-4488-45FE-82EA-A3AF1DF580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0971" y="2302725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Using the IDENTITY Column Property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5832FA9-3B1B-4496-8A7E-E3DC619FF8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10971" y="2907842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Merging Data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42F2B2B-0809-4206-AA76-64C2EF29833B}"/>
              </a:ext>
            </a:extLst>
          </p:cNvPr>
          <p:cNvSpPr txBox="1">
            <a:spLocks/>
          </p:cNvSpPr>
          <p:nvPr/>
        </p:nvSpPr>
        <p:spPr>
          <a:xfrm>
            <a:off x="357188" y="3513371"/>
            <a:ext cx="356616" cy="35661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289087F8-ACFF-4DCF-8E4B-7C60C65AF783}"/>
              </a:ext>
            </a:extLst>
          </p:cNvPr>
          <p:cNvSpPr txBox="1">
            <a:spLocks/>
          </p:cNvSpPr>
          <p:nvPr/>
        </p:nvSpPr>
        <p:spPr>
          <a:xfrm>
            <a:off x="710971" y="3512135"/>
            <a:ext cx="4418242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Using the OUTPUT Option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D6F2467C-F53D-4D45-AC9E-498B2A116A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58046" y="1200150"/>
            <a:ext cx="322876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2582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73008-BC82-4B87-9D96-5D8A579AF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600" b="1" spc="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Using the OUTPUT Option</a:t>
            </a:r>
          </a:p>
        </p:txBody>
      </p:sp>
    </p:spTree>
    <p:extLst>
      <p:ext uri="{BB962C8B-B14F-4D97-AF65-F5344CB8AC3E}">
        <p14:creationId xmlns:p14="http://schemas.microsoft.com/office/powerpoint/2010/main" val="32123298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INSERT with OUTPUT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DELETE with OUTPUT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UPDATE with OUTPUT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MERGE with OUTPUT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82378D-CFD1-4D8C-ACDD-DB26DB154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OUTPUT Option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E5FAB-2E3F-4752-A27A-926E03427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00386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82378D-CFD1-4D8C-ACDD-DB26DB154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OUTPUT Option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55A5992-EA03-4085-8B35-89E603F9EFBE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F55E873-1D5B-4BF1-99CB-8E72F9C2FDCD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E65CA21-310C-44A1-83E1-A3E60B91AC7E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130930-E5AE-42EF-B882-0146520E5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4990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73008-BC82-4B87-9D96-5D8A579AF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600" b="1" dirty="0"/>
              <a:t>Workin</a:t>
            </a:r>
            <a:r>
              <a:rPr lang="en-US" dirty="0"/>
              <a:t>g with Variables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461536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062A54-1AC4-4ECA-BE62-F1E975E4F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2000" dirty="0"/>
              <a:t>Workin</a:t>
            </a:r>
            <a:r>
              <a:rPr lang="en-US" dirty="0"/>
              <a:t>g with Variables</a:t>
            </a:r>
            <a:endParaRPr lang="en-US" sz="2000" b="1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D5A7F4F-4512-438D-BD69-6C844C23FADF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B59956F-EB33-4BCC-B0E7-63A4CFB7FEF2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25CFC4-C16F-4455-BA17-2AD547E2286F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48271C-1D00-4FCD-A42F-C1F3F9D2A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4351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73008-BC82-4B87-9D96-5D8A579AF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spc="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Inserting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881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INSERT VALUES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INSERT SELECT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INSERT EXEC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SELECT INTO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4D5B8F-F39C-4C48-8D1D-B6256BF9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2554375-79B2-43A7-9681-F695D9A532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Methods to Insert Data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43307-AA1A-4261-8107-D388FCC461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1796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u="sng" dirty="0">
                <a:ea typeface="ＭＳ Ｐゴシック" pitchFamily="34" charset="-128"/>
              </a:rPr>
              <a:t>INSERT VALUES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</a:rPr>
              <a:t>INSERT SELECT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</a:rPr>
              <a:t>INSERT EXEC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</a:rPr>
              <a:t>SELECT INTO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947" y="1436913"/>
            <a:ext cx="6272893" cy="179614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C8EB7CA-2BC7-4CA2-A006-63A7D55F8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B1769-9D21-46D0-B754-5D7531ED8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8202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</a:rPr>
              <a:t>INSERT VALUES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u="sng" dirty="0">
                <a:solidFill>
                  <a:srgbClr val="444444"/>
                </a:solidFill>
                <a:ea typeface="ＭＳ Ｐゴシック" pitchFamily="34" charset="-128"/>
              </a:rPr>
              <a:t>INSERT SELECT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</a:rPr>
              <a:t>INSERT EXEC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</a:rPr>
              <a:t>SELECT INTO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353" y="1503470"/>
            <a:ext cx="6000750" cy="1905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4F8DDB1-80E4-4BE4-AC49-0599A83E6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D6C3F-0735-4C0C-8EBC-45D9679F9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519406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requisites.potx" id="{CA5CFE4E-6FDF-4E55-B703-99AAA5166B49}" vid="{65F8F389-B394-4C5F-9B7C-EE83AB202218}"/>
    </a:ext>
  </a:extLst>
</a:theme>
</file>

<file path=ppt/theme/theme2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3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4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71A64D0A1A6140B6A122276D7E3196" ma:contentTypeVersion="2" ma:contentTypeDescription="Create a new document." ma:contentTypeScope="" ma:versionID="eb9d7e4f071135b1952b799147512b58">
  <xsd:schema xmlns:xsd="http://www.w3.org/2001/XMLSchema" xmlns:xs="http://www.w3.org/2001/XMLSchema" xmlns:p="http://schemas.microsoft.com/office/2006/metadata/properties" xmlns:ns2="14e46183-14a5-4343-a187-db51ef71da05" targetNamespace="http://schemas.microsoft.com/office/2006/metadata/properties" ma:root="true" ma:fieldsID="feccca8fb05b9d0c739dd1af05fd115a" ns2:_="">
    <xsd:import namespace="14e46183-14a5-4343-a187-db51ef71da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e46183-14a5-4343-a187-db51ef71da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5E3C081-4081-47AD-A9A6-9F18F525DA1D}">
  <ds:schemaRefs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dcmitype/"/>
    <ds:schemaRef ds:uri="14e46183-14a5-4343-a187-db51ef71da05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512C3C4-CE09-4ADE-AF35-25E58CA316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e46183-14a5-4343-a187-db51ef71da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prerequisites</Template>
  <TotalTime>6934</TotalTime>
  <Words>2047</Words>
  <Application>Microsoft Office PowerPoint</Application>
  <PresentationFormat>On-screen Show (16:9)</PresentationFormat>
  <Paragraphs>292</Paragraphs>
  <Slides>32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Arial</vt:lpstr>
      <vt:lpstr>Arial Black</vt:lpstr>
      <vt:lpstr>Calibri</vt:lpstr>
      <vt:lpstr>Calibri Light</vt:lpstr>
      <vt:lpstr>Lucida Grande</vt:lpstr>
      <vt:lpstr>Segoe</vt:lpstr>
      <vt:lpstr>SFMono-Regular</vt:lpstr>
      <vt:lpstr>Trebuchet MS</vt:lpstr>
      <vt:lpstr>Cover Slides</vt:lpstr>
      <vt:lpstr>Breakers</vt:lpstr>
      <vt:lpstr>Covers</vt:lpstr>
      <vt:lpstr>General</vt:lpstr>
      <vt:lpstr>MSBI LAB S21.E06-SQL</vt:lpstr>
      <vt:lpstr>IN THE PREVIOUS PART</vt:lpstr>
      <vt:lpstr>S21E06 AGENDA</vt:lpstr>
      <vt:lpstr>Working with Variables</vt:lpstr>
      <vt:lpstr>Working with Variables</vt:lpstr>
      <vt:lpstr>Inserting Data</vt:lpstr>
      <vt:lpstr>Inserting Data</vt:lpstr>
      <vt:lpstr>Inserting Data</vt:lpstr>
      <vt:lpstr>Inserting Data</vt:lpstr>
      <vt:lpstr>Inserting Data</vt:lpstr>
      <vt:lpstr>Inserting Data</vt:lpstr>
      <vt:lpstr>Inserting Data</vt:lpstr>
      <vt:lpstr>Updating Data</vt:lpstr>
      <vt:lpstr>Updating Data</vt:lpstr>
      <vt:lpstr>Updating Data</vt:lpstr>
      <vt:lpstr>Updating Data</vt:lpstr>
      <vt:lpstr>Updating Data</vt:lpstr>
      <vt:lpstr>Deleting Data</vt:lpstr>
      <vt:lpstr>Deleting Data</vt:lpstr>
      <vt:lpstr>Deleting Data</vt:lpstr>
      <vt:lpstr>Deleting Data</vt:lpstr>
      <vt:lpstr>Using the IDENTITY Column Property</vt:lpstr>
      <vt:lpstr>Using the IDENTITY Column Property</vt:lpstr>
      <vt:lpstr>Using the IDENTITY Column Property</vt:lpstr>
      <vt:lpstr>Using the IDENTITY Column Property</vt:lpstr>
      <vt:lpstr>Merging Data</vt:lpstr>
      <vt:lpstr>Merging Data</vt:lpstr>
      <vt:lpstr>Merging Data</vt:lpstr>
      <vt:lpstr>Merging Data</vt:lpstr>
      <vt:lpstr>Using the OUTPUT Option</vt:lpstr>
      <vt:lpstr>Using the OUTPUT Option</vt:lpstr>
      <vt:lpstr>Using the OUTPUT Option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Vladimir Mitiurin</cp:lastModifiedBy>
  <cp:revision>159</cp:revision>
  <cp:lastPrinted>2014-07-09T13:30:36Z</cp:lastPrinted>
  <dcterms:created xsi:type="dcterms:W3CDTF">2015-03-18T06:37:43Z</dcterms:created>
  <dcterms:modified xsi:type="dcterms:W3CDTF">2020-12-29T19:18:35Z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0x0101002F71A64D0A1A6140B6A122276D7E3196</vt:lpwstr>
  </property>
  <property fmtid="{D5CDD505-2E9C-101B-9397-08002B2CF9AE}" pid="3" name="IsMyDocuments">
    <vt:bool>true</vt:bool>
  </property>
  <property fmtid="{D5CDD505-2E9C-101B-9397-08002B2CF9AE}" pid="4" name="_dlc_DocIdItemGuid">
    <vt:lpwstr>dacd157f-9e9b-4d8c-bb01-20daca300eae</vt:lpwstr>
  </property>
</Properties>
</file>