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7"/>
  </p:notesMasterIdLst>
  <p:handoutMasterIdLst>
    <p:handoutMasterId r:id="rId38"/>
  </p:handoutMasterIdLst>
  <p:sldIdLst>
    <p:sldId id="258" r:id="rId5"/>
    <p:sldId id="570" r:id="rId6"/>
    <p:sldId id="571" r:id="rId7"/>
    <p:sldId id="268" r:id="rId8"/>
    <p:sldId id="576" r:id="rId9"/>
    <p:sldId id="577" r:id="rId10"/>
    <p:sldId id="572" r:id="rId11"/>
    <p:sldId id="573" r:id="rId12"/>
    <p:sldId id="574" r:id="rId13"/>
    <p:sldId id="575" r:id="rId14"/>
    <p:sldId id="578" r:id="rId15"/>
    <p:sldId id="566" r:id="rId16"/>
    <p:sldId id="559" r:id="rId17"/>
    <p:sldId id="551" r:id="rId18"/>
    <p:sldId id="558" r:id="rId19"/>
    <p:sldId id="560" r:id="rId20"/>
    <p:sldId id="561" r:id="rId21"/>
    <p:sldId id="562" r:id="rId22"/>
    <p:sldId id="579" r:id="rId23"/>
    <p:sldId id="552" r:id="rId24"/>
    <p:sldId id="553" r:id="rId25"/>
    <p:sldId id="554" r:id="rId26"/>
    <p:sldId id="555" r:id="rId27"/>
    <p:sldId id="563" r:id="rId28"/>
    <p:sldId id="556" r:id="rId29"/>
    <p:sldId id="557" r:id="rId30"/>
    <p:sldId id="550" r:id="rId31"/>
    <p:sldId id="564" r:id="rId32"/>
    <p:sldId id="580" r:id="rId33"/>
    <p:sldId id="565" r:id="rId34"/>
    <p:sldId id="581" r:id="rId35"/>
    <p:sldId id="567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A3C644"/>
    <a:srgbClr val="999999"/>
    <a:srgbClr val="B22746"/>
    <a:srgbClr val="1A9CB0"/>
    <a:srgbClr val="E6E6E6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89B2F-2571-473F-98B4-1C0812B8F2D6}" v="1" dt="2019-02-10T16:18:03.5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83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EB2FBE7-C6D8-4086-833B-F1C45C7603AA}"/>
    <pc:docChg chg="addSld delSld modSld">
      <pc:chgData name="Andrey Potapov" userId="10ffae6e-656f-4a8a-9117-a53fb250c25f" providerId="ADAL" clId="{BEB2FBE7-C6D8-4086-833B-F1C45C7603AA}" dt="2019-02-10T16:18:14.254" v="6" actId="2696"/>
      <pc:docMkLst>
        <pc:docMk/>
      </pc:docMkLst>
      <pc:sldChg chg="modSp add">
        <pc:chgData name="Andrey Potapov" userId="10ffae6e-656f-4a8a-9117-a53fb250c25f" providerId="ADAL" clId="{BEB2FBE7-C6D8-4086-833B-F1C45C7603AA}" dt="2019-02-10T16:18:11.103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BEB2FBE7-C6D8-4086-833B-F1C45C7603AA}" dt="2019-02-10T16:18:06.909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BEB2FBE7-C6D8-4086-833B-F1C45C7603AA}" dt="2019-02-10T16:18:11.103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">
        <pc:chgData name="Andrey Potapov" userId="10ffae6e-656f-4a8a-9117-a53fb250c25f" providerId="ADAL" clId="{BEB2FBE7-C6D8-4086-833B-F1C45C7603AA}" dt="2019-02-10T16:18:14.254" v="6" actId="2696"/>
        <pc:sldMkLst>
          <pc:docMk/>
          <pc:sldMk cId="1841121397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7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0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5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2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3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2AD3EBF-703B-4EEF-8F75-F3605D2EB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014" y="483078"/>
            <a:ext cx="4319292" cy="36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6509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Window Offset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117" y="2428750"/>
            <a:ext cx="1378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LAG</a:t>
            </a:r>
          </a:p>
          <a:p>
            <a:r>
              <a:rPr lang="en-US" dirty="0">
                <a:latin typeface="Segoe"/>
              </a:rPr>
              <a:t>LEAD</a:t>
            </a:r>
          </a:p>
          <a:p>
            <a:r>
              <a:rPr lang="en-US" dirty="0">
                <a:latin typeface="Segoe"/>
              </a:rPr>
              <a:t>FIRST_VALUE</a:t>
            </a:r>
          </a:p>
          <a:p>
            <a:r>
              <a:rPr lang="en-US" dirty="0">
                <a:latin typeface="Segoe"/>
              </a:rPr>
              <a:t>LAST_VALUE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Creating and Altering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base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Temporary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variables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Derived tables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18224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CREATE TABLE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By using the SELECT INTO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63" y="2341181"/>
            <a:ext cx="5724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and Altering Tables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Specifying a Database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Naming Tables and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Choosing Column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Table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1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461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Naming Tables and Columns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Regular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Delimited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2263" y="3147456"/>
            <a:ext cx="5600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SansTypewriterStd"/>
              </a:rPr>
              <a:t>CREATE TABLE Production.[Yesterday's News]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55344" y="157624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CategoriesTest1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9707" y="390789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"Tomorrow's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Schedule"</a:t>
            </a:r>
          </a:p>
        </p:txBody>
      </p:sp>
    </p:spTree>
    <p:extLst>
      <p:ext uri="{BB962C8B-B14F-4D97-AF65-F5344CB8AC3E}">
        <p14:creationId xmlns:p14="http://schemas.microsoft.com/office/powerpoint/2010/main" val="393541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5986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Choosing Column Data Types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Size is important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NVARCHAR or VARCHAR  vs NCHAR or CHAR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DATE, TIME, and DATETIME2 vs DATETIME and SMALLDATETIME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VARCHAR(MAX), NVARCHAR(MAX), and VARBINARY(MAX) instead of the deprecated TEXT, NTEXT, and IMAGE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ROWVERSION instead of the deprecated TIMESTAMP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Use DECIMAL and NUMERIC instead of FLOAT or REAL</a:t>
            </a:r>
          </a:p>
        </p:txBody>
      </p:sp>
    </p:spTree>
    <p:extLst>
      <p:ext uri="{BB962C8B-B14F-4D97-AF65-F5344CB8AC3E}">
        <p14:creationId xmlns:p14="http://schemas.microsoft.com/office/powerpoint/2010/main" val="118572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168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Column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Identity Property and Sequence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Computed Columns  (non deterministic function GETDATE() or CURRENT_TIMESTAMP)</a:t>
            </a:r>
          </a:p>
        </p:txBody>
      </p:sp>
    </p:spTree>
    <p:extLst>
      <p:ext uri="{BB962C8B-B14F-4D97-AF65-F5344CB8AC3E}">
        <p14:creationId xmlns:p14="http://schemas.microsoft.com/office/powerpoint/2010/main" val="216028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Creating and Altering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7520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Table Compression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48780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Enforcing Data Integrity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S18E04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Subqueries, Table Expressions, and the APPLY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Set Operators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Grouping and Windowing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Pivoting and Unpivoting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6EBC2DF-6340-46FA-B2EC-1353C55B04F9}"/>
              </a:ext>
            </a:extLst>
          </p:cNvPr>
          <p:cNvSpPr txBox="1">
            <a:spLocks/>
          </p:cNvSpPr>
          <p:nvPr/>
        </p:nvSpPr>
        <p:spPr>
          <a:xfrm>
            <a:off x="703713" y="367145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Entity-Attribute-Value pattern (EAV) Online shop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B5C9F1-D652-4ABD-BE04-750BB921C554}"/>
              </a:ext>
            </a:extLst>
          </p:cNvPr>
          <p:cNvSpPr/>
          <p:nvPr/>
        </p:nvSpPr>
        <p:spPr>
          <a:xfrm>
            <a:off x="332118" y="3624621"/>
            <a:ext cx="357138" cy="307777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36A4F4-2276-46BA-A97B-8E511541CF12}"/>
              </a:ext>
            </a:extLst>
          </p:cNvPr>
          <p:cNvSpPr/>
          <p:nvPr/>
        </p:nvSpPr>
        <p:spPr>
          <a:xfrm>
            <a:off x="314799" y="360546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65D19-150F-465F-8A80-7F5E5549F248}"/>
              </a:ext>
            </a:extLst>
          </p:cNvPr>
          <p:cNvSpPr/>
          <p:nvPr/>
        </p:nvSpPr>
        <p:spPr>
          <a:xfrm>
            <a:off x="674799" y="3605465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8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http://www.dbanotes.com/wp-content/uploads/2011/09/oracle11g-constrai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26" y="953762"/>
            <a:ext cx="4110183" cy="1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entut.com/wp-content/uploads/2012/10/SQL-Constrai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8" y="2467627"/>
            <a:ext cx="3733138" cy="22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5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Primary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://www.zentut.com/wp-content/uploads/2012/10/primary-key-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70" y="1635227"/>
            <a:ext cx="2705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5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Unique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27" y="1011103"/>
            <a:ext cx="5153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5" y="794553"/>
            <a:ext cx="357187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7" y="3159283"/>
            <a:ext cx="8919604" cy="9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2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Foreign Key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42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Check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2178045"/>
            <a:ext cx="8106310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16225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Enforcing Data Integrity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Default Constraints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3" y="1390453"/>
            <a:ext cx="5932417" cy="28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74280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Specifying a Database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19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Enforcing Data Integrity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77970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Naming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023326" y="2473396"/>
            <a:ext cx="2192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DFT_&lt;Table&gt;_&lt;Column&gt;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326" y="2969421"/>
            <a:ext cx="3518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CHK_&lt;Table&gt;_&lt;</a:t>
            </a:r>
            <a:r>
              <a:rPr lang="en-US" dirty="0" err="1">
                <a:latin typeface="TheSansMonoConNormal"/>
              </a:rPr>
              <a:t>Column_Or_Description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3326" y="1521115"/>
            <a:ext cx="2811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UQ_&lt;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3326" y="1984346"/>
            <a:ext cx="3774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FK_&lt;</a:t>
            </a:r>
            <a:r>
              <a:rPr lang="en-US" dirty="0" err="1">
                <a:latin typeface="TheSansMonoConNormal"/>
              </a:rPr>
              <a:t>ReferencingTable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ReferencedTable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SSDT How to manage database as a source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Creating and Altering Tables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Enforcing Data Integrity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SSDT How to manage database as a source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6EBC2DF-6340-46FA-B2EC-1353C55B04F9}"/>
              </a:ext>
            </a:extLst>
          </p:cNvPr>
          <p:cNvSpPr txBox="1">
            <a:spLocks/>
          </p:cNvSpPr>
          <p:nvPr/>
        </p:nvSpPr>
        <p:spPr>
          <a:xfrm>
            <a:off x="703713" y="367145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Jira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B5C9F1-D652-4ABD-BE04-750BB921C554}"/>
              </a:ext>
            </a:extLst>
          </p:cNvPr>
          <p:cNvSpPr/>
          <p:nvPr/>
        </p:nvSpPr>
        <p:spPr>
          <a:xfrm>
            <a:off x="332118" y="362462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36A4F4-2276-46BA-A97B-8E511541CF12}"/>
              </a:ext>
            </a:extLst>
          </p:cNvPr>
          <p:cNvSpPr/>
          <p:nvPr/>
        </p:nvSpPr>
        <p:spPr>
          <a:xfrm>
            <a:off x="314799" y="360546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65D19-150F-465F-8A80-7F5E5549F248}"/>
              </a:ext>
            </a:extLst>
          </p:cNvPr>
          <p:cNvSpPr/>
          <p:nvPr/>
        </p:nvSpPr>
        <p:spPr>
          <a:xfrm>
            <a:off x="674799" y="3605465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SSDT How to manage database as a source code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AC51BF3-E907-426A-A9F8-CDB195264C4C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Create new project. 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Sync project to actual state of database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Deploy changes to DEV , TST and PRD</a:t>
            </a:r>
          </a:p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2978289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Jira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Jira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EF7A262-6234-4AD2-8EF5-99020FA2D14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Agile</a:t>
            </a:r>
          </a:p>
          <a:p>
            <a:pPr marL="638175" lvl="1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SCRUM</a:t>
            </a:r>
          </a:p>
          <a:p>
            <a:pPr marL="638175" lvl="1" indent="-180975">
              <a:spcAft>
                <a:spcPts val="1350"/>
              </a:spcAft>
              <a:buClr>
                <a:schemeClr val="accent1"/>
              </a:buClr>
            </a:pPr>
            <a:r>
              <a:rPr lang="en-US" sz="1200" dirty="0"/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2317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Window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30653"/>
            <a:ext cx="589802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Aggregate Functions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7782" y="1659693"/>
            <a:ext cx="5562510" cy="280956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SUM, COUNT, AVG, MIN,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75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"/>
              </a:rPr>
              <a:t>FRAMES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85589" y="1176808"/>
            <a:ext cx="556251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6980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Window Ranking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fb4810-c3cf-44db-bdf0-77d94482a97a"/>
    <ds:schemaRef ds:uri="http://purl.org/dc/terms/"/>
    <ds:schemaRef ds:uri="http://www.w3.org/XML/1998/namespace"/>
    <ds:schemaRef ds:uri="609121fb-01d0-49fe-b3fd-9a3e3a0646a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E9727-CC5C-4EF8-9504-50C84B03D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5503</TotalTime>
  <Words>596</Words>
  <Application>Microsoft Office PowerPoint</Application>
  <PresentationFormat>On-screen Show (16:9)</PresentationFormat>
  <Paragraphs>164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Lucida Grande</vt:lpstr>
      <vt:lpstr>LucidaSansTypewriterStd</vt:lpstr>
      <vt:lpstr>Segoe</vt:lpstr>
      <vt:lpstr>TheSansMonoConNormal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121</cp:revision>
  <cp:lastPrinted>2014-07-09T13:30:36Z</cp:lastPrinted>
  <dcterms:created xsi:type="dcterms:W3CDTF">2015-03-18T06:37:43Z</dcterms:created>
  <dcterms:modified xsi:type="dcterms:W3CDTF">2019-02-13T16:58:45Z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