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41"/>
  </p:notesMasterIdLst>
  <p:handoutMasterIdLst>
    <p:handoutMasterId r:id="rId42"/>
  </p:handoutMasterIdLst>
  <p:sldIdLst>
    <p:sldId id="451" r:id="rId5"/>
    <p:sldId id="453" r:id="rId6"/>
    <p:sldId id="507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35" r:id="rId21"/>
    <p:sldId id="536" r:id="rId22"/>
    <p:sldId id="537" r:id="rId23"/>
    <p:sldId id="538" r:id="rId24"/>
    <p:sldId id="539" r:id="rId25"/>
    <p:sldId id="540" r:id="rId26"/>
    <p:sldId id="541" r:id="rId27"/>
    <p:sldId id="542" r:id="rId28"/>
    <p:sldId id="543" r:id="rId29"/>
    <p:sldId id="511" r:id="rId30"/>
    <p:sldId id="513" r:id="rId31"/>
    <p:sldId id="514" r:id="rId32"/>
    <p:sldId id="515" r:id="rId33"/>
    <p:sldId id="516" r:id="rId34"/>
    <p:sldId id="517" r:id="rId35"/>
    <p:sldId id="518" r:id="rId36"/>
    <p:sldId id="519" r:id="rId37"/>
    <p:sldId id="520" r:id="rId38"/>
    <p:sldId id="478" r:id="rId39"/>
    <p:sldId id="521" r:id="rId40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B22746"/>
    <a:srgbClr val="E6E6E6"/>
    <a:srgbClr val="CCCCCC"/>
    <a:srgbClr val="666666"/>
    <a:srgbClr val="464547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AC9CB-96FC-4B54-97D9-168D12E90C14}" v="2" dt="2019-02-03T17:54:54.7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00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05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39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22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07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49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07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58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27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59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1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7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23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1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4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18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8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50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08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14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3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8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40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03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75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58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619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979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2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46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6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65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4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3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bulleted list</a:t>
            </a:r>
          </a:p>
          <a:p>
            <a:pPr lvl="1"/>
            <a:r>
              <a:rPr lang="en-US"/>
              <a:t>Second Level Bullet</a:t>
            </a:r>
          </a:p>
          <a:p>
            <a:pPr lvl="2"/>
            <a:r>
              <a:rPr lang="en-US"/>
              <a:t>Third Level Bullet</a:t>
            </a:r>
            <a:br>
              <a:rPr lang="en-US"/>
            </a:br>
            <a:endParaRPr lang="en-US"/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  <a:p>
            <a:pPr lvl="0"/>
            <a:r>
              <a:rPr lang="en-US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87752(v=SQL.110).aspx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msdn.microsoft.com/en-us/library/ms174318(v=SQL.110).asp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60399" y="4412952"/>
            <a:ext cx="3649662" cy="279797"/>
          </a:xfrm>
        </p:spPr>
        <p:txBody>
          <a:bodyPr>
            <a:normAutofit lnSpcReduction="10000"/>
          </a:bodyPr>
          <a:lstStyle/>
          <a:p>
            <a:r>
              <a:rPr lang="en-US"/>
              <a:t>February 3, 2019</a:t>
            </a:r>
          </a:p>
        </p:txBody>
      </p:sp>
      <p:pic>
        <p:nvPicPr>
          <p:cNvPr id="17" name="Picture Placeholder 16" descr="logo_cover_4.pn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22" b="3622"/>
          <a:stretch>
            <a:fillRect/>
          </a:stretch>
        </p:blipFill>
        <p:spPr>
          <a:xfrm>
            <a:off x="5067908" y="1742303"/>
            <a:ext cx="3358810" cy="1237739"/>
          </a:xfr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3B14EC-D493-4F28-B7AB-623EB2584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5" y="340940"/>
            <a:ext cx="5011252" cy="3796952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2958737" y="3465567"/>
            <a:ext cx="1687221" cy="494592"/>
          </a:xfrm>
          <a:solidFill>
            <a:srgbClr val="B22746"/>
          </a:solidFill>
          <a:ln>
            <a:solidFill>
              <a:srgbClr val="B2274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/>
              <a:t>S19E02</a:t>
            </a:r>
          </a:p>
        </p:txBody>
      </p:sp>
    </p:spTree>
    <p:extLst>
      <p:ext uri="{BB962C8B-B14F-4D97-AF65-F5344CB8AC3E}">
        <p14:creationId xmlns:p14="http://schemas.microsoft.com/office/powerpoint/2010/main" val="427483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302102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Extents and Allocation Map Pages</a:t>
            </a:r>
          </a:p>
        </p:txBody>
      </p:sp>
      <p:pic>
        <p:nvPicPr>
          <p:cNvPr id="1026" name="Picture 2" descr="http://www.sqlserver-dba.co.uk/wp-content/uploads/2012/05/Mixed-and-Dedicated-ext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030" y="1397555"/>
            <a:ext cx="3641970" cy="141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-technet.sec.s-msft.com/dynimg/IC7608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28" y="2174630"/>
            <a:ext cx="5268302" cy="223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02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71700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Modifications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>
                <a:solidFill>
                  <a:srgbClr val="444444"/>
                </a:solidFill>
                <a:ea typeface="ＭＳ Ｐゴシック" pitchFamily="34" charset="-128"/>
              </a:rPr>
              <a:t>Initial stage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97" y="1858610"/>
            <a:ext cx="7622005" cy="24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8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71700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Modifications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>
                <a:solidFill>
                  <a:srgbClr val="444444"/>
                </a:solidFill>
                <a:ea typeface="ＭＳ Ｐゴシック" pitchFamily="34" charset="-128"/>
              </a:rPr>
              <a:t>Modifying data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68" y="1794355"/>
            <a:ext cx="7983454" cy="29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72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11" y="1395731"/>
            <a:ext cx="6561677" cy="3334109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71700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Modifications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>
                <a:solidFill>
                  <a:srgbClr val="444444"/>
                </a:solidFill>
                <a:ea typeface="ＭＳ Ｐゴシック" pitchFamily="34" charset="-128"/>
              </a:rPr>
              <a:t>Checkpoint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7840717" cy="348437"/>
            <a:chOff x="448467" y="1385345"/>
            <a:chExt cx="10454288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991093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Heap Tables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1386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Clustered Indexes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Composite Indexes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err="1">
                  <a:solidFill>
                    <a:srgbClr val="444444"/>
                  </a:solidFill>
                  <a:latin typeface="Trebuchet MS"/>
                  <a:cs typeface="Trebuchet MS"/>
                </a:rPr>
                <a:t>Nonclustered</a:t>
              </a: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 Indexes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220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Heap tables are tables without a clustered index.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The data in heap tables is unsorted.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SQL Server does not guarantee, nor does it maintain, a sorting order of the data in the heap tables.</a:t>
            </a:r>
          </a:p>
        </p:txBody>
      </p:sp>
      <p:pic>
        <p:nvPicPr>
          <p:cNvPr id="3074" name="Picture 2" descr="http://previews.123rf.com/images/okssi68/okssi680911/okssi68091100038/5937933-Heap-of-newspapers-and-magazines-is-in-an-office-disorder-on-a-table--Stock-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7" y="1015218"/>
            <a:ext cx="2321958" cy="349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6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Heap tables are tables without a clustered index.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The data in heap tables is unsorted.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SQL Server does not </a:t>
            </a:r>
            <a:r>
              <a:rPr lang="en-US" err="1"/>
              <a:t>guarantee,nor</a:t>
            </a:r>
            <a:r>
              <a:rPr lang="en-US"/>
              <a:t> does it maintain, a sorting order of the data in the heap tables.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9" y="1162951"/>
            <a:ext cx="8640417" cy="36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7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Heap tables are tables without a clustered index.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The data in heap tables is unsorted.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SQL Server does not </a:t>
            </a:r>
            <a:r>
              <a:rPr lang="en-US" err="1"/>
              <a:t>guarantee,nor</a:t>
            </a:r>
            <a:r>
              <a:rPr lang="en-US"/>
              <a:t> does it maintain, a sorting order of the data in the heap tables.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9" y="1162951"/>
            <a:ext cx="8640417" cy="36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7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Forwarding pointers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59" y="1724025"/>
            <a:ext cx="7194241" cy="290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29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749" y="1400174"/>
            <a:ext cx="6905226" cy="326790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18519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Heap Tables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17782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Reading data when the forwarding pointers exist</a:t>
            </a:r>
          </a:p>
        </p:txBody>
      </p:sp>
    </p:spTree>
    <p:extLst>
      <p:ext uri="{BB962C8B-B14F-4D97-AF65-F5344CB8AC3E}">
        <p14:creationId xmlns:p14="http://schemas.microsoft.com/office/powerpoint/2010/main" val="246129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IN PREVIOUS PART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7840717" cy="348437"/>
            <a:chOff x="448467" y="1385345"/>
            <a:chExt cx="10454288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991093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Database evolution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7781" y="1648649"/>
            <a:ext cx="4122263" cy="578175"/>
            <a:chOff x="448467" y="2074215"/>
            <a:chExt cx="5496350" cy="770899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738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MS SQL Server overview</a:t>
              </a:r>
              <a:endParaRPr lang="ru-RU" sz="1500" b="1">
                <a:solidFill>
                  <a:srgbClr val="444444"/>
                </a:solidFill>
                <a:latin typeface="Trebuchet MS"/>
                <a:cs typeface="Trebuchet MS"/>
              </a:endParaRPr>
            </a:p>
            <a:p>
              <a:pPr>
                <a:buClr>
                  <a:schemeClr val="bg1"/>
                </a:buClr>
                <a:buSzPct val="140000"/>
              </a:pPr>
              <a:endParaRPr lang="en-US" sz="1500" b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48467" y="2074215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05480" y="2114409"/>
            <a:ext cx="5455763" cy="362732"/>
            <a:chOff x="448467" y="2763085"/>
            <a:chExt cx="7274351" cy="48364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2"/>
              <a:ext cx="6731000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SSMS , System Databases, Create Database</a:t>
              </a:r>
              <a:endParaRPr lang="en-US" sz="1600" b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448467" y="2763085"/>
              <a:ext cx="464581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7781" y="2795215"/>
            <a:ext cx="8075019" cy="348437"/>
            <a:chOff x="448467" y="4140826"/>
            <a:chExt cx="10766691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4173062"/>
              <a:ext cx="10223340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 b="1">
                  <a:solidFill>
                    <a:srgbClr val="444444"/>
                  </a:solidFill>
                  <a:latin typeface="Trebuchet MS"/>
                  <a:cs typeface="Trebuchet MS"/>
                </a:rPr>
                <a:t>Homework assignment : Create POC of Library Database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48467" y="4140826"/>
              <a:ext cx="464583" cy="464582"/>
            </a:xfrm>
            <a:prstGeom prst="ellipse">
              <a:avLst/>
            </a:prstGeom>
            <a:solidFill>
              <a:srgbClr val="A3C6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768295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Clustered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3849586" cy="32488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A clustered index dictates the physical order of the data in a table, which is sorted according to the clustered index key.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The table can have only one clustered index defined.</a:t>
            </a:r>
          </a:p>
        </p:txBody>
      </p:sp>
      <p:pic>
        <p:nvPicPr>
          <p:cNvPr id="1026" name="Picture 2" descr="http://www.montel.com/images/Hybria_Library_Shelving_Storage_Bookshelves_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630" y="1330920"/>
            <a:ext cx="4573467" cy="256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468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3" y="867485"/>
            <a:ext cx="8524874" cy="3883016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Clustered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25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62" y="867485"/>
            <a:ext cx="7265463" cy="39573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Clustered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01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127" y="867485"/>
            <a:ext cx="6146346" cy="390681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666867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Clustered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6260" y="1330920"/>
            <a:ext cx="3849586" cy="3248895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Ordered index scan</a:t>
            </a:r>
          </a:p>
        </p:txBody>
      </p:sp>
    </p:spTree>
    <p:extLst>
      <p:ext uri="{BB962C8B-B14F-4D97-AF65-F5344CB8AC3E}">
        <p14:creationId xmlns:p14="http://schemas.microsoft.com/office/powerpoint/2010/main" val="3764761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174932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Composite Indexes</a:t>
            </a:r>
            <a:endParaRPr lang="en-US" b="1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21" y="1162951"/>
            <a:ext cx="7601358" cy="366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68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/>
              <a:t>Tables and Indexes: Internal Structure and Access Methods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6"/>
            <a:ext cx="197868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Nonclustered</a:t>
            </a:r>
            <a:r>
              <a:rPr lang="en-US"/>
              <a:t> Indexes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260" y="1330920"/>
            <a:ext cx="7759965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22" y="1330920"/>
            <a:ext cx="69056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35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Understanding the Foundations of T-SQL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7"/>
            <a:ext cx="168789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Evolution of T-SQL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1026" name="Picture 2" descr="https://www.microsoftpressstore.com/content/images/chap1_9780735666054/elementLinks/httpatomoreillycomsourcemspimages19173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1" y="1634735"/>
            <a:ext cx="3960115" cy="279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32866" y="90132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Segoe"/>
              </a:rPr>
              <a:t>International Organization for Standards (ISO)  American National Standards Institute (ANSI)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629" y="1515199"/>
            <a:ext cx="1869934" cy="2909617"/>
          </a:xfrm>
          <a:prstGeom prst="rect">
            <a:avLst/>
          </a:prstGeom>
        </p:spPr>
      </p:pic>
      <p:sp>
        <p:nvSpPr>
          <p:cNvPr id="29" name="Text Placeholder 4"/>
          <p:cNvSpPr txBox="1">
            <a:spLocks/>
          </p:cNvSpPr>
          <p:nvPr/>
        </p:nvSpPr>
        <p:spPr>
          <a:xfrm>
            <a:off x="3336990" y="1662328"/>
            <a:ext cx="1404167" cy="29546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Dialect of 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00562" y="4515466"/>
            <a:ext cx="63071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Segoe"/>
              </a:rPr>
              <a:t>SEQUEL; an acronym for “structured English query language.”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71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Understanding the Foundations of T-SQL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7"/>
            <a:ext cx="168789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Evolution of T-SQL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0858" y="1566913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Segoe"/>
              </a:rPr>
              <a:t>@Variable1 &lt;&gt; @Variable2</a:t>
            </a:r>
          </a:p>
          <a:p>
            <a:r>
              <a:rPr lang="en-US">
                <a:latin typeface="Segoe"/>
              </a:rPr>
              <a:t>@Variable1 != @Variable2</a:t>
            </a:r>
          </a:p>
          <a:p>
            <a:endParaRPr lang="en-US">
              <a:latin typeface="Segoe"/>
            </a:endParaRPr>
          </a:p>
          <a:p>
            <a:endParaRPr lang="en-US">
              <a:latin typeface="Segoe"/>
            </a:endParaRPr>
          </a:p>
          <a:p>
            <a:r>
              <a:rPr lang="en-US"/>
              <a:t>CAST</a:t>
            </a:r>
          </a:p>
          <a:p>
            <a:r>
              <a:rPr lang="en-US"/>
              <a:t>CONVERT</a:t>
            </a:r>
          </a:p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29217" y="1566913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latin typeface="Segoe"/>
              </a:rPr>
              <a:t>Standard</a:t>
            </a:r>
          </a:p>
          <a:p>
            <a:r>
              <a:rPr lang="en-US">
                <a:solidFill>
                  <a:srgbClr val="FF0000"/>
                </a:solidFill>
                <a:latin typeface="Segoe"/>
              </a:rPr>
              <a:t>Is not a standard</a:t>
            </a:r>
          </a:p>
          <a:p>
            <a:endParaRPr lang="en-US">
              <a:latin typeface="Segoe"/>
            </a:endParaRPr>
          </a:p>
          <a:p>
            <a:endParaRPr lang="en-US">
              <a:latin typeface="Segoe"/>
            </a:endParaRPr>
          </a:p>
          <a:p>
            <a:r>
              <a:rPr lang="en-US">
                <a:solidFill>
                  <a:srgbClr val="00B050"/>
                </a:solidFill>
                <a:latin typeface="Segoe"/>
              </a:rPr>
              <a:t>Standard</a:t>
            </a:r>
          </a:p>
          <a:p>
            <a:r>
              <a:rPr lang="en-US">
                <a:solidFill>
                  <a:srgbClr val="FF0000"/>
                </a:solidFill>
                <a:latin typeface="Segoe"/>
              </a:rPr>
              <a:t>Is not a standard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61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Understanding the Foundations of T-SQL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7"/>
            <a:ext cx="168789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Evolution of T-SQL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2050" name="Picture 2" descr="http://upload.wikimedia.org/wikipedia/commons/8/8d/Relational_model_concep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81" y="1379852"/>
            <a:ext cx="64770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304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Understanding the Foundations of T-SQL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7"/>
            <a:ext cx="168789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Evolution of T-SQL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3571" y="1202317"/>
            <a:ext cx="2738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Segoe-Semibold"/>
              </a:rPr>
              <a:t>Set theory and predicate logic</a:t>
            </a:r>
            <a:endParaRPr lang="en-US" b="1"/>
          </a:p>
        </p:txBody>
      </p:sp>
      <p:sp>
        <p:nvSpPr>
          <p:cNvPr id="3" name="Rectangle 2"/>
          <p:cNvSpPr/>
          <p:nvPr/>
        </p:nvSpPr>
        <p:spPr>
          <a:xfrm>
            <a:off x="236117" y="179899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[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empid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[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lastname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[region]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[TSQL2012]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[HR]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[Employees]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[region]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'WA'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42" y="2868029"/>
            <a:ext cx="2056975" cy="1983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46710" y="1768022"/>
            <a:ext cx="2838740" cy="10721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36576" bIns="91440" rtlCol="0" anchor="ctr" anchorCtr="1"/>
          <a:lstStyle/>
          <a:p>
            <a:pPr algn="ctr">
              <a:lnSpc>
                <a:spcPct val="90000"/>
              </a:lnSpc>
            </a:pPr>
            <a:r>
              <a:rPr lang="en-US" sz="1300">
                <a:cs typeface="Trebuchet MS"/>
              </a:rPr>
              <a:t>NULL</a:t>
            </a:r>
          </a:p>
          <a:p>
            <a:pPr algn="ctr">
              <a:lnSpc>
                <a:spcPct val="90000"/>
              </a:lnSpc>
            </a:pPr>
            <a:r>
              <a:rPr lang="en-US" sz="1300">
                <a:cs typeface="Trebuchet MS"/>
              </a:rPr>
              <a:t>Mark</a:t>
            </a:r>
          </a:p>
          <a:p>
            <a:pPr algn="ctr">
              <a:lnSpc>
                <a:spcPct val="90000"/>
              </a:lnSpc>
            </a:pPr>
            <a:r>
              <a:rPr lang="en-US" sz="1300">
                <a:cs typeface="Trebuchet MS"/>
              </a:rPr>
              <a:t>third logical value—</a:t>
            </a:r>
          </a:p>
          <a:p>
            <a:pPr algn="ctr">
              <a:lnSpc>
                <a:spcPct val="90000"/>
              </a:lnSpc>
            </a:pPr>
            <a:r>
              <a:rPr lang="en-US" sz="1300" b="1">
                <a:cs typeface="Trebuchet MS"/>
              </a:rPr>
              <a:t>unknown</a:t>
            </a:r>
          </a:p>
          <a:p>
            <a:pPr algn="ctr">
              <a:lnSpc>
                <a:spcPct val="90000"/>
              </a:lnSpc>
            </a:pPr>
            <a:endParaRPr lang="en-US" sz="1300"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3154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/>
              <a:t>S19E02 AGENDA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47120" y="1804136"/>
            <a:ext cx="7840717" cy="362731"/>
            <a:chOff x="448467" y="1385345"/>
            <a:chExt cx="10454288" cy="483641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Understanding the Foundations of T-SQL</a:t>
              </a:r>
              <a:endParaRPr lang="en-US" sz="1500" b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47120" y="2273351"/>
            <a:ext cx="8075019" cy="362731"/>
            <a:chOff x="448467" y="4140826"/>
            <a:chExt cx="10766691" cy="483641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4173062"/>
              <a:ext cx="10223340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Understanding Logical Query Processing</a:t>
              </a:r>
              <a:endParaRPr lang="en-US" sz="1500" b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448467" y="4140826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173" y="1346443"/>
            <a:ext cx="7840717" cy="362731"/>
            <a:chOff x="448467" y="1385345"/>
            <a:chExt cx="10454288" cy="483640"/>
          </a:xfrm>
        </p:grpSpPr>
        <p:sp>
          <p:nvSpPr>
            <p:cNvPr id="27" name="TextBox 26"/>
            <p:cNvSpPr txBox="1"/>
            <p:nvPr/>
          </p:nvSpPr>
          <p:spPr>
            <a:xfrm>
              <a:off x="991816" y="1417580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Foundations of Querying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84173" y="2786641"/>
            <a:ext cx="7840717" cy="362731"/>
            <a:chOff x="448467" y="1385345"/>
            <a:chExt cx="10454288" cy="483641"/>
          </a:xfrm>
        </p:grpSpPr>
        <p:sp>
          <p:nvSpPr>
            <p:cNvPr id="33" name="TextBox 32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Getting Started with the SELECT Statement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47120" y="3284444"/>
            <a:ext cx="7840717" cy="362731"/>
            <a:chOff x="448467" y="1385345"/>
            <a:chExt cx="10454288" cy="483640"/>
          </a:xfrm>
        </p:grpSpPr>
        <p:sp>
          <p:nvSpPr>
            <p:cNvPr id="45" name="TextBox 44"/>
            <p:cNvSpPr txBox="1"/>
            <p:nvPr/>
          </p:nvSpPr>
          <p:spPr>
            <a:xfrm>
              <a:off x="991816" y="1417580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Using the FROM and SELECT Clauses</a:t>
              </a:r>
              <a:endParaRPr lang="en-US" sz="1500" b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47120" y="3770728"/>
            <a:ext cx="8075019" cy="362732"/>
            <a:chOff x="448467" y="4140826"/>
            <a:chExt cx="10766691" cy="483642"/>
          </a:xfrm>
        </p:grpSpPr>
        <p:sp>
          <p:nvSpPr>
            <p:cNvPr id="49" name="TextBox 48"/>
            <p:cNvSpPr txBox="1"/>
            <p:nvPr/>
          </p:nvSpPr>
          <p:spPr>
            <a:xfrm>
              <a:off x="991818" y="4173063"/>
              <a:ext cx="10223340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Working with Data Types and Built-in Functions</a:t>
              </a:r>
              <a:endParaRPr lang="en-US" sz="1500" b="1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448467" y="4140826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84173" y="4276885"/>
            <a:ext cx="7840717" cy="362731"/>
            <a:chOff x="448467" y="1385345"/>
            <a:chExt cx="10454288" cy="483641"/>
          </a:xfrm>
        </p:grpSpPr>
        <p:sp>
          <p:nvSpPr>
            <p:cNvPr id="52" name="TextBox 51"/>
            <p:cNvSpPr txBox="1"/>
            <p:nvPr/>
          </p:nvSpPr>
          <p:spPr>
            <a:xfrm>
              <a:off x="991816" y="1417581"/>
              <a:ext cx="991093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600" b="1"/>
                <a:t>Library OLTP Database (Homework assignment) 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448467" y="1385345"/>
              <a:ext cx="464583" cy="464582"/>
            </a:xfrm>
            <a:prstGeom prst="ellipse">
              <a:avLst/>
            </a:prstGeom>
            <a:solidFill>
              <a:srgbClr val="2FC2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4173" y="815632"/>
            <a:ext cx="8153173" cy="362734"/>
            <a:chOff x="448467" y="3451955"/>
            <a:chExt cx="10870897" cy="483645"/>
          </a:xfrm>
        </p:grpSpPr>
        <p:sp>
          <p:nvSpPr>
            <p:cNvPr id="25" name="TextBox 24"/>
            <p:cNvSpPr txBox="1"/>
            <p:nvPr/>
          </p:nvSpPr>
          <p:spPr>
            <a:xfrm>
              <a:off x="991818" y="3484195"/>
              <a:ext cx="1032754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rgbClr val="444444"/>
                  </a:solidFill>
                  <a:latin typeface="Trebuchet MS"/>
                  <a:cs typeface="Trebuchet MS"/>
                </a:rPr>
                <a:t>Data Storage Internals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58004" y="3490746"/>
                <a:ext cx="246307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endParaRPr lang="en-US" sz="1500" b="1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8546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Understanding the Foundations of T-SQL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7"/>
            <a:ext cx="282160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Using T-SQL in a Relational Way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16182" y="1560543"/>
            <a:ext cx="1950959" cy="1920104"/>
            <a:chOff x="6855594" y="4322405"/>
            <a:chExt cx="1950959" cy="1920104"/>
          </a:xfrm>
        </p:grpSpPr>
        <p:sp>
          <p:nvSpPr>
            <p:cNvPr id="6" name="Oval 5"/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308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Understanding Logical Query Processing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7"/>
            <a:ext cx="401090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T-SQL As a Declarative English-Like Language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6182" y="2236704"/>
            <a:ext cx="1950959" cy="11471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  <a:latin typeface="Arial Black"/>
                <a:cs typeface="Arial Black"/>
              </a:rPr>
              <a:t>DEMO</a:t>
            </a:r>
          </a:p>
          <a:p>
            <a:pPr algn="ctr">
              <a:lnSpc>
                <a:spcPct val="130000"/>
              </a:lnSpc>
            </a:pPr>
            <a:r>
              <a:rPr lang="en-US" sz="11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</a:p>
          <a:p>
            <a:pPr algn="ctr"/>
            <a:br>
              <a:rPr lang="en-US" sz="800">
                <a:solidFill>
                  <a:srgbClr val="FFFFFF"/>
                </a:solidFill>
                <a:latin typeface="Arial"/>
                <a:cs typeface="Arial"/>
              </a:rPr>
            </a:br>
            <a:br>
              <a:rPr lang="en-US" sz="800">
                <a:solidFill>
                  <a:srgbClr val="FFFFFF"/>
                </a:solidFill>
                <a:latin typeface="Arial"/>
                <a:cs typeface="Arial"/>
              </a:rPr>
            </a:br>
            <a:endParaRPr lang="en-US" sz="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6117" y="148590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declarative means you define what you want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imperative languages define how to achieve what you want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291661" y="347906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Segoe"/>
              </a:rPr>
              <a:t>“Go to the refrigerator; open the door; get a soda; bring it to me.”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35204" y="1485900"/>
            <a:ext cx="3274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Segoe"/>
              </a:rPr>
              <a:t>“Bring me a soda from the refrigerator.”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35204" y="190155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phone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Shippers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73853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Understanding Logical Query Processing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7"/>
            <a:ext cx="401090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T-SQL As a Declarative English-Like Language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6182" y="2236704"/>
            <a:ext cx="1950959" cy="11471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  <a:latin typeface="Arial Black"/>
                <a:cs typeface="Arial Black"/>
              </a:rPr>
              <a:t>DEMO</a:t>
            </a:r>
          </a:p>
          <a:p>
            <a:pPr algn="ctr">
              <a:lnSpc>
                <a:spcPct val="130000"/>
              </a:lnSpc>
            </a:pPr>
            <a:r>
              <a:rPr lang="en-US" sz="11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</a:p>
          <a:p>
            <a:pPr algn="ctr"/>
            <a:br>
              <a:rPr lang="en-US" sz="800">
                <a:solidFill>
                  <a:srgbClr val="FFFFFF"/>
                </a:solidFill>
                <a:latin typeface="Arial"/>
                <a:cs typeface="Arial"/>
              </a:rPr>
            </a:br>
            <a:br>
              <a:rPr lang="en-US" sz="800">
                <a:solidFill>
                  <a:srgbClr val="FFFFFF"/>
                </a:solidFill>
                <a:latin typeface="Arial"/>
                <a:cs typeface="Arial"/>
              </a:rPr>
            </a:br>
            <a:endParaRPr lang="en-US" sz="8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6117" y="148590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For human 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For robot</a:t>
            </a:r>
          </a:p>
        </p:txBody>
      </p:sp>
      <p:sp>
        <p:nvSpPr>
          <p:cNvPr id="2" name="Rectangle 1"/>
          <p:cNvSpPr/>
          <p:nvPr/>
        </p:nvSpPr>
        <p:spPr>
          <a:xfrm>
            <a:off x="2480427" y="29139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Segoe"/>
              </a:rPr>
              <a:t>“Go to the refrigerator; open the door; get a soda; bring it to me.”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480427" y="1510015"/>
            <a:ext cx="3274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Segoe"/>
              </a:rPr>
              <a:t>“Bring me a soda from the refrigerator.”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80427" y="204902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phone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Shippers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0427" y="349605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Sales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Shippers</a:t>
            </a:r>
            <a:endParaRPr lang="en-US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shipperid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phone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companyname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Left-Right Arrow 4"/>
          <p:cNvSpPr/>
          <p:nvPr/>
        </p:nvSpPr>
        <p:spPr>
          <a:xfrm rot="5400000">
            <a:off x="2038725" y="3541146"/>
            <a:ext cx="514071" cy="3693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10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Understanding Logical Query Processing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8"/>
            <a:ext cx="295677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/>
              <a:t>Logical Query Processing Phases</a:t>
            </a:r>
            <a:endParaRPr lang="en-US" b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6117" y="1803141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1. </a:t>
            </a:r>
            <a:r>
              <a:rPr lang="en-US"/>
              <a:t>SELECT</a:t>
            </a:r>
          </a:p>
          <a:p>
            <a:pPr marL="0" indent="0">
              <a:buNone/>
            </a:pPr>
            <a:r>
              <a:rPr lang="en-US" sz="2000"/>
              <a:t>2. </a:t>
            </a:r>
            <a:r>
              <a:rPr lang="en-US"/>
              <a:t>FROM</a:t>
            </a:r>
          </a:p>
          <a:p>
            <a:pPr marL="0" indent="0">
              <a:buNone/>
            </a:pPr>
            <a:r>
              <a:rPr lang="en-US" sz="2000"/>
              <a:t>3. </a:t>
            </a:r>
            <a:r>
              <a:rPr lang="en-US"/>
              <a:t>WHERE</a:t>
            </a:r>
          </a:p>
          <a:p>
            <a:pPr marL="0" indent="0">
              <a:buNone/>
            </a:pPr>
            <a:r>
              <a:rPr lang="en-US" sz="2000"/>
              <a:t>4. </a:t>
            </a:r>
            <a:r>
              <a:rPr lang="en-US"/>
              <a:t>GROUP BY</a:t>
            </a:r>
          </a:p>
          <a:p>
            <a:pPr marL="0" indent="0">
              <a:buNone/>
            </a:pPr>
            <a:r>
              <a:rPr lang="en-US" sz="2000"/>
              <a:t>5. </a:t>
            </a:r>
            <a:r>
              <a:rPr lang="en-US"/>
              <a:t>HAVING</a:t>
            </a:r>
          </a:p>
          <a:p>
            <a:pPr marL="0" indent="0">
              <a:buNone/>
            </a:pPr>
            <a:r>
              <a:rPr lang="en-US" sz="2000"/>
              <a:t>6. </a:t>
            </a:r>
            <a:r>
              <a:rPr lang="en-US"/>
              <a:t>ORDER BY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166" y="1249224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In T-SQL Query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000086" y="1249224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/>
              <a:t>logical query processing order</a:t>
            </a:r>
          </a:p>
          <a:p>
            <a:pPr marL="0" indent="0">
              <a:buNone/>
            </a:pPr>
            <a:r>
              <a:rPr lang="en-US" sz="2000"/>
              <a:t>1. </a:t>
            </a:r>
            <a:r>
              <a:rPr lang="en-US"/>
              <a:t>FROM</a:t>
            </a:r>
          </a:p>
          <a:p>
            <a:pPr marL="0" indent="0">
              <a:buNone/>
            </a:pPr>
            <a:r>
              <a:rPr lang="en-US" sz="2000"/>
              <a:t>2. </a:t>
            </a:r>
            <a:r>
              <a:rPr lang="en-US"/>
              <a:t>WHERE</a:t>
            </a:r>
          </a:p>
          <a:p>
            <a:pPr marL="0" indent="0">
              <a:buNone/>
            </a:pPr>
            <a:r>
              <a:rPr lang="en-US"/>
              <a:t>3. GROUP BY</a:t>
            </a:r>
          </a:p>
          <a:p>
            <a:pPr marL="0" indent="0">
              <a:buNone/>
            </a:pPr>
            <a:r>
              <a:rPr lang="en-US"/>
              <a:t>4. HAVING</a:t>
            </a:r>
          </a:p>
          <a:p>
            <a:pPr marL="0" indent="0">
              <a:buNone/>
            </a:pPr>
            <a:r>
              <a:rPr lang="en-US"/>
              <a:t>5. SELECT</a:t>
            </a:r>
          </a:p>
          <a:p>
            <a:pPr marL="0" indent="0">
              <a:buNone/>
            </a:pPr>
            <a:r>
              <a:rPr lang="en-US"/>
              <a:t>6. ORDER BY</a:t>
            </a:r>
          </a:p>
        </p:txBody>
      </p:sp>
    </p:spTree>
    <p:extLst>
      <p:ext uri="{BB962C8B-B14F-4D97-AF65-F5344CB8AC3E}">
        <p14:creationId xmlns:p14="http://schemas.microsoft.com/office/powerpoint/2010/main" val="347675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Understanding the Foundations of T-SQL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57"/>
            <a:ext cx="295677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/>
              <a:t>Logical Query Processing Phases</a:t>
            </a:r>
            <a:endParaRPr lang="en-US" b="1"/>
          </a:p>
        </p:txBody>
      </p:sp>
      <p:grpSp>
        <p:nvGrpSpPr>
          <p:cNvPr id="5" name="Group 4"/>
          <p:cNvGrpSpPr/>
          <p:nvPr/>
        </p:nvGrpSpPr>
        <p:grpSpPr>
          <a:xfrm>
            <a:off x="3316182" y="1560543"/>
            <a:ext cx="1950959" cy="1920104"/>
            <a:chOff x="6855594" y="4322405"/>
            <a:chExt cx="1950959" cy="1920104"/>
          </a:xfrm>
        </p:grpSpPr>
        <p:sp>
          <p:nvSpPr>
            <p:cNvPr id="6" name="Oval 5"/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017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Getting Started with the SELECT Statement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36117" y="953757"/>
            <a:ext cx="328416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/>
              <a:t>Using the FROM and SELECT Clauses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16182" y="1560543"/>
            <a:ext cx="1950959" cy="1920104"/>
            <a:chOff x="6855594" y="4322405"/>
            <a:chExt cx="1950959" cy="1920104"/>
          </a:xfrm>
        </p:grpSpPr>
        <p:sp>
          <p:nvSpPr>
            <p:cNvPr id="7" name="Oval 6"/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57200" y="381845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latin typeface="Segoe-Semibold"/>
              </a:rPr>
              <a:t>&lt;</a:t>
            </a:r>
            <a:r>
              <a:rPr lang="en-US" i="1">
                <a:latin typeface="Segoe-SemiboldItalic"/>
              </a:rPr>
              <a:t>expression</a:t>
            </a:r>
            <a:r>
              <a:rPr lang="en-US">
                <a:latin typeface="Segoe-Semibold"/>
              </a:rPr>
              <a:t>&gt; AS &lt;</a:t>
            </a:r>
            <a:r>
              <a:rPr lang="en-US" i="1">
                <a:latin typeface="Segoe-SemiboldItalic"/>
              </a:rPr>
              <a:t>alias</a:t>
            </a:r>
            <a:r>
              <a:rPr lang="en-US">
                <a:latin typeface="Segoe-Semibold"/>
              </a:rPr>
              <a:t>&gt;</a:t>
            </a:r>
          </a:p>
          <a:p>
            <a:r>
              <a:rPr lang="en-US">
                <a:latin typeface="Segoe-Semibold"/>
              </a:rPr>
              <a:t>&lt;</a:t>
            </a:r>
            <a:r>
              <a:rPr lang="en-US" i="1">
                <a:latin typeface="Segoe-SemiboldItalic"/>
              </a:rPr>
              <a:t>expression</a:t>
            </a:r>
            <a:r>
              <a:rPr lang="en-US">
                <a:latin typeface="Segoe-Semibold"/>
              </a:rPr>
              <a:t>&gt; &lt;</a:t>
            </a:r>
            <a:r>
              <a:rPr lang="en-US" i="1">
                <a:latin typeface="Segoe-SemiboldItalic"/>
              </a:rPr>
              <a:t>alias</a:t>
            </a:r>
            <a:r>
              <a:rPr lang="en-US">
                <a:latin typeface="Segoe-Semibold"/>
              </a:rPr>
              <a:t>&gt;</a:t>
            </a:r>
          </a:p>
          <a:p>
            <a:r>
              <a:rPr lang="en-US">
                <a:latin typeface="Segoe-Semibold"/>
              </a:rPr>
              <a:t>&lt;</a:t>
            </a:r>
            <a:r>
              <a:rPr lang="en-US" i="1">
                <a:latin typeface="Segoe-SemiboldItalic"/>
              </a:rPr>
              <a:t>alias</a:t>
            </a:r>
            <a:r>
              <a:rPr lang="en-US">
                <a:latin typeface="Segoe-Semibold"/>
              </a:rPr>
              <a:t>&gt; = &lt;</a:t>
            </a:r>
            <a:r>
              <a:rPr lang="en-US" i="1">
                <a:latin typeface="Segoe-SemiboldItalic"/>
              </a:rPr>
              <a:t>expression</a:t>
            </a:r>
            <a:r>
              <a:rPr lang="en-US">
                <a:latin typeface="Segoe-Semibold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67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40000"/>
            </a:pPr>
            <a:r>
              <a:rPr lang="en-US" b="1"/>
              <a:t>Getting Started with the SELECT Statement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236117" y="861425"/>
            <a:ext cx="2599814" cy="480131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Working with Data Types and</a:t>
            </a:r>
          </a:p>
          <a:p>
            <a:r>
              <a:rPr lang="en-US" b="1"/>
              <a:t>Built-in Functions</a:t>
            </a:r>
            <a:endParaRPr lang="en-US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316182" y="1560543"/>
            <a:ext cx="1950959" cy="1920104"/>
            <a:chOff x="6855594" y="4322405"/>
            <a:chExt cx="1950959" cy="1920104"/>
          </a:xfrm>
        </p:grpSpPr>
        <p:sp>
          <p:nvSpPr>
            <p:cNvPr id="7" name="Oval 6"/>
            <p:cNvSpPr/>
            <p:nvPr/>
          </p:nvSpPr>
          <p:spPr>
            <a:xfrm>
              <a:off x="6855594" y="4322405"/>
              <a:ext cx="1920106" cy="1920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55594" y="4998566"/>
              <a:ext cx="1950959" cy="1147198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3200" b="1">
                  <a:solidFill>
                    <a:srgbClr val="FFFFFF"/>
                  </a:solidFill>
                  <a:latin typeface="Arial Black"/>
                  <a:cs typeface="Arial Black"/>
                </a:rPr>
                <a:t>DEMO</a:t>
              </a:r>
            </a:p>
            <a:p>
              <a:pPr algn="ctr">
                <a:lnSpc>
                  <a:spcPct val="130000"/>
                </a:lnSpc>
              </a:pPr>
              <a:r>
                <a:rPr lang="en-US" sz="1100">
                  <a:solidFill>
                    <a:srgbClr val="FFFFFF"/>
                  </a:solidFill>
                  <a:latin typeface="Arial Black"/>
                  <a:cs typeface="Arial Black"/>
                </a:rPr>
                <a:t> </a:t>
              </a:r>
            </a:p>
            <a:p>
              <a:pPr algn="ctr"/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br>
                <a:rPr lang="en-US" sz="800">
                  <a:solidFill>
                    <a:srgbClr val="FFFFFF"/>
                  </a:solidFill>
                  <a:latin typeface="Arial"/>
                  <a:cs typeface="Arial"/>
                </a:rPr>
              </a:br>
              <a:endParaRPr lang="en-US" sz="80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36117" y="3603010"/>
            <a:ext cx="87150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Segoe"/>
              </a:rPr>
              <a:t>Data Types (Transact-SQL)” at </a:t>
            </a:r>
            <a:r>
              <a:rPr lang="en-US" i="1">
                <a:latin typeface="Segoe-Italic"/>
                <a:hlinkClick r:id="rId3"/>
              </a:rPr>
              <a:t>http://msdn.microsoft.com/en-us/library/ms187752(v=SQL.110).aspx</a:t>
            </a:r>
            <a:endParaRPr lang="en-US" i="1">
              <a:latin typeface="Segoe-Italic"/>
            </a:endParaRPr>
          </a:p>
          <a:p>
            <a:r>
              <a:rPr lang="en-US">
                <a:latin typeface="Segoe"/>
              </a:rPr>
              <a:t>Built-in Functions (Transact-SQL)” at </a:t>
            </a:r>
            <a:r>
              <a:rPr lang="en-US">
                <a:hlinkClick r:id="rId4"/>
              </a:rPr>
              <a:t>http://msdn.microsoft.com/en-us/library/ms174318(v=SQL.110).aspx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9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7781" y="1124734"/>
            <a:ext cx="7840717" cy="348437"/>
            <a:chOff x="448467" y="1385345"/>
            <a:chExt cx="10454288" cy="464582"/>
          </a:xfrm>
        </p:grpSpPr>
        <p:sp>
          <p:nvSpPr>
            <p:cNvPr id="14" name="TextBox 13"/>
            <p:cNvSpPr txBox="1"/>
            <p:nvPr/>
          </p:nvSpPr>
          <p:spPr>
            <a:xfrm>
              <a:off x="991816" y="1417581"/>
              <a:ext cx="991093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Database Files and </a:t>
              </a:r>
              <a:r>
                <a:rPr lang="en-US" sz="1500" err="1">
                  <a:solidFill>
                    <a:srgbClr val="444444"/>
                  </a:solidFill>
                  <a:latin typeface="Trebuchet MS"/>
                  <a:cs typeface="Trebuchet MS"/>
                </a:rPr>
                <a:t>Filegroups</a:t>
              </a:r>
              <a:endParaRPr lang="en-US" sz="150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0439" y="1427189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357781" y="1647214"/>
            <a:ext cx="4122263" cy="348437"/>
            <a:chOff x="448467" y="2074215"/>
            <a:chExt cx="5496350" cy="464582"/>
          </a:xfrm>
        </p:grpSpPr>
        <p:sp>
          <p:nvSpPr>
            <p:cNvPr id="17" name="TextBox 16"/>
            <p:cNvSpPr txBox="1"/>
            <p:nvPr/>
          </p:nvSpPr>
          <p:spPr>
            <a:xfrm>
              <a:off x="991818" y="2106451"/>
              <a:ext cx="4952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Data Pages and Data Rows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508" y="2113322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57781" y="2158039"/>
            <a:ext cx="5455763" cy="348437"/>
            <a:chOff x="448467" y="2763085"/>
            <a:chExt cx="7274350" cy="464582"/>
          </a:xfrm>
        </p:grpSpPr>
        <p:sp>
          <p:nvSpPr>
            <p:cNvPr id="18" name="TextBox 17"/>
            <p:cNvSpPr txBox="1"/>
            <p:nvPr/>
          </p:nvSpPr>
          <p:spPr>
            <a:xfrm>
              <a:off x="991818" y="279532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Large Objects Storage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8467" y="2763085"/>
              <a:ext cx="464582" cy="464582"/>
              <a:chOff x="448467" y="2760563"/>
              <a:chExt cx="464582" cy="46458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48467" y="2760563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72508" y="2802034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57781" y="2674691"/>
            <a:ext cx="5455763" cy="348437"/>
            <a:chOff x="448467" y="3451955"/>
            <a:chExt cx="7274350" cy="464582"/>
          </a:xfrm>
        </p:grpSpPr>
        <p:sp>
          <p:nvSpPr>
            <p:cNvPr id="19" name="TextBox 18"/>
            <p:cNvSpPr txBox="1"/>
            <p:nvPr/>
          </p:nvSpPr>
          <p:spPr>
            <a:xfrm>
              <a:off x="991818" y="3484191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LOB Storage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8467" y="3451955"/>
              <a:ext cx="464582" cy="464582"/>
              <a:chOff x="448467" y="3449275"/>
              <a:chExt cx="464582" cy="46458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448467" y="3449275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72510" y="3490746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57781" y="3191344"/>
            <a:ext cx="5455763" cy="348437"/>
            <a:chOff x="448467" y="4140826"/>
            <a:chExt cx="7274350" cy="464582"/>
          </a:xfrm>
        </p:grpSpPr>
        <p:sp>
          <p:nvSpPr>
            <p:cNvPr id="29" name="TextBox 28"/>
            <p:cNvSpPr txBox="1"/>
            <p:nvPr/>
          </p:nvSpPr>
          <p:spPr>
            <a:xfrm>
              <a:off x="991818" y="4173065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Extents and Allocation Map Pages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357781" y="3707998"/>
            <a:ext cx="5455763" cy="348437"/>
            <a:chOff x="448467" y="4140826"/>
            <a:chExt cx="7274350" cy="464582"/>
          </a:xfrm>
        </p:grpSpPr>
        <p:sp>
          <p:nvSpPr>
            <p:cNvPr id="30" name="TextBox 29"/>
            <p:cNvSpPr txBox="1"/>
            <p:nvPr/>
          </p:nvSpPr>
          <p:spPr>
            <a:xfrm>
              <a:off x="991818" y="4173067"/>
              <a:ext cx="673099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1500">
                  <a:solidFill>
                    <a:srgbClr val="444444"/>
                  </a:solidFill>
                  <a:latin typeface="Trebuchet MS"/>
                  <a:cs typeface="Trebuchet MS"/>
                </a:rPr>
                <a:t>Data Modifications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48467" y="4140826"/>
              <a:ext cx="464582" cy="464582"/>
              <a:chOff x="448467" y="4140826"/>
              <a:chExt cx="464582" cy="464582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448467" y="4140826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508" y="4182297"/>
                <a:ext cx="417291" cy="406265"/>
              </a:xfrm>
              <a:prstGeom prst="rect">
                <a:avLst/>
              </a:prstGeom>
              <a:noFill/>
            </p:spPr>
            <p:txBody>
              <a:bodyPr wrap="none" tIns="27432" rtlCol="0">
                <a:spAutoFit/>
              </a:bodyPr>
              <a:lstStyle/>
              <a:p>
                <a:pPr algn="ctr"/>
                <a:r>
                  <a:rPr lang="en-US" sz="150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584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60" y="1330921"/>
            <a:ext cx="8880912" cy="2912466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136260" y="867485"/>
            <a:ext cx="268881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Database Files and </a:t>
            </a:r>
            <a:r>
              <a:rPr lang="en-US" b="1" err="1"/>
              <a:t>Filegroups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6416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1330921"/>
            <a:ext cx="8610600" cy="2845169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136260" y="867485"/>
            <a:ext cx="268881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Database Files and </a:t>
            </a:r>
            <a:r>
              <a:rPr lang="en-US" b="1" err="1"/>
              <a:t>Filegroups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7789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939064"/>
            <a:ext cx="2301480" cy="3788694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136260" y="867485"/>
            <a:ext cx="240424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Pages and Data Rows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>
                <a:solidFill>
                  <a:srgbClr val="444444"/>
                </a:solidFill>
                <a:ea typeface="ＭＳ Ｐゴシック" pitchFamily="34" charset="-128"/>
              </a:rPr>
              <a:t>The space in the database is divided into logical 8KB pages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0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255303"/>
            <a:ext cx="7039675" cy="3553043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>
          <a:xfrm>
            <a:off x="136260" y="867485"/>
            <a:ext cx="240424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Data Pages and Data Rows</a:t>
            </a:r>
          </a:p>
        </p:txBody>
      </p:sp>
    </p:spTree>
    <p:extLst>
      <p:ext uri="{BB962C8B-B14F-4D97-AF65-F5344CB8AC3E}">
        <p14:creationId xmlns:p14="http://schemas.microsoft.com/office/powerpoint/2010/main" val="256814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>
                <a:solidFill>
                  <a:srgbClr val="444444"/>
                </a:solidFill>
                <a:latin typeface="Trebuchet MS"/>
                <a:cs typeface="Trebuchet MS"/>
              </a:rPr>
              <a:t>Data Storage Internals </a:t>
            </a:r>
            <a:endParaRPr lang="ru-RU" b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36260" y="867485"/>
            <a:ext cx="203902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Large Objects Storage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6260" y="1330920"/>
            <a:ext cx="3931920" cy="365760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>
                <a:solidFill>
                  <a:srgbClr val="444444"/>
                </a:solidFill>
                <a:ea typeface="ＭＳ Ｐゴシック" pitchFamily="34" charset="-128"/>
              </a:rPr>
              <a:t>Row-Overflow Storage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/>
              <a:t>LOB Storage</a:t>
            </a:r>
            <a:endParaRPr lang="en-US" sz="1600">
              <a:solidFill>
                <a:srgbClr val="444444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839" y="1883508"/>
            <a:ext cx="6196825" cy="281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8730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2848A6E75B0409A42E310CF3F8F4E" ma:contentTypeVersion="4" ma:contentTypeDescription="Create a new document." ma:contentTypeScope="" ma:versionID="1f74bb98edc28091374bbc6334961465">
  <xsd:schema xmlns:xsd="http://www.w3.org/2001/XMLSchema" xmlns:xs="http://www.w3.org/2001/XMLSchema" xmlns:p="http://schemas.microsoft.com/office/2006/metadata/properties" xmlns:ns2="609121fb-01d0-49fe-b3fd-9a3e3a0646a9" xmlns:ns3="c8fb4810-c3cf-44db-bdf0-77d94482a97a" targetNamespace="http://schemas.microsoft.com/office/2006/metadata/properties" ma:root="true" ma:fieldsID="a6f6063613ae5a1e9406fd437b4bafa6" ns2:_="" ns3:_="">
    <xsd:import namespace="609121fb-01d0-49fe-b3fd-9a3e3a0646a9"/>
    <xsd:import namespace="c8fb4810-c3cf-44db-bdf0-77d94482a9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121fb-01d0-49fe-b3fd-9a3e3a0646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b4810-c3cf-44db-bdf0-77d94482a9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8fb4810-c3cf-44db-bdf0-77d94482a97a">
      <UserInfo>
        <DisplayName>Tatiana Kolentsova</DisplayName>
        <AccountId>31</AccountId>
        <AccountType/>
      </UserInfo>
      <UserInfo>
        <DisplayName>Nina Skazobova</DisplayName>
        <AccountId>32</AccountId>
        <AccountType/>
      </UserInfo>
      <UserInfo>
        <DisplayName>Mikhail Manyagin</DisplayName>
        <AccountId>33</AccountId>
        <AccountType/>
      </UserInfo>
      <UserInfo>
        <DisplayName>Anton Belousov</DisplayName>
        <AccountId>17</AccountId>
        <AccountType/>
      </UserInfo>
      <UserInfo>
        <DisplayName>Vladimir Mitiurin</DisplayName>
        <AccountId>14</AccountId>
        <AccountType/>
      </UserInfo>
      <UserInfo>
        <DisplayName>Andrey Potapov</DisplayName>
        <AccountId>6</AccountId>
        <AccountType/>
      </UserInfo>
      <UserInfo>
        <DisplayName>Elisey Astakhov</DisplayName>
        <AccountId>12</AccountId>
        <AccountType/>
      </UserInfo>
      <UserInfo>
        <DisplayName>Aleksey Gretsov</DisplayName>
        <AccountId>15</AccountId>
        <AccountType/>
      </UserInfo>
      <UserInfo>
        <DisplayName>Nikolai Golyshkin</DisplayName>
        <AccountId>13</AccountId>
        <AccountType/>
      </UserInfo>
      <UserInfo>
        <DisplayName>Sergei Boikov</DisplayName>
        <AccountId>26</AccountId>
        <AccountType/>
      </UserInfo>
      <UserInfo>
        <DisplayName>Marina Portenko</DisplayName>
        <AccountId>21</AccountId>
        <AccountType/>
      </UserInfo>
      <UserInfo>
        <DisplayName>Viktor Isaikin</DisplayName>
        <AccountId>28</AccountId>
        <AccountType/>
      </UserInfo>
      <UserInfo>
        <DisplayName>Gaiane Aleksanian</DisplayName>
        <AccountId>16</AccountId>
        <AccountType/>
      </UserInfo>
      <UserInfo>
        <DisplayName>Igor Ilin</DisplayName>
        <AccountId>24</AccountId>
        <AccountType/>
      </UserInfo>
      <UserInfo>
        <DisplayName>Nikita Ulitin</DisplayName>
        <AccountId>18</AccountId>
        <AccountType/>
      </UserInfo>
      <UserInfo>
        <DisplayName>Denis Suvolokin</DisplayName>
        <AccountId>19</AccountId>
        <AccountType/>
      </UserInfo>
      <UserInfo>
        <DisplayName>Bogdan Gavrikov</DisplayName>
        <AccountId>22</AccountId>
        <AccountType/>
      </UserInfo>
      <UserInfo>
        <DisplayName>Georgii Lobanov</DisplayName>
        <AccountId>23</AccountId>
        <AccountType/>
      </UserInfo>
      <UserInfo>
        <DisplayName>Anna Sedina</DisplayName>
        <AccountId>20</AccountId>
        <AccountType/>
      </UserInfo>
      <UserInfo>
        <DisplayName>Pavel Andreev</DisplayName>
        <AccountId>25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9FDD6AF-F862-42A0-AAC6-0480CB0D4076}">
  <ds:schemaRefs>
    <ds:schemaRef ds:uri="609121fb-01d0-49fe-b3fd-9a3e3a0646a9"/>
    <ds:schemaRef ds:uri="c8fb4810-c3cf-44db-bdf0-77d94482a9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609121fb-01d0-49fe-b3fd-9a3e3a0646a9"/>
    <ds:schemaRef ds:uri="c8fb4810-c3cf-44db-bdf0-77d94482a97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0</TotalTime>
  <Words>958</Words>
  <Application>Microsoft Office PowerPoint</Application>
  <PresentationFormat>On-screen Show (16:9)</PresentationFormat>
  <Paragraphs>234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Arial Black</vt:lpstr>
      <vt:lpstr>Calibri</vt:lpstr>
      <vt:lpstr>Consolas</vt:lpstr>
      <vt:lpstr>Lucida Grande</vt:lpstr>
      <vt:lpstr>Segoe</vt:lpstr>
      <vt:lpstr>Segoe-Italic</vt:lpstr>
      <vt:lpstr>Segoe-Semibold</vt:lpstr>
      <vt:lpstr>Segoe-SemiboldItalic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</cp:revision>
  <cp:lastPrinted>2014-07-09T13:30:36Z</cp:lastPrinted>
  <dcterms:created xsi:type="dcterms:W3CDTF">2015-03-18T06:37:43Z</dcterms:created>
  <dcterms:modified xsi:type="dcterms:W3CDTF">2019-02-06T07:23:03Z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_dlc_DocIdItemGuid">
    <vt:lpwstr>dacd157f-9e9b-4d8c-bb01-20daca300eae</vt:lpwstr>
  </property>
  <property fmtid="{D5CDD505-2E9C-101B-9397-08002B2CF9AE}" pid="4" name="ContentTypeId">
    <vt:lpwstr>0x0101009B22848A6E75B0409A42E310CF3F8F4E</vt:lpwstr>
  </property>
  <property fmtid="{D5CDD505-2E9C-101B-9397-08002B2CF9AE}" pid="5" name="AuthorIds_UIVersion_512">
    <vt:lpwstr>6</vt:lpwstr>
  </property>
</Properties>
</file>