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8"/>
  </p:notesMasterIdLst>
  <p:handoutMasterIdLst>
    <p:handoutMasterId r:id="rId39"/>
  </p:handoutMasterIdLst>
  <p:sldIdLst>
    <p:sldId id="451" r:id="rId5"/>
    <p:sldId id="522" r:id="rId6"/>
    <p:sldId id="543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56" r:id="rId18"/>
    <p:sldId id="571" r:id="rId19"/>
    <p:sldId id="555" r:id="rId20"/>
    <p:sldId id="557" r:id="rId21"/>
    <p:sldId id="572" r:id="rId22"/>
    <p:sldId id="516" r:id="rId23"/>
    <p:sldId id="558" r:id="rId24"/>
    <p:sldId id="546" r:id="rId25"/>
    <p:sldId id="573" r:id="rId26"/>
    <p:sldId id="548" r:id="rId27"/>
    <p:sldId id="549" r:id="rId28"/>
    <p:sldId id="574" r:id="rId29"/>
    <p:sldId id="576" r:id="rId30"/>
    <p:sldId id="577" r:id="rId31"/>
    <p:sldId id="550" r:id="rId32"/>
    <p:sldId id="552" r:id="rId33"/>
    <p:sldId id="559" r:id="rId34"/>
    <p:sldId id="551" r:id="rId35"/>
    <p:sldId id="553" r:id="rId36"/>
    <p:sldId id="554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129" d="100"/>
          <a:sy n="129" d="100"/>
        </p:scale>
        <p:origin x="126" y="15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2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9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7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0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B14EC-D493-4F28-B7AB-623EB258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340940"/>
            <a:ext cx="5011252" cy="379695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958737" y="3465567"/>
            <a:ext cx="1613262" cy="49321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S19E04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85794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CTEs recursive form</a:t>
            </a:r>
            <a:endParaRPr lang="en-US" b="1" dirty="0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355847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Views and Inline Table-Valued Functions</a:t>
            </a:r>
            <a:endParaRPr lang="en-US" b="1">
              <a:latin typeface="Segoe-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71" y="1503478"/>
            <a:ext cx="5859264" cy="1533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117" y="1338817"/>
            <a:ext cx="2988254" cy="1454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/>
            </a:pPr>
            <a:r>
              <a:rPr lang="en-US" i="1"/>
              <a:t>View</a:t>
            </a:r>
          </a:p>
          <a:p>
            <a:r>
              <a:rPr lang="en-US" sz="1200"/>
              <a:t>CREATE VIEW [</a:t>
            </a:r>
            <a:r>
              <a:rPr lang="en-US" sz="1200" err="1"/>
              <a:t>schema_name</a:t>
            </a:r>
            <a:r>
              <a:rPr lang="en-US" sz="1200"/>
              <a:t> ].[</a:t>
            </a:r>
            <a:r>
              <a:rPr lang="en-US" sz="1200" err="1"/>
              <a:t>view_name</a:t>
            </a:r>
            <a:r>
              <a:rPr lang="en-US" sz="1200"/>
              <a:t>] </a:t>
            </a:r>
          </a:p>
          <a:p>
            <a:r>
              <a:rPr lang="en-US" sz="1200"/>
              <a:t>AS</a:t>
            </a:r>
          </a:p>
          <a:p>
            <a:r>
              <a:rPr lang="en-US" sz="1200"/>
              <a:t>&lt;SELECT STATEMENT&gt; [;]</a:t>
            </a:r>
          </a:p>
          <a:p>
            <a:r>
              <a:rPr lang="en-US" sz="1200"/>
              <a:t>GO</a:t>
            </a: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4080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117" y="1338817"/>
            <a:ext cx="3573286" cy="200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2" indent="-28575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/>
            </a:pPr>
            <a:r>
              <a:rPr lang="en-US" i="1"/>
              <a:t>Table-Valued Function</a:t>
            </a:r>
          </a:p>
          <a:p>
            <a:r>
              <a:rPr lang="en-US" sz="1200"/>
              <a:t>CREATE FUNCTION [</a:t>
            </a:r>
            <a:r>
              <a:rPr lang="en-US" sz="1200" err="1"/>
              <a:t>schema_name</a:t>
            </a:r>
            <a:r>
              <a:rPr lang="en-US" sz="1200"/>
              <a:t> ].[</a:t>
            </a:r>
            <a:r>
              <a:rPr lang="en-US" sz="1200" err="1"/>
              <a:t>Function_name</a:t>
            </a:r>
            <a:r>
              <a:rPr lang="en-US" sz="1200"/>
              <a:t>] </a:t>
            </a:r>
          </a:p>
          <a:p>
            <a:r>
              <a:rPr lang="en-US" sz="1200"/>
              <a:t>(@</a:t>
            </a:r>
            <a:r>
              <a:rPr lang="en-US" sz="1200" err="1"/>
              <a:t>parameter_name</a:t>
            </a:r>
            <a:r>
              <a:rPr lang="en-US" sz="1200"/>
              <a:t> [AS] </a:t>
            </a:r>
            <a:r>
              <a:rPr lang="en-US" sz="1200" err="1"/>
              <a:t>paramenter_data_type</a:t>
            </a:r>
            <a:r>
              <a:rPr lang="en-US" sz="1200"/>
              <a:t>)</a:t>
            </a:r>
          </a:p>
          <a:p>
            <a:r>
              <a:rPr lang="en-US" sz="1200"/>
              <a:t>RETURNS TABLE</a:t>
            </a:r>
          </a:p>
          <a:p>
            <a:r>
              <a:rPr lang="en-US" sz="1200"/>
              <a:t>AS</a:t>
            </a:r>
          </a:p>
          <a:p>
            <a:r>
              <a:rPr lang="en-US" sz="1200"/>
              <a:t>RETURN</a:t>
            </a:r>
          </a:p>
          <a:p>
            <a:r>
              <a:rPr lang="en-US" sz="1200"/>
              <a:t>(&lt;SELECT STATEMENT&gt;) [;]</a:t>
            </a:r>
          </a:p>
          <a:p>
            <a:r>
              <a:rPr lang="en-US" sz="1200"/>
              <a:t>GO</a:t>
            </a: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45" y="1503478"/>
            <a:ext cx="54109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7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61504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Apply</a:t>
            </a:r>
            <a:endParaRPr lang="en-US" b="1">
              <a:latin typeface="Segoe-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OUTER APP LY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Sorting with NULL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349132" y="1139053"/>
            <a:ext cx="1986762" cy="78790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4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75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6FC7-891D-44A6-8992-AACA59012264}"/>
              </a:ext>
            </a:extLst>
          </p:cNvPr>
          <p:cNvSpPr/>
          <p:nvPr/>
        </p:nvSpPr>
        <p:spPr>
          <a:xfrm>
            <a:off x="491207" y="1761265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96539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0" y="1195243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1" y="1082442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50" y="3094143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78" y="3160818"/>
            <a:ext cx="2219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Any Some All</a:t>
            </a:r>
          </a:p>
        </p:txBody>
      </p:sp>
    </p:spTree>
    <p:extLst>
      <p:ext uri="{BB962C8B-B14F-4D97-AF65-F5344CB8AC3E}">
        <p14:creationId xmlns:p14="http://schemas.microsoft.com/office/powerpoint/2010/main" val="382116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706418-830B-4449-9F31-B965BC85A79E}"/>
              </a:ext>
            </a:extLst>
          </p:cNvPr>
          <p:cNvSpPr/>
          <p:nvPr/>
        </p:nvSpPr>
        <p:spPr>
          <a:xfrm>
            <a:off x="522456" y="1746396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91263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S19E03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919482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224587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2602665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</a:t>
              </a:r>
              <a:r>
                <a:rPr lang="en-US" sz="1600" b="1"/>
                <a:t>(Web Store</a:t>
              </a:r>
              <a:r>
                <a:rPr lang="en-US" sz="1600" b="1" dirty="0"/>
                <a:t>) 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495759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072036"/>
            <a:ext cx="7840717" cy="362729"/>
            <a:chOff x="448467" y="1385345"/>
            <a:chExt cx="10454288" cy="483637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7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5773" y="3845009"/>
            <a:ext cx="8453427" cy="362728"/>
            <a:chOff x="448467" y="1385345"/>
            <a:chExt cx="11271234" cy="483636"/>
          </a:xfrm>
        </p:grpSpPr>
        <p:sp>
          <p:nvSpPr>
            <p:cNvPr id="20" name="TextBox 19"/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-Bold"/>
                </a:rPr>
                <a:t>Using Subqueries, Table Expressions, and the APPLY Operator</a:t>
              </a:r>
              <a:endParaRPr lang="en-US" sz="16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highlight>
                  <a:srgbClr val="1A9CB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62" y="728502"/>
            <a:ext cx="3869504" cy="3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847850"/>
            <a:ext cx="4772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82096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488" y="2507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WITH </a:t>
            </a:r>
            <a:r>
              <a:rPr lang="en-US" sz="800" dirty="0" err="1">
                <a:latin typeface="LucidaSansTypewriterStd"/>
              </a:rPr>
              <a:t>PivotData</a:t>
            </a:r>
            <a:r>
              <a:rPr lang="en-US" sz="800" dirty="0">
                <a:latin typeface="LucidaSansTypewriterStd"/>
              </a:rPr>
              <a:t> AS</a:t>
            </a:r>
          </a:p>
          <a:p>
            <a:r>
              <a:rPr lang="en-US" sz="800" dirty="0">
                <a:latin typeface="LucidaSansTypewriterStd"/>
              </a:rPr>
              <a:t>(</a:t>
            </a:r>
          </a:p>
          <a:p>
            <a:r>
              <a:rPr lang="en-US" sz="800" dirty="0">
                <a:latin typeface="LucidaSansTypewriterStd"/>
              </a:rPr>
              <a:t>SELECT</a:t>
            </a:r>
          </a:p>
          <a:p>
            <a:r>
              <a:rPr lang="en-US" sz="800" dirty="0">
                <a:latin typeface="LucidaSansTypewriterStd"/>
              </a:rPr>
              <a:t>&lt; grouping column &gt;,</a:t>
            </a:r>
          </a:p>
          <a:p>
            <a:r>
              <a:rPr lang="en-US" sz="800" dirty="0">
                <a:latin typeface="LucidaSansTypewriterStd"/>
              </a:rPr>
              <a:t>&lt; spreading column &gt;,</a:t>
            </a:r>
          </a:p>
          <a:p>
            <a:r>
              <a:rPr lang="en-US" sz="800" dirty="0">
                <a:latin typeface="LucidaSansTypewriterStd"/>
              </a:rPr>
              <a:t>&lt; aggregation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)</a:t>
            </a:r>
          </a:p>
          <a:p>
            <a:r>
              <a:rPr lang="en-US" sz="800" dirty="0">
                <a:latin typeface="LucidaSansTypewriterStd"/>
              </a:rPr>
              <a:t>SELECT &lt; select list &gt;</a:t>
            </a:r>
          </a:p>
          <a:p>
            <a:r>
              <a:rPr lang="en-US" sz="800" dirty="0">
                <a:latin typeface="LucidaSansTypewriterStd"/>
              </a:rPr>
              <a:t>FROM </a:t>
            </a:r>
            <a:r>
              <a:rPr lang="en-US" sz="800" dirty="0" err="1">
                <a:latin typeface="LucidaSansTypewriterStd"/>
              </a:rPr>
              <a:t>PivotData</a:t>
            </a:r>
            <a:endParaRPr lang="en-US" sz="800" dirty="0">
              <a:latin typeface="LucidaSansTypewriterStd"/>
            </a:endParaRPr>
          </a:p>
          <a:p>
            <a:r>
              <a:rPr lang="en-US" sz="800" dirty="0">
                <a:latin typeface="LucidaSansTypewriterStd"/>
              </a:rPr>
              <a:t>PIVOT( &lt; aggregate function &gt;(&lt; aggregation column &gt;)</a:t>
            </a:r>
          </a:p>
          <a:p>
            <a:r>
              <a:rPr lang="en-US" sz="800" dirty="0">
                <a:latin typeface="LucidaSansTypewriterStd"/>
              </a:rPr>
              <a:t>FOR &lt; spreading column &gt; IN (&lt; distinct spreading values &gt;) ) AS P;</a:t>
            </a:r>
            <a:endParaRPr lang="en-US" dirty="0"/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135" y="42513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SELECT &lt; column list &gt;, &lt; names column &gt;, &lt; values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UNPIVOT( &lt; values column &gt; FOR &lt; names column &gt; IN( &lt;source columns&gt; ) ) AS 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9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115461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92844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09496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S19E04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3061" y="2287536"/>
            <a:ext cx="7840717" cy="362729"/>
            <a:chOff x="448467" y="1385345"/>
            <a:chExt cx="10454288" cy="483637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Grouping and Windowing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056" y="2850848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Writing Grouped Queries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4056" y="3438340"/>
            <a:ext cx="7840717" cy="362729"/>
            <a:chOff x="448467" y="1385345"/>
            <a:chExt cx="10454288" cy="483636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Pivoting and </a:t>
              </a:r>
              <a:r>
                <a:rPr lang="en-US" sz="1600" b="1" dirty="0" err="1"/>
                <a:t>Unpivoting</a:t>
              </a:r>
              <a:r>
                <a:rPr lang="en-US" sz="1600" b="1" dirty="0"/>
                <a:t>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09989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061" y="1326514"/>
            <a:ext cx="7840717" cy="362729"/>
            <a:chOff x="448467" y="1385345"/>
            <a:chExt cx="10454288" cy="483636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417578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Set Operators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1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061" y="822338"/>
            <a:ext cx="7840717" cy="362730"/>
            <a:chOff x="448467" y="1385345"/>
            <a:chExt cx="10454288" cy="483638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0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Sorting with NULL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C56D7-F864-4227-930E-3E44F0323A87}"/>
              </a:ext>
            </a:extLst>
          </p:cNvPr>
          <p:cNvGrpSpPr/>
          <p:nvPr/>
        </p:nvGrpSpPr>
        <p:grpSpPr>
          <a:xfrm>
            <a:off x="283061" y="1831244"/>
            <a:ext cx="8453427" cy="362728"/>
            <a:chOff x="448467" y="1385345"/>
            <a:chExt cx="11271234" cy="483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B085C-A1E9-4961-861D-A2C8B1108665}"/>
                </a:ext>
              </a:extLst>
            </p:cNvPr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-Bold"/>
                </a:rPr>
                <a:t>Using Subqueries, Table Expressions, and the APPLY Operator</a:t>
              </a:r>
              <a:endParaRPr lang="en-US" sz="16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383654-D49E-4151-BA6E-AA69835F0CFF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D9D984-A737-41A5-8DA9-CEB8FAEEF62B}"/>
              </a:ext>
            </a:extLst>
          </p:cNvPr>
          <p:cNvGrpSpPr/>
          <p:nvPr/>
        </p:nvGrpSpPr>
        <p:grpSpPr>
          <a:xfrm>
            <a:off x="283061" y="3957217"/>
            <a:ext cx="7840717" cy="362731"/>
            <a:chOff x="448467" y="1385345"/>
            <a:chExt cx="10454288" cy="48364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C97BB7-0C84-40A7-BE9B-9A98E3B7BA17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(Web Store) EAV pattern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1C939A-620F-4376-896E-FB0FF958FB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A0EB58-3320-4AB1-9EC7-BDBE7E7388AF}"/>
              </a:ext>
            </a:extLst>
          </p:cNvPr>
          <p:cNvGrpSpPr/>
          <p:nvPr/>
        </p:nvGrpSpPr>
        <p:grpSpPr>
          <a:xfrm>
            <a:off x="283061" y="4472324"/>
            <a:ext cx="7840717" cy="362732"/>
            <a:chOff x="448467" y="1385345"/>
            <a:chExt cx="10454288" cy="4836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30FEC0-99D8-48A9-89FC-25C799613725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Window Functions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7F1F08F-7026-4BE2-99FD-485996DA13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9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830653"/>
            <a:ext cx="5898025" cy="541687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Window Aggregate Functions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7782" y="1659693"/>
            <a:ext cx="5562510" cy="280956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SUM, COUNT, AVG, MIN,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75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"/>
              </a:rPr>
              <a:t>FRAMES</a:t>
            </a:r>
            <a:endParaRPr lang="en-US" sz="4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85589" y="1176808"/>
            <a:ext cx="556251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98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Ranking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Window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117" y="1503474"/>
            <a:ext cx="6509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Window Offset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796" y="2428750"/>
            <a:ext cx="5515885" cy="1884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117" y="2428750"/>
            <a:ext cx="1378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LAG</a:t>
            </a:r>
          </a:p>
          <a:p>
            <a:r>
              <a:rPr lang="en-US" dirty="0">
                <a:latin typeface="Segoe"/>
              </a:rPr>
              <a:t>LEAD</a:t>
            </a:r>
          </a:p>
          <a:p>
            <a:r>
              <a:rPr lang="en-US" dirty="0">
                <a:latin typeface="Segoe"/>
              </a:rPr>
              <a:t>FIRST_VALUE</a:t>
            </a:r>
          </a:p>
          <a:p>
            <a:r>
              <a:rPr lang="en-US" dirty="0">
                <a:latin typeface="Segoe"/>
              </a:rPr>
              <a:t>LAST_VALUE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456708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FEE184-399E-423B-BEB8-A17C8F85016A}"/>
              </a:ext>
            </a:extLst>
          </p:cNvPr>
          <p:cNvSpPr/>
          <p:nvPr/>
        </p:nvSpPr>
        <p:spPr>
          <a:xfrm>
            <a:off x="454036" y="1611698"/>
            <a:ext cx="1657804" cy="19201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185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36186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Self-Contained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02837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Correlated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44" y="1249229"/>
            <a:ext cx="3133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68315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Table Expressions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i="1"/>
              <a:t>Table expressions </a:t>
            </a:r>
            <a:r>
              <a:rPr lang="en-US" sz="160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/>
              <a:t>Inline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3865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Derived Tables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52" y="3077936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473" y="3123894"/>
            <a:ext cx="1957279" cy="14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57451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CTEs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3415</TotalTime>
  <Words>693</Words>
  <Application>Microsoft Office PowerPoint</Application>
  <PresentationFormat>On-screen Show (16:9)</PresentationFormat>
  <Paragraphs>156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Black</vt:lpstr>
      <vt:lpstr>Calibri</vt:lpstr>
      <vt:lpstr>Lucida Grande</vt:lpstr>
      <vt:lpstr>LucidaSansTypewriterStd</vt:lpstr>
      <vt:lpstr>Segoe</vt:lpstr>
      <vt:lpstr>Segoe UI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87</cp:revision>
  <cp:lastPrinted>2014-07-09T13:30:36Z</cp:lastPrinted>
  <dcterms:created xsi:type="dcterms:W3CDTF">2015-03-18T06:37:43Z</dcterms:created>
  <dcterms:modified xsi:type="dcterms:W3CDTF">2019-02-10T16:16:33Z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