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53" r:id="rId5"/>
    <p:sldMasterId id="2147483758" r:id="rId6"/>
    <p:sldMasterId id="2147483762" r:id="rId7"/>
  </p:sldMasterIdLst>
  <p:notesMasterIdLst>
    <p:notesMasterId r:id="rId45"/>
  </p:notesMasterIdLst>
  <p:handoutMasterIdLst>
    <p:handoutMasterId r:id="rId46"/>
  </p:handoutMasterIdLst>
  <p:sldIdLst>
    <p:sldId id="276" r:id="rId8"/>
    <p:sldId id="643" r:id="rId9"/>
    <p:sldId id="652" r:id="rId10"/>
    <p:sldId id="644" r:id="rId11"/>
    <p:sldId id="533" r:id="rId12"/>
    <p:sldId id="655" r:id="rId13"/>
    <p:sldId id="568" r:id="rId14"/>
    <p:sldId id="569" r:id="rId15"/>
    <p:sldId id="570" r:id="rId16"/>
    <p:sldId id="571" r:id="rId17"/>
    <p:sldId id="572" r:id="rId18"/>
    <p:sldId id="573" r:id="rId19"/>
    <p:sldId id="574" r:id="rId20"/>
    <p:sldId id="576" r:id="rId21"/>
    <p:sldId id="657" r:id="rId22"/>
    <p:sldId id="636" r:id="rId23"/>
    <p:sldId id="635" r:id="rId24"/>
    <p:sldId id="672" r:id="rId25"/>
    <p:sldId id="583" r:id="rId26"/>
    <p:sldId id="658" r:id="rId27"/>
    <p:sldId id="600" r:id="rId28"/>
    <p:sldId id="615" r:id="rId29"/>
    <p:sldId id="660" r:id="rId30"/>
    <p:sldId id="661" r:id="rId31"/>
    <p:sldId id="637" r:id="rId32"/>
    <p:sldId id="619" r:id="rId33"/>
    <p:sldId id="663" r:id="rId34"/>
    <p:sldId id="616" r:id="rId35"/>
    <p:sldId id="664" r:id="rId36"/>
    <p:sldId id="567" r:id="rId37"/>
    <p:sldId id="670" r:id="rId38"/>
    <p:sldId id="665" r:id="rId39"/>
    <p:sldId id="595" r:id="rId40"/>
    <p:sldId id="669" r:id="rId41"/>
    <p:sldId id="667" r:id="rId42"/>
    <p:sldId id="668" r:id="rId43"/>
    <p:sldId id="671" r:id="rId44"/>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3C644"/>
    <a:srgbClr val="B22746"/>
    <a:srgbClr val="999999"/>
    <a:srgbClr val="1A9CB0"/>
    <a:srgbClr val="E6E6E6"/>
    <a:srgbClr val="CCCCCC"/>
    <a:srgbClr val="666666"/>
    <a:srgbClr val="464547"/>
    <a:srgbClr val="2FC2D9"/>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13" d="100"/>
          <a:sy n="113" d="100"/>
        </p:scale>
        <p:origin x="480" y="91"/>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018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265153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17226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24357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36032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48362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151057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2831822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142455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801192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11558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975404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99724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963448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1708809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260317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053432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74210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4052805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2828183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2418093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31864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975404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4106735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38744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406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52711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6674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53177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43912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0" normalizeH="0" baseline="0" noProof="0" dirty="0">
              <a:ln>
                <a:noFill/>
              </a:ln>
              <a:solidFill>
                <a:srgbClr val="FFFFFF"/>
              </a:solidFill>
              <a:effectLst/>
              <a:uLnTx/>
              <a:uFillTx/>
              <a:latin typeface="Calibri"/>
              <a:ea typeface="+mn-ea"/>
              <a:cs typeface="+mn-cs"/>
            </a:endParaRP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195621170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0" normalizeH="0" baseline="0" noProof="0" dirty="0">
              <a:ln>
                <a:noFill/>
              </a:ln>
              <a:solidFill>
                <a:srgbClr val="FFFFFF"/>
              </a:solidFill>
              <a:effectLst/>
              <a:uLnTx/>
              <a:uFillTx/>
              <a:latin typeface="Calibri"/>
              <a:ea typeface="+mn-ea"/>
              <a:cs typeface="+mn-cs"/>
            </a:endParaRP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2020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44297431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2020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645452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4906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489198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37439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38372319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88945072"/>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093127172"/>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534723849"/>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a:t>logo</a:t>
            </a:r>
          </a:p>
        </p:txBody>
      </p:sp>
    </p:spTree>
    <p:extLst>
      <p:ext uri="{BB962C8B-B14F-4D97-AF65-F5344CB8AC3E}">
        <p14:creationId xmlns:p14="http://schemas.microsoft.com/office/powerpoint/2010/main" val="3425474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1445656740"/>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314465085"/>
      </p:ext>
    </p:extLst>
  </p:cSld>
  <p:clrMapOvr>
    <a:masterClrMapping/>
  </p:clrMapOvr>
  <p:extLst>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129809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882615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631398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366991330"/>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29903497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L="0" marR="23813" lvl="0" indent="23813" algn="ctr" defTabSz="309567" rtl="0" eaLnBrk="1" fontAlgn="auto" latinLnBrk="0" hangingPunct="1">
              <a:lnSpc>
                <a:spcPct val="90000"/>
              </a:lnSpc>
              <a:spcBef>
                <a:spcPts val="0"/>
              </a:spcBef>
              <a:spcAft>
                <a:spcPts val="0"/>
              </a:spcAft>
              <a:buClrTx/>
              <a:buSzTx/>
              <a:buFontTx/>
              <a:buNone/>
              <a:tabLst/>
              <a:defRPr sz="2800" cap="all">
                <a:solidFill>
                  <a:srgbClr val="FFFFFF"/>
                </a:solidFill>
                <a:latin typeface="Oswald DemiBold"/>
                <a:ea typeface="Oswald DemiBold"/>
                <a:cs typeface="Oswald DemiBold"/>
                <a:sym typeface="Oswald DemiBold"/>
              </a:defRPr>
            </a:pPr>
            <a:endParaRPr kumimoji="0" sz="1200" b="1" i="0" u="none" strike="noStrike" kern="0" cap="all" spc="100" normalizeH="0" baseline="0" noProof="0" dirty="0">
              <a:ln>
                <a:noFill/>
              </a:ln>
              <a:solidFill>
                <a:srgbClr val="FFFFFF"/>
              </a:solidFill>
              <a:effectLst/>
              <a:uLnTx/>
              <a:uFillTx/>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195294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199385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80781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9326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87309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24393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5863258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emf"/><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4.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11" r:id="rId4"/>
    <p:sldLayoutId id="2147483749" r:id="rId5"/>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2020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60734619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200" b="1" i="0" u="none" strike="noStrike" kern="1200" cap="all"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727601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a:ea typeface="+mn-ea"/>
              <a:cs typeface="+mn-cs"/>
            </a:endParaRPr>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2020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47379600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MSBI LAB</a:t>
            </a:r>
            <a:br>
              <a:rPr lang="en-US" dirty="0"/>
            </a:br>
            <a:r>
              <a:rPr lang="en-US" dirty="0"/>
              <a:t>S21.E11-SQL</a:t>
            </a:r>
          </a:p>
        </p:txBody>
      </p:sp>
      <p:sp>
        <p:nvSpPr>
          <p:cNvPr id="7" name="Text Placeholder 6"/>
          <p:cNvSpPr>
            <a:spLocks noGrp="1"/>
          </p:cNvSpPr>
          <p:nvPr>
            <p:ph type="body" sz="quarter" idx="11"/>
          </p:nvPr>
        </p:nvSpPr>
        <p:spPr>
          <a:xfrm>
            <a:off x="531466" y="3049747"/>
            <a:ext cx="4315968" cy="313932"/>
          </a:xfrm>
        </p:spPr>
        <p:txBody>
          <a:bodyPr/>
          <a:lstStyle/>
          <a:p>
            <a:r>
              <a:rPr lang="en-US" dirty="0"/>
              <a:t>January 25, 2021</a:t>
            </a:r>
          </a:p>
        </p:txBody>
      </p:sp>
      <p:sp>
        <p:nvSpPr>
          <p:cNvPr id="8" name="Picture Placeholder 7"/>
          <p:cNvSpPr>
            <a:spLocks noGrp="1"/>
          </p:cNvSpPr>
          <p:nvPr>
            <p:ph type="pic" sz="quarter" idx="12"/>
          </p:nvPr>
        </p:nvSpPr>
        <p:spPr>
          <a:solidFill>
            <a:schemeClr val="bg1"/>
          </a:solidFill>
        </p:spPr>
      </p:sp>
      <p:sp>
        <p:nvSpPr>
          <p:cNvPr id="9" name="Text Placeholder 8"/>
          <p:cNvSpPr>
            <a:spLocks noGrp="1"/>
          </p:cNvSpPr>
          <p:nvPr>
            <p:ph type="body" sz="quarter" idx="13"/>
          </p:nvPr>
        </p:nvSpPr>
        <p:spPr/>
        <p:txBody>
          <a:bodyPr/>
          <a:lstStyle/>
          <a:p>
            <a:endParaRPr lang="en-US" dirty="0"/>
          </a:p>
        </p:txBody>
      </p:sp>
      <p:pic>
        <p:nvPicPr>
          <p:cNvPr id="2" name="Graphic 1">
            <a:extLst>
              <a:ext uri="{FF2B5EF4-FFF2-40B4-BE49-F238E27FC236}">
                <a16:creationId xmlns:a16="http://schemas.microsoft.com/office/drawing/2014/main" id="{E0FDABD4-2DCD-4020-A56B-71BE047EE4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4153" y="1125140"/>
            <a:ext cx="3405340" cy="2893219"/>
          </a:xfrm>
          <a:prstGeom prst="rect">
            <a:avLst/>
          </a:prstGeom>
        </p:spPr>
      </p:pic>
    </p:spTree>
    <p:extLst>
      <p:ext uri="{BB962C8B-B14F-4D97-AF65-F5344CB8AC3E}">
        <p14:creationId xmlns:p14="http://schemas.microsoft.com/office/powerpoint/2010/main" val="262593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pic>
        <p:nvPicPr>
          <p:cNvPr id="10" name="Content Placeholder 9">
            <a:extLst>
              <a:ext uri="{FF2B5EF4-FFF2-40B4-BE49-F238E27FC236}">
                <a16:creationId xmlns:a16="http://schemas.microsoft.com/office/drawing/2014/main" id="{B51B5049-5AC7-4390-91F2-318FD510197F}"/>
              </a:ext>
            </a:extLst>
          </p:cNvPr>
          <p:cNvPicPr>
            <a:picLocks noGrp="1" noChangeAspect="1"/>
          </p:cNvPicPr>
          <p:nvPr>
            <p:ph sz="quarter" idx="10"/>
          </p:nvPr>
        </p:nvPicPr>
        <p:blipFill>
          <a:blip r:embed="rId3"/>
          <a:stretch>
            <a:fillRect/>
          </a:stretch>
        </p:blipFill>
        <p:spPr>
          <a:xfrm>
            <a:off x="849086" y="1255647"/>
            <a:ext cx="7848332" cy="3570991"/>
          </a:xfrm>
          <a:prstGeom prst="rect">
            <a:avLst/>
          </a:prstGeom>
          <a:noFill/>
        </p:spPr>
      </p:pic>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Clustered Indexes</a:t>
            </a:r>
            <a:endParaRPr lang="en-US" b="1" dirty="0"/>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10</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Tree>
    <p:extLst>
      <p:ext uri="{BB962C8B-B14F-4D97-AF65-F5344CB8AC3E}">
        <p14:creationId xmlns:p14="http://schemas.microsoft.com/office/powerpoint/2010/main" val="164575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0065B6-C099-462F-A773-13C04CABF9F5}"/>
              </a:ext>
            </a:extLst>
          </p:cNvPr>
          <p:cNvPicPr>
            <a:picLocks noGrp="1" noChangeAspect="1"/>
          </p:cNvPicPr>
          <p:nvPr>
            <p:ph sz="quarter" idx="10"/>
          </p:nvPr>
        </p:nvPicPr>
        <p:blipFill>
          <a:blip r:embed="rId3"/>
          <a:stretch>
            <a:fillRect/>
          </a:stretch>
        </p:blipFill>
        <p:spPr>
          <a:xfrm>
            <a:off x="1886856" y="781772"/>
            <a:ext cx="6952343" cy="3786836"/>
          </a:xfrm>
          <a:prstGeom prst="rect">
            <a:avLst/>
          </a:prstGeom>
        </p:spPr>
      </p:pic>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Clustered Indexes</a:t>
            </a:r>
            <a:endParaRPr lang="en-US" b="1" dirty="0"/>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11</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Tree>
    <p:extLst>
      <p:ext uri="{BB962C8B-B14F-4D97-AF65-F5344CB8AC3E}">
        <p14:creationId xmlns:p14="http://schemas.microsoft.com/office/powerpoint/2010/main" val="136332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Clustered Indexes</a:t>
            </a:r>
            <a:endParaRPr lang="en-US" b="1" dirty="0"/>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12</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
        <p:nvSpPr>
          <p:cNvPr id="3" name="Content Placeholder 2">
            <a:extLst>
              <a:ext uri="{FF2B5EF4-FFF2-40B4-BE49-F238E27FC236}">
                <a16:creationId xmlns:a16="http://schemas.microsoft.com/office/drawing/2014/main" id="{4B39D66E-43CD-4DEA-A4DA-7E83C4AA9019}"/>
              </a:ext>
            </a:extLst>
          </p:cNvPr>
          <p:cNvSpPr>
            <a:spLocks noGrp="1"/>
          </p:cNvSpPr>
          <p:nvPr>
            <p:ph sz="quarter" idx="10"/>
          </p:nvPr>
        </p:nvSpPr>
        <p:spPr/>
        <p:txBody>
          <a:bodyPr vert="horz" lIns="0" tIns="0" rIns="0" bIns="0" rtlCol="0">
            <a:noAutofit/>
          </a:bodyPr>
          <a:lstStyle/>
          <a:p>
            <a:pPr>
              <a:lnSpc>
                <a:spcPct val="150000"/>
              </a:lnSpc>
              <a:buClr>
                <a:srgbClr val="2FC2D9"/>
              </a:buClr>
            </a:pPr>
            <a:r>
              <a:rPr lang="en-US" sz="1600" dirty="0">
                <a:latin typeface="+mn-lt"/>
              </a:rPr>
              <a:t>Ordered index scan</a:t>
            </a:r>
          </a:p>
          <a:p>
            <a:pPr>
              <a:lnSpc>
                <a:spcPct val="150000"/>
              </a:lnSpc>
              <a:buClr>
                <a:srgbClr val="2FC2D9"/>
              </a:buClr>
            </a:pPr>
            <a:endParaRPr lang="en-US" sz="1600" dirty="0">
              <a:latin typeface="+mn-lt"/>
            </a:endParaRPr>
          </a:p>
        </p:txBody>
      </p:sp>
      <p:pic>
        <p:nvPicPr>
          <p:cNvPr id="5" name="Picture 4">
            <a:extLst>
              <a:ext uri="{FF2B5EF4-FFF2-40B4-BE49-F238E27FC236}">
                <a16:creationId xmlns:a16="http://schemas.microsoft.com/office/drawing/2014/main" id="{15E03D57-C907-4E2A-982B-06E922A8254F}"/>
              </a:ext>
            </a:extLst>
          </p:cNvPr>
          <p:cNvPicPr>
            <a:picLocks noChangeAspect="1"/>
          </p:cNvPicPr>
          <p:nvPr/>
        </p:nvPicPr>
        <p:blipFill>
          <a:blip r:embed="rId3"/>
          <a:stretch>
            <a:fillRect/>
          </a:stretch>
        </p:blipFill>
        <p:spPr>
          <a:xfrm>
            <a:off x="2195173" y="781772"/>
            <a:ext cx="6146346" cy="3906815"/>
          </a:xfrm>
          <a:prstGeom prst="rect">
            <a:avLst/>
          </a:prstGeom>
        </p:spPr>
      </p:pic>
    </p:spTree>
    <p:extLst>
      <p:ext uri="{BB962C8B-B14F-4D97-AF65-F5344CB8AC3E}">
        <p14:creationId xmlns:p14="http://schemas.microsoft.com/office/powerpoint/2010/main" val="214454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Composite Indexes</a:t>
            </a:r>
            <a:endParaRPr lang="en-US" b="1" dirty="0"/>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13</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pic>
        <p:nvPicPr>
          <p:cNvPr id="5" name="Content Placeholder 4">
            <a:extLst>
              <a:ext uri="{FF2B5EF4-FFF2-40B4-BE49-F238E27FC236}">
                <a16:creationId xmlns:a16="http://schemas.microsoft.com/office/drawing/2014/main" id="{C899D0B4-0D27-440C-AEB8-A686A7A5C3B0}"/>
              </a:ext>
            </a:extLst>
          </p:cNvPr>
          <p:cNvPicPr>
            <a:picLocks noGrp="1" noChangeAspect="1"/>
          </p:cNvPicPr>
          <p:nvPr>
            <p:ph sz="quarter" idx="10"/>
          </p:nvPr>
        </p:nvPicPr>
        <p:blipFill>
          <a:blip r:embed="rId3"/>
          <a:stretch>
            <a:fillRect/>
          </a:stretch>
        </p:blipFill>
        <p:spPr>
          <a:xfrm>
            <a:off x="939786" y="1255486"/>
            <a:ext cx="7264427" cy="3497942"/>
          </a:xfrm>
          <a:prstGeom prst="rect">
            <a:avLst/>
          </a:prstGeom>
        </p:spPr>
      </p:pic>
    </p:spTree>
    <p:extLst>
      <p:ext uri="{BB962C8B-B14F-4D97-AF65-F5344CB8AC3E}">
        <p14:creationId xmlns:p14="http://schemas.microsoft.com/office/powerpoint/2010/main" val="397106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B79B9674-7590-4FBD-B355-38F98E028F35}"/>
              </a:ext>
            </a:extLst>
          </p:cNvPr>
          <p:cNvPicPr>
            <a:picLocks noGrp="1" noChangeAspect="1"/>
          </p:cNvPicPr>
          <p:nvPr>
            <p:ph sz="quarter" idx="10"/>
          </p:nvPr>
        </p:nvPicPr>
        <p:blipFill>
          <a:blip r:embed="rId3"/>
          <a:stretch>
            <a:fillRect/>
          </a:stretch>
        </p:blipFill>
        <p:spPr>
          <a:xfrm>
            <a:off x="823063" y="1175939"/>
            <a:ext cx="7515394" cy="3555559"/>
          </a:xfrm>
          <a:prstGeom prst="rect">
            <a:avLst/>
          </a:prstGeom>
        </p:spPr>
      </p:pic>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err="1"/>
              <a:t>Nonclustered</a:t>
            </a:r>
            <a:r>
              <a:rPr lang="en-US" dirty="0"/>
              <a:t> Indexes</a:t>
            </a:r>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14</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Tree>
    <p:extLst>
      <p:ext uri="{BB962C8B-B14F-4D97-AF65-F5344CB8AC3E}">
        <p14:creationId xmlns:p14="http://schemas.microsoft.com/office/powerpoint/2010/main" val="196658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9D5D2A-4082-48A0-913D-C93C4149723A}"/>
              </a:ext>
            </a:extLst>
          </p:cNvPr>
          <p:cNvSpPr>
            <a:spLocks noGrp="1"/>
          </p:cNvSpPr>
          <p:nvPr>
            <p:ph type="title"/>
          </p:nvPr>
        </p:nvSpPr>
        <p:spPr>
          <a:xfrm>
            <a:off x="360364" y="228600"/>
            <a:ext cx="8426449" cy="301752"/>
          </a:xfrm>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E16D330D-3EA4-44E6-A822-33ABEA2A0E12}"/>
              </a:ext>
            </a:extLst>
          </p:cNvPr>
          <p:cNvSpPr>
            <a:spLocks noGrp="1"/>
          </p:cNvSpPr>
          <p:nvPr>
            <p:ph type="body" sz="quarter" idx="11"/>
          </p:nvPr>
        </p:nvSpPr>
        <p:spPr>
          <a:xfrm>
            <a:off x="357188" y="1079500"/>
            <a:ext cx="8429625" cy="342900"/>
          </a:xfrm>
        </p:spPr>
        <p:txBody>
          <a:bodyPr wrap="none">
            <a:normAutofit/>
          </a:bodyPr>
          <a:lstStyle/>
          <a:p>
            <a:r>
              <a:rPr lang="en-US" dirty="0"/>
              <a:t>Covering Indexes</a:t>
            </a:r>
          </a:p>
        </p:txBody>
      </p:sp>
      <p:sp>
        <p:nvSpPr>
          <p:cNvPr id="17" name="Slide Number Placeholder 4">
            <a:extLst>
              <a:ext uri="{FF2B5EF4-FFF2-40B4-BE49-F238E27FC236}">
                <a16:creationId xmlns:a16="http://schemas.microsoft.com/office/drawing/2014/main" id="{FD6BAFB3-E9F4-481D-A67E-8AC63FA58E50}"/>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15</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pic>
        <p:nvPicPr>
          <p:cNvPr id="1026" name="Picture 2" descr="iNDEX2">
            <a:extLst>
              <a:ext uri="{FF2B5EF4-FFF2-40B4-BE49-F238E27FC236}">
                <a16:creationId xmlns:a16="http://schemas.microsoft.com/office/drawing/2014/main" id="{EE304408-E4AE-4B35-89FD-30BF0EDD2829}"/>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357188" y="2021578"/>
            <a:ext cx="6780416" cy="118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09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pic>
        <p:nvPicPr>
          <p:cNvPr id="2" name="Picture 1"/>
          <p:cNvPicPr>
            <a:picLocks noChangeAspect="1"/>
          </p:cNvPicPr>
          <p:nvPr/>
        </p:nvPicPr>
        <p:blipFill>
          <a:blip r:embed="rId3"/>
          <a:stretch>
            <a:fillRect/>
          </a:stretch>
        </p:blipFill>
        <p:spPr>
          <a:xfrm>
            <a:off x="357188" y="3010856"/>
            <a:ext cx="6970432" cy="1335542"/>
          </a:xfrm>
          <a:prstGeom prst="rect">
            <a:avLst/>
          </a:prstGeom>
        </p:spPr>
      </p:pic>
      <p:pic>
        <p:nvPicPr>
          <p:cNvPr id="3" name="Picture 2"/>
          <p:cNvPicPr>
            <a:picLocks noChangeAspect="1"/>
          </p:cNvPicPr>
          <p:nvPr/>
        </p:nvPicPr>
        <p:blipFill>
          <a:blip r:embed="rId4"/>
          <a:stretch>
            <a:fillRect/>
          </a:stretch>
        </p:blipFill>
        <p:spPr>
          <a:xfrm>
            <a:off x="255588" y="1636275"/>
            <a:ext cx="4410681" cy="1160706"/>
          </a:xfrm>
          <a:prstGeom prst="rect">
            <a:avLst/>
          </a:prstGeom>
        </p:spPr>
      </p:pic>
      <p:sp>
        <p:nvSpPr>
          <p:cNvPr id="7" name="Title 6">
            <a:extLst>
              <a:ext uri="{FF2B5EF4-FFF2-40B4-BE49-F238E27FC236}">
                <a16:creationId xmlns:a16="http://schemas.microsoft.com/office/drawing/2014/main" id="{83D7F9C2-11A3-40C1-ABFC-4AB71324A4DB}"/>
              </a:ext>
            </a:extLst>
          </p:cNvPr>
          <p:cNvSpPr>
            <a:spLocks noGrp="1"/>
          </p:cNvSpPr>
          <p:nvPr>
            <p:ph type="title"/>
          </p:nvPr>
        </p:nvSpPr>
        <p:spPr/>
        <p:txBody>
          <a:bodyPr/>
          <a:lstStyle/>
          <a:p>
            <a:r>
              <a:rPr lang="en-US" dirty="0"/>
              <a:t>Implementing Indexes and Statistics</a:t>
            </a:r>
          </a:p>
        </p:txBody>
      </p:sp>
      <p:sp>
        <p:nvSpPr>
          <p:cNvPr id="11" name="Text Placeholder 10">
            <a:extLst>
              <a:ext uri="{FF2B5EF4-FFF2-40B4-BE49-F238E27FC236}">
                <a16:creationId xmlns:a16="http://schemas.microsoft.com/office/drawing/2014/main" id="{EDC15A60-A910-49F9-8377-D196C90EB54E}"/>
              </a:ext>
            </a:extLst>
          </p:cNvPr>
          <p:cNvSpPr>
            <a:spLocks noGrp="1"/>
          </p:cNvSpPr>
          <p:nvPr>
            <p:ph type="body" sz="quarter" idx="11"/>
          </p:nvPr>
        </p:nvSpPr>
        <p:spPr/>
        <p:txBody>
          <a:bodyPr/>
          <a:lstStyle/>
          <a:p>
            <a:r>
              <a:rPr lang="en-US" dirty="0"/>
              <a:t>Filtered Indexes</a:t>
            </a:r>
          </a:p>
        </p:txBody>
      </p:sp>
    </p:spTree>
    <p:extLst>
      <p:ext uri="{BB962C8B-B14F-4D97-AF65-F5344CB8AC3E}">
        <p14:creationId xmlns:p14="http://schemas.microsoft.com/office/powerpoint/2010/main" val="2690814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36260" y="1330920"/>
            <a:ext cx="7759965" cy="365760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a:p>
        </p:txBody>
      </p:sp>
      <p:sp>
        <p:nvSpPr>
          <p:cNvPr id="7" name="Content Placeholder 2"/>
          <p:cNvSpPr txBox="1">
            <a:spLocks/>
          </p:cNvSpPr>
          <p:nvPr/>
        </p:nvSpPr>
        <p:spPr>
          <a:xfrm>
            <a:off x="408870" y="1330920"/>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r>
              <a:rPr lang="en-US" sz="1600" dirty="0"/>
              <a:t>WHERE</a:t>
            </a:r>
          </a:p>
          <a:p>
            <a:pPr marL="173736" lvl="2" indent="-173736">
              <a:lnSpc>
                <a:spcPct val="110000"/>
              </a:lnSpc>
              <a:spcBef>
                <a:spcPts val="0"/>
              </a:spcBef>
              <a:spcAft>
                <a:spcPts val="1300"/>
              </a:spcAft>
              <a:buClr>
                <a:srgbClr val="2FC2D9"/>
              </a:buClr>
              <a:defRPr/>
            </a:pPr>
            <a:r>
              <a:rPr lang="en-US" sz="1600" dirty="0"/>
              <a:t>JOIN</a:t>
            </a:r>
          </a:p>
          <a:p>
            <a:pPr marL="173736" lvl="2" indent="-173736">
              <a:lnSpc>
                <a:spcPct val="110000"/>
              </a:lnSpc>
              <a:spcBef>
                <a:spcPts val="0"/>
              </a:spcBef>
              <a:spcAft>
                <a:spcPts val="1300"/>
              </a:spcAft>
              <a:buClr>
                <a:srgbClr val="2FC2D9"/>
              </a:buClr>
              <a:defRPr/>
            </a:pPr>
            <a:r>
              <a:rPr lang="en-US" sz="1600" dirty="0"/>
              <a:t>ORDER BY</a:t>
            </a:r>
          </a:p>
          <a:p>
            <a:pPr marL="173736" lvl="2" indent="-173736">
              <a:lnSpc>
                <a:spcPct val="110000"/>
              </a:lnSpc>
              <a:spcBef>
                <a:spcPts val="0"/>
              </a:spcBef>
              <a:spcAft>
                <a:spcPts val="1300"/>
              </a:spcAft>
              <a:buClr>
                <a:srgbClr val="2FC2D9"/>
              </a:buClr>
              <a:defRPr/>
            </a:pPr>
            <a:r>
              <a:rPr lang="en-US" sz="1600" dirty="0"/>
              <a:t>GROUP BY</a:t>
            </a:r>
          </a:p>
        </p:txBody>
      </p:sp>
      <p:sp>
        <p:nvSpPr>
          <p:cNvPr id="4" name="Title 3">
            <a:extLst>
              <a:ext uri="{FF2B5EF4-FFF2-40B4-BE49-F238E27FC236}">
                <a16:creationId xmlns:a16="http://schemas.microsoft.com/office/drawing/2014/main" id="{F2763098-3377-4894-90D5-DCCD8A641D76}"/>
              </a:ext>
            </a:extLst>
          </p:cNvPr>
          <p:cNvSpPr>
            <a:spLocks noGrp="1"/>
          </p:cNvSpPr>
          <p:nvPr>
            <p:ph type="title"/>
          </p:nvPr>
        </p:nvSpPr>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DA8F0F39-67AC-4DF6-B941-150D7C9375EB}"/>
              </a:ext>
            </a:extLst>
          </p:cNvPr>
          <p:cNvSpPr>
            <a:spLocks noGrp="1"/>
          </p:cNvSpPr>
          <p:nvPr>
            <p:ph type="body" sz="quarter" idx="11"/>
          </p:nvPr>
        </p:nvSpPr>
        <p:spPr/>
        <p:txBody>
          <a:bodyPr/>
          <a:lstStyle/>
          <a:p>
            <a:r>
              <a:rPr lang="en-US" dirty="0"/>
              <a:t>Supporting Queries with Indexes</a:t>
            </a:r>
          </a:p>
        </p:txBody>
      </p:sp>
      <p:sp>
        <p:nvSpPr>
          <p:cNvPr id="11" name="Rectangle 10">
            <a:extLst>
              <a:ext uri="{FF2B5EF4-FFF2-40B4-BE49-F238E27FC236}">
                <a16:creationId xmlns:a16="http://schemas.microsoft.com/office/drawing/2014/main" id="{FBA8E119-668A-4B4C-8CF5-EC88478BB9AF}"/>
              </a:ext>
            </a:extLst>
          </p:cNvPr>
          <p:cNvSpPr/>
          <p:nvPr/>
        </p:nvSpPr>
        <p:spPr>
          <a:xfrm>
            <a:off x="1466393" y="4088519"/>
            <a:ext cx="624530" cy="307777"/>
          </a:xfrm>
          <a:prstGeom prst="rect">
            <a:avLst/>
          </a:prstGeom>
        </p:spPr>
        <p:txBody>
          <a:bodyPr wrap="none">
            <a:spAutoFit/>
          </a:bodyPr>
          <a:lstStyle/>
          <a:p>
            <a:r>
              <a:rPr lang="en-US" dirty="0">
                <a:latin typeface="Segoe-Semibold"/>
              </a:rPr>
              <a:t>SARG</a:t>
            </a:r>
            <a:endParaRPr lang="en-US" dirty="0"/>
          </a:p>
        </p:txBody>
      </p:sp>
      <p:pic>
        <p:nvPicPr>
          <p:cNvPr id="12" name="Picture 2">
            <a:extLst>
              <a:ext uri="{FF2B5EF4-FFF2-40B4-BE49-F238E27FC236}">
                <a16:creationId xmlns:a16="http://schemas.microsoft.com/office/drawing/2014/main" id="{6010478E-87F9-49B5-93A7-8963D7DC0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66" y="3849490"/>
            <a:ext cx="735807" cy="73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8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578A-90D1-4772-AF0E-15150C8B2310}"/>
              </a:ext>
            </a:extLst>
          </p:cNvPr>
          <p:cNvSpPr>
            <a:spLocks noGrp="1"/>
          </p:cNvSpPr>
          <p:nvPr>
            <p:ph type="title"/>
          </p:nvPr>
        </p:nvSpPr>
        <p:spPr/>
        <p:txBody>
          <a:bodyPr/>
          <a:lstStyle/>
          <a:p>
            <a:r>
              <a:rPr lang="en-US" dirty="0"/>
              <a:t>Implementing Indexes and Statistics</a:t>
            </a:r>
          </a:p>
        </p:txBody>
      </p:sp>
      <p:sp>
        <p:nvSpPr>
          <p:cNvPr id="4" name="Text Placeholder 3">
            <a:extLst>
              <a:ext uri="{FF2B5EF4-FFF2-40B4-BE49-F238E27FC236}">
                <a16:creationId xmlns:a16="http://schemas.microsoft.com/office/drawing/2014/main" id="{C117C9C9-DA6B-4462-930F-1B9AF8E4B653}"/>
              </a:ext>
            </a:extLst>
          </p:cNvPr>
          <p:cNvSpPr>
            <a:spLocks noGrp="1"/>
          </p:cNvSpPr>
          <p:nvPr>
            <p:ph type="body" sz="quarter" idx="11"/>
          </p:nvPr>
        </p:nvSpPr>
        <p:spPr/>
        <p:txBody>
          <a:bodyPr/>
          <a:lstStyle/>
          <a:p>
            <a:r>
              <a:rPr lang="en-US" dirty="0"/>
              <a:t>Statistics</a:t>
            </a:r>
          </a:p>
        </p:txBody>
      </p:sp>
      <p:sp>
        <p:nvSpPr>
          <p:cNvPr id="5" name="Slide Number Placeholder 4">
            <a:extLst>
              <a:ext uri="{FF2B5EF4-FFF2-40B4-BE49-F238E27FC236}">
                <a16:creationId xmlns:a16="http://schemas.microsoft.com/office/drawing/2014/main" id="{F2B0F02F-AF25-45C9-87A8-189680D2F10B}"/>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18</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4098" name="Picture 2" descr="Inside the Statistics Histogram &amp; Density Vector |">
            <a:extLst>
              <a:ext uri="{FF2B5EF4-FFF2-40B4-BE49-F238E27FC236}">
                <a16:creationId xmlns:a16="http://schemas.microsoft.com/office/drawing/2014/main" id="{43E03673-61E7-4965-94DF-299031EF5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769721"/>
            <a:ext cx="3525931" cy="26033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Инструкция DBCC SHOW_STATISTICS (Transact-SQL) - SQL Server | Microsoft Docs">
            <a:extLst>
              <a:ext uri="{FF2B5EF4-FFF2-40B4-BE49-F238E27FC236}">
                <a16:creationId xmlns:a16="http://schemas.microsoft.com/office/drawing/2014/main" id="{FFE5E4BB-D377-4557-BAB5-2FF966CAF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578" y="2311591"/>
            <a:ext cx="3525931" cy="175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0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32-DC9C-4D57-9577-7A2DA4A08BDD}"/>
              </a:ext>
            </a:extLst>
          </p:cNvPr>
          <p:cNvSpPr>
            <a:spLocks noGrp="1"/>
          </p:cNvSpPr>
          <p:nvPr>
            <p:ph type="title"/>
          </p:nvPr>
        </p:nvSpPr>
        <p:spPr/>
        <p:txBody>
          <a:bodyPr/>
          <a:lstStyle/>
          <a:p>
            <a:r>
              <a:rPr lang="en-US" dirty="0"/>
              <a:t>Implementing Indexes and Statistics</a:t>
            </a:r>
          </a:p>
        </p:txBody>
      </p:sp>
      <p:sp>
        <p:nvSpPr>
          <p:cNvPr id="3" name="Slide Number Placeholder 2">
            <a:extLst>
              <a:ext uri="{FF2B5EF4-FFF2-40B4-BE49-F238E27FC236}">
                <a16:creationId xmlns:a16="http://schemas.microsoft.com/office/drawing/2014/main" id="{2B19A564-FAD5-4EB6-B89D-1AB655325E8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grpSp>
        <p:nvGrpSpPr>
          <p:cNvPr id="13" name="Group 12">
            <a:extLst>
              <a:ext uri="{FF2B5EF4-FFF2-40B4-BE49-F238E27FC236}">
                <a16:creationId xmlns:a16="http://schemas.microsoft.com/office/drawing/2014/main" id="{78F1A3F5-0E3D-470D-9636-ED3B9CD4DF6C}"/>
              </a:ext>
            </a:extLst>
          </p:cNvPr>
          <p:cNvGrpSpPr/>
          <p:nvPr/>
        </p:nvGrpSpPr>
        <p:grpSpPr>
          <a:xfrm>
            <a:off x="3323326" y="1800997"/>
            <a:ext cx="1950959" cy="1920104"/>
            <a:chOff x="6855594" y="4322405"/>
            <a:chExt cx="1950959" cy="1920104"/>
          </a:xfrm>
        </p:grpSpPr>
        <p:sp>
          <p:nvSpPr>
            <p:cNvPr id="14" name="Oval 13">
              <a:extLst>
                <a:ext uri="{FF2B5EF4-FFF2-40B4-BE49-F238E27FC236}">
                  <a16:creationId xmlns:a16="http://schemas.microsoft.com/office/drawing/2014/main" id="{A8376A4C-3E66-48C1-9440-67EAEDB21059}"/>
                </a:ext>
              </a:extLst>
            </p:cNvPr>
            <p:cNvSpPr/>
            <p:nvPr/>
          </p:nvSpPr>
          <p:spPr>
            <a:xfrm>
              <a:off x="6855594" y="4322405"/>
              <a:ext cx="1920106" cy="19201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9F6B1D-106D-44EB-BCD1-9DD8AC512FFC}"/>
                </a:ext>
              </a:extLst>
            </p:cNvPr>
            <p:cNvSpPr txBox="1"/>
            <p:nvPr/>
          </p:nvSpPr>
          <p:spPr>
            <a:xfrm>
              <a:off x="6855594" y="4998566"/>
              <a:ext cx="1950959" cy="1147198"/>
            </a:xfrm>
            <a:prstGeom prst="rect">
              <a:avLst/>
            </a:prstGeom>
            <a:noFill/>
          </p:spPr>
          <p:txBody>
            <a:bodyPr wrap="none" rtlCol="0">
              <a:noAutofit/>
            </a:bodyPr>
            <a:lstStyle/>
            <a:p>
              <a:pPr algn="ctr"/>
              <a:r>
                <a:rPr lang="en-US" sz="3200" b="1" dirty="0">
                  <a:solidFill>
                    <a:srgbClr val="FFFFFF"/>
                  </a:solidFill>
                  <a:latin typeface="Arial Black"/>
                  <a:cs typeface="Arial Black"/>
                </a:rPr>
                <a:t>DEMO</a:t>
              </a:r>
            </a:p>
            <a:p>
              <a:pPr algn="ctr">
                <a:lnSpc>
                  <a:spcPct val="130000"/>
                </a:lnSpc>
              </a:pPr>
              <a:r>
                <a:rPr lang="en-US" sz="1100" dirty="0">
                  <a:solidFill>
                    <a:srgbClr val="FFFFFF"/>
                  </a:solidFill>
                  <a:latin typeface="Arial Black"/>
                  <a:cs typeface="Arial Black"/>
                </a:rPr>
                <a:t> </a:t>
              </a:r>
            </a:p>
            <a:p>
              <a:pPr algn="ctr"/>
              <a:br>
                <a:rPr lang="en-US" sz="800" dirty="0">
                  <a:solidFill>
                    <a:srgbClr val="FFFFFF"/>
                  </a:solidFill>
                  <a:latin typeface="Arial"/>
                  <a:cs typeface="Arial"/>
                </a:rPr>
              </a:br>
              <a:br>
                <a:rPr lang="en-US" sz="800" dirty="0">
                  <a:solidFill>
                    <a:srgbClr val="FFFFFF"/>
                  </a:solidFill>
                  <a:latin typeface="Arial"/>
                  <a:cs typeface="Arial"/>
                </a:rPr>
              </a:br>
              <a:endParaRPr lang="en-US" sz="800" dirty="0">
                <a:solidFill>
                  <a:srgbClr val="FFFFFF"/>
                </a:solidFill>
                <a:latin typeface="Arial"/>
                <a:cs typeface="Arial"/>
              </a:endParaRPr>
            </a:p>
          </p:txBody>
        </p:sp>
      </p:grpSp>
    </p:spTree>
    <p:extLst>
      <p:ext uri="{BB962C8B-B14F-4D97-AF65-F5344CB8AC3E}">
        <p14:creationId xmlns:p14="http://schemas.microsoft.com/office/powerpoint/2010/main" val="283216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1610BA-9A3E-455E-9512-C480A5AD42A5}"/>
              </a:ext>
            </a:extLst>
          </p:cNvPr>
          <p:cNvSpPr>
            <a:spLocks noGrp="1"/>
          </p:cNvSpPr>
          <p:nvPr>
            <p:ph type="title"/>
          </p:nvPr>
        </p:nvSpPr>
        <p:spPr/>
        <p:txBody>
          <a:bodyPr/>
          <a:lstStyle/>
          <a:p>
            <a:r>
              <a:rPr lang="en-US" dirty="0"/>
              <a:t>IN THE PREVIOUS PART</a:t>
            </a:r>
          </a:p>
        </p:txBody>
      </p:sp>
      <p:sp>
        <p:nvSpPr>
          <p:cNvPr id="13" name="Text Placeholder 12"/>
          <p:cNvSpPr>
            <a:spLocks noGrp="1"/>
          </p:cNvSpPr>
          <p:nvPr>
            <p:ph type="body" sz="quarter" idx="12"/>
          </p:nvPr>
        </p:nvSpPr>
        <p:spPr/>
        <p:txBody>
          <a:bodyPr>
            <a:normAutofit/>
          </a:bodyPr>
          <a:lstStyle/>
          <a:p>
            <a:r>
              <a:rPr lang="en-US" dirty="0"/>
              <a:t>1</a:t>
            </a:r>
          </a:p>
        </p:txBody>
      </p:sp>
      <p:sp>
        <p:nvSpPr>
          <p:cNvPr id="6" name="Text Placeholder 5">
            <a:extLst>
              <a:ext uri="{FF2B5EF4-FFF2-40B4-BE49-F238E27FC236}">
                <a16:creationId xmlns:a16="http://schemas.microsoft.com/office/drawing/2014/main" id="{55CA9294-E4F8-4FEA-84D6-81C82D7C92C3}"/>
              </a:ext>
            </a:extLst>
          </p:cNvPr>
          <p:cNvSpPr>
            <a:spLocks noGrp="1"/>
          </p:cNvSpPr>
          <p:nvPr>
            <p:ph type="body" sz="quarter" idx="13"/>
          </p:nvPr>
        </p:nvSpPr>
        <p:spPr>
          <a:xfrm>
            <a:off x="710971" y="1092491"/>
            <a:ext cx="4418242" cy="356616"/>
          </a:xfrm>
        </p:spPr>
        <p:txBody>
          <a:bodyPr/>
          <a:lstStyle/>
          <a:p>
            <a:pPr>
              <a:buClr>
                <a:schemeClr val="bg1"/>
              </a:buClr>
              <a:buSzPct val="140000"/>
            </a:pPr>
            <a:r>
              <a:rPr lang="en-US" sz="1100" b="1" dirty="0"/>
              <a:t>Querying and Managing XML Data</a:t>
            </a:r>
          </a:p>
        </p:txBody>
      </p:sp>
      <p:sp>
        <p:nvSpPr>
          <p:cNvPr id="8" name="Text Placeholder 7">
            <a:extLst>
              <a:ext uri="{FF2B5EF4-FFF2-40B4-BE49-F238E27FC236}">
                <a16:creationId xmlns:a16="http://schemas.microsoft.com/office/drawing/2014/main" id="{4BE24836-B615-42D8-A56A-ED3E99E8682D}"/>
              </a:ext>
            </a:extLst>
          </p:cNvPr>
          <p:cNvSpPr>
            <a:spLocks noGrp="1"/>
          </p:cNvSpPr>
          <p:nvPr>
            <p:ph type="body" sz="quarter" idx="15"/>
          </p:nvPr>
        </p:nvSpPr>
        <p:spPr/>
        <p:txBody>
          <a:bodyPr/>
          <a:lstStyle/>
          <a:p>
            <a:r>
              <a:rPr lang="en-US" dirty="0"/>
              <a:t>2</a:t>
            </a:r>
          </a:p>
        </p:txBody>
      </p:sp>
      <p:sp>
        <p:nvSpPr>
          <p:cNvPr id="9" name="Text Placeholder 8">
            <a:extLst>
              <a:ext uri="{FF2B5EF4-FFF2-40B4-BE49-F238E27FC236}">
                <a16:creationId xmlns:a16="http://schemas.microsoft.com/office/drawing/2014/main" id="{0772C37F-F4DB-43E7-A5D3-A464B6FA9401}"/>
              </a:ext>
            </a:extLst>
          </p:cNvPr>
          <p:cNvSpPr>
            <a:spLocks noGrp="1"/>
          </p:cNvSpPr>
          <p:nvPr>
            <p:ph type="body" sz="quarter" idx="16"/>
          </p:nvPr>
        </p:nvSpPr>
        <p:spPr/>
        <p:txBody>
          <a:bodyPr/>
          <a:lstStyle/>
          <a:p>
            <a:r>
              <a:rPr lang="en-US" dirty="0"/>
              <a:t>3</a:t>
            </a:r>
          </a:p>
        </p:txBody>
      </p:sp>
      <p:sp>
        <p:nvSpPr>
          <p:cNvPr id="11" name="Text Placeholder 10">
            <a:extLst>
              <a:ext uri="{FF2B5EF4-FFF2-40B4-BE49-F238E27FC236}">
                <a16:creationId xmlns:a16="http://schemas.microsoft.com/office/drawing/2014/main" id="{EAE11B25-397F-48B5-8172-430D6A4E8401}"/>
              </a:ext>
            </a:extLst>
          </p:cNvPr>
          <p:cNvSpPr>
            <a:spLocks noGrp="1"/>
          </p:cNvSpPr>
          <p:nvPr>
            <p:ph type="body" sz="quarter" idx="17"/>
          </p:nvPr>
        </p:nvSpPr>
        <p:spPr/>
        <p:txBody>
          <a:bodyPr/>
          <a:lstStyle/>
          <a:p>
            <a:r>
              <a:rPr lang="en-US" dirty="0"/>
              <a:t>4</a:t>
            </a:r>
          </a:p>
        </p:txBody>
      </p:sp>
      <p:sp>
        <p:nvSpPr>
          <p:cNvPr id="15" name="Text Placeholder 14">
            <a:extLst>
              <a:ext uri="{FF2B5EF4-FFF2-40B4-BE49-F238E27FC236}">
                <a16:creationId xmlns:a16="http://schemas.microsoft.com/office/drawing/2014/main" id="{DCA0A3B3-2742-480A-BFCE-518E731481BE}"/>
              </a:ext>
            </a:extLst>
          </p:cNvPr>
          <p:cNvSpPr>
            <a:spLocks noGrp="1"/>
          </p:cNvSpPr>
          <p:nvPr>
            <p:ph type="body" sz="quarter" idx="19"/>
          </p:nvPr>
        </p:nvSpPr>
        <p:spPr>
          <a:xfrm>
            <a:off x="710971" y="1697608"/>
            <a:ext cx="4418242" cy="356616"/>
          </a:xfrm>
        </p:spPr>
        <p:txBody>
          <a:bodyPr/>
          <a:lstStyle/>
          <a:p>
            <a:r>
              <a:rPr lang="it-IT" sz="1100" b="1" spc="300" dirty="0"/>
              <a:t>JSON data in SQL Server</a:t>
            </a:r>
          </a:p>
        </p:txBody>
      </p:sp>
      <p:sp>
        <p:nvSpPr>
          <p:cNvPr id="16" name="Text Placeholder 15">
            <a:extLst>
              <a:ext uri="{FF2B5EF4-FFF2-40B4-BE49-F238E27FC236}">
                <a16:creationId xmlns:a16="http://schemas.microsoft.com/office/drawing/2014/main" id="{0CE7C44D-4488-45FE-82EA-A3AF1DF5804A}"/>
              </a:ext>
            </a:extLst>
          </p:cNvPr>
          <p:cNvSpPr>
            <a:spLocks noGrp="1"/>
          </p:cNvSpPr>
          <p:nvPr>
            <p:ph type="body" sz="quarter" idx="20"/>
          </p:nvPr>
        </p:nvSpPr>
        <p:spPr>
          <a:xfrm>
            <a:off x="710971" y="2302725"/>
            <a:ext cx="4418242" cy="356616"/>
          </a:xfrm>
        </p:spPr>
        <p:txBody>
          <a:bodyPr/>
          <a:lstStyle/>
          <a:p>
            <a:pPr>
              <a:buClr>
                <a:schemeClr val="bg1"/>
              </a:buClr>
              <a:buSzPct val="140000"/>
            </a:pPr>
            <a:r>
              <a:rPr lang="en-US" sz="1100" b="1" spc="300" dirty="0"/>
              <a:t>Understanding Temporary Tables</a:t>
            </a:r>
          </a:p>
        </p:txBody>
      </p:sp>
      <p:sp>
        <p:nvSpPr>
          <p:cNvPr id="19" name="Text Placeholder 18">
            <a:extLst>
              <a:ext uri="{FF2B5EF4-FFF2-40B4-BE49-F238E27FC236}">
                <a16:creationId xmlns:a16="http://schemas.microsoft.com/office/drawing/2014/main" id="{B5832FA9-3B1B-4496-8A7E-E3DC619FF8F6}"/>
              </a:ext>
            </a:extLst>
          </p:cNvPr>
          <p:cNvSpPr>
            <a:spLocks noGrp="1"/>
          </p:cNvSpPr>
          <p:nvPr>
            <p:ph type="body" sz="quarter" idx="21"/>
          </p:nvPr>
        </p:nvSpPr>
        <p:spPr>
          <a:xfrm>
            <a:off x="710971" y="2907842"/>
            <a:ext cx="4418242" cy="356616"/>
          </a:xfrm>
        </p:spPr>
        <p:txBody>
          <a:bodyPr/>
          <a:lstStyle/>
          <a:p>
            <a:pPr>
              <a:buClr>
                <a:schemeClr val="bg1"/>
              </a:buClr>
              <a:buSzPct val="140000"/>
            </a:pPr>
            <a:r>
              <a:rPr lang="en-US" dirty="0"/>
              <a:t>Passing Table Data to Stored Procedures</a:t>
            </a:r>
          </a:p>
        </p:txBody>
      </p:sp>
      <p:sp>
        <p:nvSpPr>
          <p:cNvPr id="4" name="Slide Number Placeholder 3">
            <a:extLst>
              <a:ext uri="{FF2B5EF4-FFF2-40B4-BE49-F238E27FC236}">
                <a16:creationId xmlns:a16="http://schemas.microsoft.com/office/drawing/2014/main" id="{4DB6EF31-4AF6-48B1-864D-E468189AED12}"/>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Graphic 1">
            <a:extLst>
              <a:ext uri="{FF2B5EF4-FFF2-40B4-BE49-F238E27FC236}">
                <a16:creationId xmlns:a16="http://schemas.microsoft.com/office/drawing/2014/main" id="{2AC34ADB-9B86-4181-AB09-3B7D084A68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8046" y="1200150"/>
            <a:ext cx="3228766" cy="2743200"/>
          </a:xfrm>
          <a:prstGeom prst="rect">
            <a:avLst/>
          </a:prstGeom>
        </p:spPr>
      </p:pic>
    </p:spTree>
    <p:extLst>
      <p:ext uri="{BB962C8B-B14F-4D97-AF65-F5344CB8AC3E}">
        <p14:creationId xmlns:p14="http://schemas.microsoft.com/office/powerpoint/2010/main" val="210561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2218-DC2E-4FF3-B519-373154941415}"/>
              </a:ext>
            </a:extLst>
          </p:cNvPr>
          <p:cNvSpPr>
            <a:spLocks noGrp="1"/>
          </p:cNvSpPr>
          <p:nvPr>
            <p:ph type="title"/>
          </p:nvPr>
        </p:nvSpPr>
        <p:spPr/>
        <p:txBody>
          <a:bodyPr/>
          <a:lstStyle/>
          <a:p>
            <a:r>
              <a:rPr lang="en-US" dirty="0"/>
              <a:t>Query Optimizer</a:t>
            </a:r>
          </a:p>
        </p:txBody>
      </p:sp>
    </p:spTree>
    <p:extLst>
      <p:ext uri="{BB962C8B-B14F-4D97-AF65-F5344CB8AC3E}">
        <p14:creationId xmlns:p14="http://schemas.microsoft.com/office/powerpoint/2010/main" val="407768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08870" y="1503478"/>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a:p>
        </p:txBody>
      </p:sp>
      <p:pic>
        <p:nvPicPr>
          <p:cNvPr id="2" name="Picture 1"/>
          <p:cNvPicPr>
            <a:picLocks noChangeAspect="1"/>
          </p:cNvPicPr>
          <p:nvPr/>
        </p:nvPicPr>
        <p:blipFill>
          <a:blip r:embed="rId3"/>
          <a:stretch>
            <a:fillRect/>
          </a:stretch>
        </p:blipFill>
        <p:spPr>
          <a:xfrm>
            <a:off x="408870" y="1729510"/>
            <a:ext cx="4416891" cy="2477423"/>
          </a:xfrm>
          <a:prstGeom prst="rect">
            <a:avLst/>
          </a:prstGeom>
        </p:spPr>
      </p:pic>
      <p:sp>
        <p:nvSpPr>
          <p:cNvPr id="5" name="Title 4">
            <a:extLst>
              <a:ext uri="{FF2B5EF4-FFF2-40B4-BE49-F238E27FC236}">
                <a16:creationId xmlns:a16="http://schemas.microsoft.com/office/drawing/2014/main" id="{EA8685C0-54EB-4A1F-BAC8-236FF1486156}"/>
              </a:ext>
            </a:extLst>
          </p:cNvPr>
          <p:cNvSpPr>
            <a:spLocks noGrp="1"/>
          </p:cNvSpPr>
          <p:nvPr>
            <p:ph type="title"/>
          </p:nvPr>
        </p:nvSpPr>
        <p:spPr/>
        <p:txBody>
          <a:bodyPr/>
          <a:lstStyle/>
          <a:p>
            <a:r>
              <a:rPr lang="en-US" dirty="0"/>
              <a:t>Query Optimizer</a:t>
            </a:r>
          </a:p>
        </p:txBody>
      </p:sp>
      <p:sp>
        <p:nvSpPr>
          <p:cNvPr id="7" name="Text Placeholder 6">
            <a:extLst>
              <a:ext uri="{FF2B5EF4-FFF2-40B4-BE49-F238E27FC236}">
                <a16:creationId xmlns:a16="http://schemas.microsoft.com/office/drawing/2014/main" id="{69CB2EE2-0EA0-4BF7-B1DB-DE6AED0070DD}"/>
              </a:ext>
            </a:extLst>
          </p:cNvPr>
          <p:cNvSpPr>
            <a:spLocks noGrp="1"/>
          </p:cNvSpPr>
          <p:nvPr>
            <p:ph type="body" sz="quarter" idx="11"/>
          </p:nvPr>
        </p:nvSpPr>
        <p:spPr/>
        <p:txBody>
          <a:bodyPr/>
          <a:lstStyle/>
          <a:p>
            <a:r>
              <a:rPr lang="en-US" sz="1200" dirty="0"/>
              <a:t>Query Optimization Problems</a:t>
            </a:r>
            <a:endParaRPr lang="en-US" dirty="0"/>
          </a:p>
        </p:txBody>
      </p:sp>
    </p:spTree>
    <p:extLst>
      <p:ext uri="{BB962C8B-B14F-4D97-AF65-F5344CB8AC3E}">
        <p14:creationId xmlns:p14="http://schemas.microsoft.com/office/powerpoint/2010/main" val="3828574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08870" y="1503478"/>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a:p>
        </p:txBody>
      </p:sp>
      <p:pic>
        <p:nvPicPr>
          <p:cNvPr id="2" name="Picture 1"/>
          <p:cNvPicPr>
            <a:picLocks noChangeAspect="1"/>
          </p:cNvPicPr>
          <p:nvPr/>
        </p:nvPicPr>
        <p:blipFill>
          <a:blip r:embed="rId3"/>
          <a:stretch>
            <a:fillRect/>
          </a:stretch>
        </p:blipFill>
        <p:spPr>
          <a:xfrm>
            <a:off x="2148108" y="1422400"/>
            <a:ext cx="5035355" cy="3311153"/>
          </a:xfrm>
          <a:prstGeom prst="rect">
            <a:avLst/>
          </a:prstGeom>
        </p:spPr>
      </p:pic>
      <p:sp>
        <p:nvSpPr>
          <p:cNvPr id="5" name="Title 4">
            <a:extLst>
              <a:ext uri="{FF2B5EF4-FFF2-40B4-BE49-F238E27FC236}">
                <a16:creationId xmlns:a16="http://schemas.microsoft.com/office/drawing/2014/main" id="{B5F0E698-1A92-4928-BCB1-B997748B0BED}"/>
              </a:ext>
            </a:extLst>
          </p:cNvPr>
          <p:cNvSpPr>
            <a:spLocks noGrp="1"/>
          </p:cNvSpPr>
          <p:nvPr>
            <p:ph type="title"/>
          </p:nvPr>
        </p:nvSpPr>
        <p:spPr/>
        <p:txBody>
          <a:bodyPr/>
          <a:lstStyle/>
          <a:p>
            <a:r>
              <a:rPr lang="en-US" dirty="0"/>
              <a:t>Query Optimizer</a:t>
            </a:r>
          </a:p>
        </p:txBody>
      </p:sp>
      <p:sp>
        <p:nvSpPr>
          <p:cNvPr id="7" name="Text Placeholder 6">
            <a:extLst>
              <a:ext uri="{FF2B5EF4-FFF2-40B4-BE49-F238E27FC236}">
                <a16:creationId xmlns:a16="http://schemas.microsoft.com/office/drawing/2014/main" id="{5ACC36C2-030D-4D78-B46E-B8B93EDAC32F}"/>
              </a:ext>
            </a:extLst>
          </p:cNvPr>
          <p:cNvSpPr>
            <a:spLocks noGrp="1"/>
          </p:cNvSpPr>
          <p:nvPr>
            <p:ph type="body" sz="quarter" idx="11"/>
          </p:nvPr>
        </p:nvSpPr>
        <p:spPr/>
        <p:txBody>
          <a:bodyPr/>
          <a:lstStyle/>
          <a:p>
            <a:r>
              <a:rPr lang="en-US" sz="1200" dirty="0"/>
              <a:t>Query execution phases</a:t>
            </a:r>
            <a:endParaRPr lang="en-US" sz="1200" b="1" dirty="0"/>
          </a:p>
          <a:p>
            <a:endParaRPr lang="en-US" dirty="0"/>
          </a:p>
        </p:txBody>
      </p:sp>
    </p:spTree>
    <p:extLst>
      <p:ext uri="{BB962C8B-B14F-4D97-AF65-F5344CB8AC3E}">
        <p14:creationId xmlns:p14="http://schemas.microsoft.com/office/powerpoint/2010/main" val="3907435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32-DC9C-4D57-9577-7A2DA4A08BDD}"/>
              </a:ext>
            </a:extLst>
          </p:cNvPr>
          <p:cNvSpPr>
            <a:spLocks noGrp="1"/>
          </p:cNvSpPr>
          <p:nvPr>
            <p:ph type="title"/>
          </p:nvPr>
        </p:nvSpPr>
        <p:spPr/>
        <p:txBody>
          <a:bodyPr/>
          <a:lstStyle/>
          <a:p>
            <a:r>
              <a:rPr lang="en-US" dirty="0"/>
              <a:t>Query Optimizer</a:t>
            </a:r>
          </a:p>
        </p:txBody>
      </p:sp>
      <p:sp>
        <p:nvSpPr>
          <p:cNvPr id="5" name="Text Placeholder 4">
            <a:extLst>
              <a:ext uri="{FF2B5EF4-FFF2-40B4-BE49-F238E27FC236}">
                <a16:creationId xmlns:a16="http://schemas.microsoft.com/office/drawing/2014/main" id="{5476CF47-4F76-4668-9D91-7D019766BEE4}"/>
              </a:ext>
            </a:extLst>
          </p:cNvPr>
          <p:cNvSpPr>
            <a:spLocks noGrp="1"/>
          </p:cNvSpPr>
          <p:nvPr>
            <p:ph type="body" sz="quarter" idx="11"/>
          </p:nvPr>
        </p:nvSpPr>
        <p:spPr/>
        <p:txBody>
          <a:bodyPr/>
          <a:lstStyle/>
          <a:p>
            <a:r>
              <a:rPr lang="en-US" dirty="0"/>
              <a:t>Parameter Sniffing</a:t>
            </a:r>
          </a:p>
        </p:txBody>
      </p:sp>
      <p:sp>
        <p:nvSpPr>
          <p:cNvPr id="3" name="Slide Number Placeholder 2">
            <a:extLst>
              <a:ext uri="{FF2B5EF4-FFF2-40B4-BE49-F238E27FC236}">
                <a16:creationId xmlns:a16="http://schemas.microsoft.com/office/drawing/2014/main" id="{2B19A564-FAD5-4EB6-B89D-1AB655325E8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grpSp>
        <p:nvGrpSpPr>
          <p:cNvPr id="13" name="Group 12">
            <a:extLst>
              <a:ext uri="{FF2B5EF4-FFF2-40B4-BE49-F238E27FC236}">
                <a16:creationId xmlns:a16="http://schemas.microsoft.com/office/drawing/2014/main" id="{78F1A3F5-0E3D-470D-9636-ED3B9CD4DF6C}"/>
              </a:ext>
            </a:extLst>
          </p:cNvPr>
          <p:cNvGrpSpPr/>
          <p:nvPr/>
        </p:nvGrpSpPr>
        <p:grpSpPr>
          <a:xfrm>
            <a:off x="3323326" y="1800997"/>
            <a:ext cx="1950959" cy="1920104"/>
            <a:chOff x="6855594" y="4322405"/>
            <a:chExt cx="1950959" cy="1920104"/>
          </a:xfrm>
        </p:grpSpPr>
        <p:sp>
          <p:nvSpPr>
            <p:cNvPr id="14" name="Oval 13">
              <a:extLst>
                <a:ext uri="{FF2B5EF4-FFF2-40B4-BE49-F238E27FC236}">
                  <a16:creationId xmlns:a16="http://schemas.microsoft.com/office/drawing/2014/main" id="{A8376A4C-3E66-48C1-9440-67EAEDB21059}"/>
                </a:ext>
              </a:extLst>
            </p:cNvPr>
            <p:cNvSpPr/>
            <p:nvPr/>
          </p:nvSpPr>
          <p:spPr>
            <a:xfrm>
              <a:off x="6855594" y="4322405"/>
              <a:ext cx="1920106" cy="19201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9F6B1D-106D-44EB-BCD1-9DD8AC512FFC}"/>
                </a:ext>
              </a:extLst>
            </p:cNvPr>
            <p:cNvSpPr txBox="1"/>
            <p:nvPr/>
          </p:nvSpPr>
          <p:spPr>
            <a:xfrm>
              <a:off x="6855594" y="4998566"/>
              <a:ext cx="1950959" cy="1147198"/>
            </a:xfrm>
            <a:prstGeom prst="rect">
              <a:avLst/>
            </a:prstGeom>
            <a:noFill/>
          </p:spPr>
          <p:txBody>
            <a:bodyPr wrap="none" rtlCol="0">
              <a:noAutofit/>
            </a:bodyPr>
            <a:lstStyle/>
            <a:p>
              <a:pPr algn="ctr"/>
              <a:r>
                <a:rPr lang="en-US" sz="3200" b="1" dirty="0">
                  <a:solidFill>
                    <a:srgbClr val="FFFFFF"/>
                  </a:solidFill>
                  <a:latin typeface="Arial Black"/>
                  <a:cs typeface="Arial Black"/>
                </a:rPr>
                <a:t>DEMO</a:t>
              </a:r>
            </a:p>
            <a:p>
              <a:pPr algn="ctr">
                <a:lnSpc>
                  <a:spcPct val="130000"/>
                </a:lnSpc>
              </a:pPr>
              <a:r>
                <a:rPr lang="en-US" sz="1100" dirty="0">
                  <a:solidFill>
                    <a:srgbClr val="FFFFFF"/>
                  </a:solidFill>
                  <a:latin typeface="Arial Black"/>
                  <a:cs typeface="Arial Black"/>
                </a:rPr>
                <a:t> </a:t>
              </a:r>
            </a:p>
            <a:p>
              <a:pPr algn="ctr"/>
              <a:br>
                <a:rPr lang="en-US" sz="800" dirty="0">
                  <a:solidFill>
                    <a:srgbClr val="FFFFFF"/>
                  </a:solidFill>
                  <a:latin typeface="Arial"/>
                  <a:cs typeface="Arial"/>
                </a:rPr>
              </a:br>
              <a:br>
                <a:rPr lang="en-US" sz="800" dirty="0">
                  <a:solidFill>
                    <a:srgbClr val="FFFFFF"/>
                  </a:solidFill>
                  <a:latin typeface="Arial"/>
                  <a:cs typeface="Arial"/>
                </a:rPr>
              </a:br>
              <a:endParaRPr lang="en-US" sz="800" dirty="0">
                <a:solidFill>
                  <a:srgbClr val="FFFFFF"/>
                </a:solidFill>
                <a:latin typeface="Arial"/>
                <a:cs typeface="Arial"/>
              </a:endParaRPr>
            </a:p>
          </p:txBody>
        </p:sp>
      </p:grpSp>
    </p:spTree>
    <p:extLst>
      <p:ext uri="{BB962C8B-B14F-4D97-AF65-F5344CB8AC3E}">
        <p14:creationId xmlns:p14="http://schemas.microsoft.com/office/powerpoint/2010/main" val="154888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CC7-06AC-4E05-97FC-B7B627DBDBE7}"/>
              </a:ext>
            </a:extLst>
          </p:cNvPr>
          <p:cNvSpPr>
            <a:spLocks noGrp="1"/>
          </p:cNvSpPr>
          <p:nvPr>
            <p:ph type="title"/>
          </p:nvPr>
        </p:nvSpPr>
        <p:spPr/>
        <p:txBody>
          <a:bodyPr/>
          <a:lstStyle/>
          <a:p>
            <a:r>
              <a:rPr lang="en-US" sz="1600" b="1" spc="200" dirty="0">
                <a:solidFill>
                  <a:schemeClr val="bg1"/>
                </a:solidFill>
                <a:cs typeface="Calibri"/>
              </a:rPr>
              <a:t>Using Tools to Analyze Query Performance</a:t>
            </a:r>
            <a:endParaRPr lang="en-US" dirty="0"/>
          </a:p>
        </p:txBody>
      </p:sp>
    </p:spTree>
    <p:extLst>
      <p:ext uri="{BB962C8B-B14F-4D97-AF65-F5344CB8AC3E}">
        <p14:creationId xmlns:p14="http://schemas.microsoft.com/office/powerpoint/2010/main" val="336340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08870" y="1503478"/>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dirty="0"/>
          </a:p>
        </p:txBody>
      </p:sp>
      <p:sp>
        <p:nvSpPr>
          <p:cNvPr id="5" name="Title 4">
            <a:extLst>
              <a:ext uri="{FF2B5EF4-FFF2-40B4-BE49-F238E27FC236}">
                <a16:creationId xmlns:a16="http://schemas.microsoft.com/office/drawing/2014/main" id="{547F116C-71D3-4BDC-9AE8-B2EFE7BB612E}"/>
              </a:ext>
            </a:extLst>
          </p:cNvPr>
          <p:cNvSpPr>
            <a:spLocks noGrp="1"/>
          </p:cNvSpPr>
          <p:nvPr>
            <p:ph type="title"/>
          </p:nvPr>
        </p:nvSpPr>
        <p:spPr/>
        <p:txBody>
          <a:bodyPr/>
          <a:lstStyle/>
          <a:p>
            <a:r>
              <a:rPr lang="en-US" dirty="0"/>
              <a:t>Using Tools to Analyze Query Performance</a:t>
            </a:r>
          </a:p>
        </p:txBody>
      </p:sp>
      <p:sp>
        <p:nvSpPr>
          <p:cNvPr id="9" name="Content Placeholder 8">
            <a:extLst>
              <a:ext uri="{FF2B5EF4-FFF2-40B4-BE49-F238E27FC236}">
                <a16:creationId xmlns:a16="http://schemas.microsoft.com/office/drawing/2014/main" id="{335EF00C-0A4C-46C3-9468-7B2E9B525833}"/>
              </a:ext>
            </a:extLst>
          </p:cNvPr>
          <p:cNvSpPr>
            <a:spLocks noGrp="1"/>
          </p:cNvSpPr>
          <p:nvPr>
            <p:ph sz="quarter" idx="10"/>
          </p:nvPr>
        </p:nvSpPr>
        <p:spPr/>
        <p:txBody>
          <a:bodyPr/>
          <a:lstStyle/>
          <a:p>
            <a:pPr marL="171450" indent="-171450">
              <a:buClr>
                <a:srgbClr val="2FC2D9"/>
              </a:buClr>
              <a:buFont typeface="Arial" panose="020B0604020202020204" pitchFamily="34" charset="0"/>
              <a:buChar char="•"/>
            </a:pPr>
            <a:r>
              <a:rPr lang="en-US" sz="1100" b="1" dirty="0">
                <a:solidFill>
                  <a:srgbClr val="000000"/>
                </a:solidFill>
                <a:latin typeface="Segoe-Bold"/>
              </a:rPr>
              <a:t>Events </a:t>
            </a:r>
            <a:r>
              <a:rPr lang="en-US" sz="1100" dirty="0">
                <a:solidFill>
                  <a:schemeClr val="bg2">
                    <a:lumMod val="90000"/>
                  </a:schemeClr>
                </a:solidFill>
                <a:latin typeface="Segoe"/>
              </a:rPr>
              <a:t>These are your points of interest for monitoring. You can use events for monitoring or to trigger synchronous or asynchronous actions.</a:t>
            </a:r>
          </a:p>
          <a:p>
            <a:pPr marL="171450" indent="-171450">
              <a:buClr>
                <a:srgbClr val="2FC2D9"/>
              </a:buClr>
              <a:buFont typeface="Arial" panose="020B0604020202020204" pitchFamily="34" charset="0"/>
              <a:buChar char="•"/>
            </a:pPr>
            <a:r>
              <a:rPr lang="en-US" sz="1100" b="1" dirty="0">
                <a:solidFill>
                  <a:srgbClr val="000000"/>
                </a:solidFill>
                <a:latin typeface="Segoe-Bold"/>
              </a:rPr>
              <a:t>Targets </a:t>
            </a:r>
            <a:r>
              <a:rPr lang="en-US" sz="1100" dirty="0">
                <a:solidFill>
                  <a:schemeClr val="bg2">
                    <a:lumMod val="90000"/>
                  </a:schemeClr>
                </a:solidFill>
                <a:latin typeface="Segoe"/>
              </a:rPr>
              <a:t>These are event consumers. You can use targets that write to a file, store event data in a memory buffer, or aggregate event data. Targets can process data synchronously or asynchronously.</a:t>
            </a:r>
          </a:p>
          <a:p>
            <a:pPr marL="171450" indent="-171450">
              <a:buClr>
                <a:srgbClr val="2FC2D9"/>
              </a:buClr>
              <a:buFont typeface="Arial" panose="020B0604020202020204" pitchFamily="34" charset="0"/>
              <a:buChar char="•"/>
            </a:pPr>
            <a:r>
              <a:rPr lang="en-US" sz="1100" b="1" dirty="0">
                <a:solidFill>
                  <a:srgbClr val="000000"/>
                </a:solidFill>
                <a:latin typeface="Segoe-Bold"/>
              </a:rPr>
              <a:t>Actions </a:t>
            </a:r>
            <a:r>
              <a:rPr lang="en-US" sz="1100" dirty="0">
                <a:solidFill>
                  <a:schemeClr val="bg2">
                    <a:lumMod val="90000"/>
                  </a:schemeClr>
                </a:solidFill>
                <a:latin typeface="Segoe"/>
              </a:rPr>
              <a:t>These are responses to an event. They are bound to an event. Actions can capture a stack dump and inspect data, store information in a local variable, aggregate event data, or even append data to event data. For example, in SQL Server, you can use the execution plan detection action to detect execution plans.</a:t>
            </a:r>
          </a:p>
          <a:p>
            <a:pPr marL="171450" indent="-171450">
              <a:buClr>
                <a:srgbClr val="2FC2D9"/>
              </a:buClr>
              <a:buFont typeface="Arial" panose="020B0604020202020204" pitchFamily="34" charset="0"/>
              <a:buChar char="•"/>
            </a:pPr>
            <a:r>
              <a:rPr lang="en-US" sz="1100" b="1" dirty="0">
                <a:solidFill>
                  <a:srgbClr val="000000"/>
                </a:solidFill>
                <a:latin typeface="Segoe-Bold"/>
              </a:rPr>
              <a:t>Predicates </a:t>
            </a:r>
            <a:r>
              <a:rPr lang="en-US" sz="1100" dirty="0">
                <a:solidFill>
                  <a:schemeClr val="bg2">
                    <a:lumMod val="90000"/>
                  </a:schemeClr>
                </a:solidFill>
                <a:latin typeface="Segoe"/>
              </a:rPr>
              <a:t>These are sets of logical rules to filter captured events. In order to minimize the impact of a monitoring session on your system, it is important that you capture only events you need.</a:t>
            </a:r>
          </a:p>
          <a:p>
            <a:pPr marL="171450" indent="-171450">
              <a:buClr>
                <a:srgbClr val="2FC2D9"/>
              </a:buClr>
              <a:buFont typeface="Arial" panose="020B0604020202020204" pitchFamily="34" charset="0"/>
              <a:buChar char="•"/>
            </a:pPr>
            <a:r>
              <a:rPr lang="en-US" sz="1100" b="1" dirty="0">
                <a:solidFill>
                  <a:srgbClr val="000000"/>
                </a:solidFill>
                <a:latin typeface="Segoe-Bold"/>
              </a:rPr>
              <a:t>Types </a:t>
            </a:r>
            <a:r>
              <a:rPr lang="en-US" sz="1100" dirty="0">
                <a:solidFill>
                  <a:schemeClr val="bg2">
                    <a:lumMod val="90000"/>
                  </a:schemeClr>
                </a:solidFill>
                <a:latin typeface="Segoe"/>
              </a:rPr>
              <a:t>These help interpret the data collected. The data is actually a collection of bytes, and types give this data context. A type is provided for events, actions, targets, predicates, and types themselves.</a:t>
            </a:r>
          </a:p>
          <a:p>
            <a:pPr marL="171450" indent="-171450">
              <a:buClr>
                <a:srgbClr val="2FC2D9"/>
              </a:buClr>
              <a:buFont typeface="Arial" panose="020B0604020202020204" pitchFamily="34" charset="0"/>
              <a:buChar char="•"/>
            </a:pPr>
            <a:r>
              <a:rPr lang="en-US" sz="1100" b="1" dirty="0">
                <a:solidFill>
                  <a:srgbClr val="000000"/>
                </a:solidFill>
                <a:latin typeface="Segoe-Bold"/>
              </a:rPr>
              <a:t>Maps </a:t>
            </a:r>
            <a:r>
              <a:rPr lang="en-US" sz="1100" dirty="0">
                <a:solidFill>
                  <a:schemeClr val="bg2">
                    <a:lumMod val="90000"/>
                  </a:schemeClr>
                </a:solidFill>
                <a:latin typeface="Segoe"/>
              </a:rPr>
              <a:t>These are SQL Server internal tables that map internal numeric values to meaningful strings</a:t>
            </a:r>
            <a:r>
              <a:rPr lang="en-US" sz="1100" dirty="0">
                <a:solidFill>
                  <a:schemeClr val="accent1">
                    <a:lumMod val="90000"/>
                  </a:schemeClr>
                </a:solidFill>
                <a:latin typeface="Segoe"/>
              </a:rPr>
              <a:t>.</a:t>
            </a:r>
            <a:endParaRPr lang="en-US" sz="1100" dirty="0">
              <a:solidFill>
                <a:schemeClr val="accent1">
                  <a:lumMod val="90000"/>
                </a:schemeClr>
              </a:solidFill>
            </a:endParaRPr>
          </a:p>
        </p:txBody>
      </p:sp>
      <p:sp>
        <p:nvSpPr>
          <p:cNvPr id="7" name="Text Placeholder 6">
            <a:extLst>
              <a:ext uri="{FF2B5EF4-FFF2-40B4-BE49-F238E27FC236}">
                <a16:creationId xmlns:a16="http://schemas.microsoft.com/office/drawing/2014/main" id="{2F04B174-AA3A-461B-8632-866CFD7AF039}"/>
              </a:ext>
            </a:extLst>
          </p:cNvPr>
          <p:cNvSpPr>
            <a:spLocks noGrp="1"/>
          </p:cNvSpPr>
          <p:nvPr>
            <p:ph type="body" sz="quarter" idx="11"/>
          </p:nvPr>
        </p:nvSpPr>
        <p:spPr/>
        <p:txBody>
          <a:bodyPr/>
          <a:lstStyle/>
          <a:p>
            <a:r>
              <a:rPr lang="en-US" dirty="0"/>
              <a:t>SQL Server Extended Events</a:t>
            </a:r>
          </a:p>
        </p:txBody>
      </p:sp>
    </p:spTree>
    <p:extLst>
      <p:ext uri="{BB962C8B-B14F-4D97-AF65-F5344CB8AC3E}">
        <p14:creationId xmlns:p14="http://schemas.microsoft.com/office/powerpoint/2010/main" val="2205082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08870" y="1503478"/>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a:p>
        </p:txBody>
      </p:sp>
      <p:sp>
        <p:nvSpPr>
          <p:cNvPr id="5" name="Title 4">
            <a:extLst>
              <a:ext uri="{FF2B5EF4-FFF2-40B4-BE49-F238E27FC236}">
                <a16:creationId xmlns:a16="http://schemas.microsoft.com/office/drawing/2014/main" id="{60EB2F42-2317-42E5-9F94-4052EE90B83B}"/>
              </a:ext>
            </a:extLst>
          </p:cNvPr>
          <p:cNvSpPr>
            <a:spLocks noGrp="1"/>
          </p:cNvSpPr>
          <p:nvPr>
            <p:ph type="title"/>
          </p:nvPr>
        </p:nvSpPr>
        <p:spPr/>
        <p:txBody>
          <a:bodyPr/>
          <a:lstStyle/>
          <a:p>
            <a:r>
              <a:rPr lang="en-US" dirty="0"/>
              <a:t>Using Tools to Analyze Query Performance</a:t>
            </a:r>
          </a:p>
        </p:txBody>
      </p:sp>
      <p:sp>
        <p:nvSpPr>
          <p:cNvPr id="8" name="Content Placeholder 7">
            <a:extLst>
              <a:ext uri="{FF2B5EF4-FFF2-40B4-BE49-F238E27FC236}">
                <a16:creationId xmlns:a16="http://schemas.microsoft.com/office/drawing/2014/main" id="{C81835D0-8928-4A5C-9CEF-7CA6436C553C}"/>
              </a:ext>
            </a:extLst>
          </p:cNvPr>
          <p:cNvSpPr>
            <a:spLocks noGrp="1"/>
          </p:cNvSpPr>
          <p:nvPr>
            <p:ph sz="quarter" idx="10"/>
          </p:nvPr>
        </p:nvSpPr>
        <p:spPr/>
        <p:txBody>
          <a:bodyPr/>
          <a:lstStyle/>
          <a:p>
            <a:pPr marL="285750" indent="-285750">
              <a:buClr>
                <a:srgbClr val="2FC2D9"/>
              </a:buClr>
              <a:buFont typeface="Arial" panose="020B0604020202020204" pitchFamily="34" charset="0"/>
              <a:buChar char="•"/>
            </a:pPr>
            <a:r>
              <a:rPr lang="en-US" b="1" dirty="0">
                <a:solidFill>
                  <a:srgbClr val="000000"/>
                </a:solidFill>
                <a:latin typeface="Segoe-Bold"/>
              </a:rPr>
              <a:t>Event </a:t>
            </a:r>
            <a:r>
              <a:rPr lang="en-US" dirty="0">
                <a:solidFill>
                  <a:schemeClr val="bg2">
                    <a:lumMod val="90000"/>
                  </a:schemeClr>
                </a:solidFill>
                <a:latin typeface="Segoe"/>
              </a:rPr>
              <a:t>An event is an action within SQL Server. For example, an action can be a logon failure, T-SQL batch, start of a stored procedure, and more.</a:t>
            </a:r>
          </a:p>
          <a:p>
            <a:pPr marL="285750" indent="-285750">
              <a:buClr>
                <a:srgbClr val="2FC2D9"/>
              </a:buClr>
              <a:buFont typeface="Arial" panose="020B0604020202020204" pitchFamily="34" charset="0"/>
              <a:buChar char="•"/>
            </a:pPr>
            <a:r>
              <a:rPr lang="en-US" b="1" dirty="0" err="1">
                <a:solidFill>
                  <a:srgbClr val="000000"/>
                </a:solidFill>
                <a:latin typeface="Segoe-Bold"/>
              </a:rPr>
              <a:t>EventClass</a:t>
            </a:r>
            <a:r>
              <a:rPr lang="en-US" b="1" dirty="0">
                <a:solidFill>
                  <a:srgbClr val="000000"/>
                </a:solidFill>
                <a:latin typeface="Segoe-Bold"/>
              </a:rPr>
              <a:t> </a:t>
            </a:r>
            <a:r>
              <a:rPr lang="en-US" dirty="0">
                <a:solidFill>
                  <a:schemeClr val="bg2">
                    <a:lumMod val="90000"/>
                  </a:schemeClr>
                </a:solidFill>
                <a:latin typeface="Segoe"/>
              </a:rPr>
              <a:t>This is the type of an event. The event class defines the data that an event can report.</a:t>
            </a:r>
          </a:p>
          <a:p>
            <a:pPr marL="285750" indent="-285750">
              <a:buClr>
                <a:srgbClr val="2FC2D9"/>
              </a:buClr>
              <a:buFont typeface="Arial" panose="020B0604020202020204" pitchFamily="34" charset="0"/>
              <a:buChar char="•"/>
            </a:pPr>
            <a:r>
              <a:rPr lang="en-US" b="1" dirty="0" err="1">
                <a:solidFill>
                  <a:srgbClr val="000000"/>
                </a:solidFill>
                <a:latin typeface="Segoe-Bold"/>
              </a:rPr>
              <a:t>EventCategory</a:t>
            </a:r>
            <a:r>
              <a:rPr lang="en-US" b="1" dirty="0">
                <a:solidFill>
                  <a:srgbClr val="000000"/>
                </a:solidFill>
                <a:latin typeface="Segoe-Bold"/>
              </a:rPr>
              <a:t> </a:t>
            </a:r>
            <a:r>
              <a:rPr lang="en-US" dirty="0">
                <a:solidFill>
                  <a:schemeClr val="bg2">
                    <a:lumMod val="90000"/>
                  </a:schemeClr>
                </a:solidFill>
                <a:latin typeface="Segoe"/>
              </a:rPr>
              <a:t>Event categories define groupings of events</a:t>
            </a:r>
          </a:p>
          <a:p>
            <a:pPr marL="285750" indent="-285750">
              <a:buClr>
                <a:srgbClr val="2FC2D9"/>
              </a:buClr>
              <a:buFont typeface="Arial" panose="020B0604020202020204" pitchFamily="34" charset="0"/>
              <a:buChar char="•"/>
            </a:pPr>
            <a:r>
              <a:rPr lang="en-US" b="1" dirty="0" err="1">
                <a:latin typeface="Segoe"/>
              </a:rPr>
              <a:t>DataColumn</a:t>
            </a:r>
            <a:r>
              <a:rPr lang="en-US" b="1" dirty="0">
                <a:latin typeface="Segoe"/>
              </a:rPr>
              <a:t> </a:t>
            </a:r>
            <a:r>
              <a:rPr lang="en-US" dirty="0">
                <a:solidFill>
                  <a:schemeClr val="bg2">
                    <a:lumMod val="90000"/>
                  </a:schemeClr>
                </a:solidFill>
                <a:latin typeface="Segoe"/>
              </a:rPr>
              <a:t>A data column is an attribute of an event. If you save a trace to a table, an event is represented by a row in the table, and attributes of events are columns in the table.</a:t>
            </a:r>
          </a:p>
          <a:p>
            <a:pPr marL="285750" indent="-285750">
              <a:buClr>
                <a:srgbClr val="2FC2D9"/>
              </a:buClr>
              <a:buFont typeface="Arial" panose="020B0604020202020204" pitchFamily="34" charset="0"/>
              <a:buChar char="•"/>
            </a:pPr>
            <a:r>
              <a:rPr lang="en-US" b="1" dirty="0">
                <a:latin typeface="Segoe"/>
              </a:rPr>
              <a:t>Template </a:t>
            </a:r>
            <a:r>
              <a:rPr lang="en-US" dirty="0">
                <a:solidFill>
                  <a:schemeClr val="bg2">
                    <a:lumMod val="90000"/>
                  </a:schemeClr>
                </a:solidFill>
                <a:latin typeface="Segoe"/>
              </a:rPr>
              <a:t>A template is a saved trace definition. SQL Server Profiler comes with a couple of predefined templates that can speed up the creation of a trace.</a:t>
            </a:r>
          </a:p>
          <a:p>
            <a:pPr marL="285750" indent="-285750">
              <a:buClr>
                <a:srgbClr val="2FC2D9"/>
              </a:buClr>
              <a:buFont typeface="Arial" panose="020B0604020202020204" pitchFamily="34" charset="0"/>
              <a:buChar char="•"/>
            </a:pPr>
            <a:r>
              <a:rPr lang="en-US" b="1" dirty="0">
                <a:latin typeface="Segoe"/>
              </a:rPr>
              <a:t>Filter </a:t>
            </a:r>
            <a:r>
              <a:rPr lang="en-US" dirty="0">
                <a:solidFill>
                  <a:schemeClr val="bg2">
                    <a:lumMod val="90000"/>
                  </a:schemeClr>
                </a:solidFill>
                <a:latin typeface="Segoe"/>
              </a:rPr>
              <a:t>Filters limit the events traced. You can put a filter on any event column. In order to minimize the impact of monitoring on your SQL Server instance, you should filter out any event you do not need in your current trace.</a:t>
            </a:r>
          </a:p>
          <a:p>
            <a:pPr marL="285750" indent="-285750">
              <a:buClr>
                <a:srgbClr val="2FC2D9"/>
              </a:buClr>
              <a:buFont typeface="Arial" panose="020B0604020202020204" pitchFamily="34" charset="0"/>
              <a:buChar char="•"/>
            </a:pPr>
            <a:r>
              <a:rPr lang="en-US" b="1" dirty="0">
                <a:latin typeface="Segoe"/>
              </a:rPr>
              <a:t>Trace </a:t>
            </a:r>
            <a:r>
              <a:rPr lang="en-US" dirty="0">
                <a:solidFill>
                  <a:schemeClr val="bg2">
                    <a:lumMod val="90000"/>
                  </a:schemeClr>
                </a:solidFill>
                <a:latin typeface="Segoe"/>
              </a:rPr>
              <a:t>A trace is a collection of events, columns, filters, and data returned</a:t>
            </a:r>
          </a:p>
          <a:p>
            <a:endParaRPr lang="en-US" dirty="0"/>
          </a:p>
        </p:txBody>
      </p:sp>
      <p:sp>
        <p:nvSpPr>
          <p:cNvPr id="7" name="Text Placeholder 6">
            <a:extLst>
              <a:ext uri="{FF2B5EF4-FFF2-40B4-BE49-F238E27FC236}">
                <a16:creationId xmlns:a16="http://schemas.microsoft.com/office/drawing/2014/main" id="{CB928F8E-7A35-47A5-A321-BF59CCC9A352}"/>
              </a:ext>
            </a:extLst>
          </p:cNvPr>
          <p:cNvSpPr>
            <a:spLocks noGrp="1"/>
          </p:cNvSpPr>
          <p:nvPr>
            <p:ph type="body" sz="quarter" idx="11"/>
          </p:nvPr>
        </p:nvSpPr>
        <p:spPr/>
        <p:txBody>
          <a:bodyPr/>
          <a:lstStyle/>
          <a:p>
            <a:r>
              <a:rPr lang="en-US" sz="1200" dirty="0"/>
              <a:t>SQL Server Profiler</a:t>
            </a:r>
            <a:endParaRPr lang="en-US" sz="1200" b="1" dirty="0"/>
          </a:p>
        </p:txBody>
      </p:sp>
    </p:spTree>
    <p:extLst>
      <p:ext uri="{BB962C8B-B14F-4D97-AF65-F5344CB8AC3E}">
        <p14:creationId xmlns:p14="http://schemas.microsoft.com/office/powerpoint/2010/main" val="3774448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91C1-F950-4369-A390-81A342EE2B5C}"/>
              </a:ext>
            </a:extLst>
          </p:cNvPr>
          <p:cNvSpPr>
            <a:spLocks noGrp="1"/>
          </p:cNvSpPr>
          <p:nvPr>
            <p:ph type="title"/>
          </p:nvPr>
        </p:nvSpPr>
        <p:spPr/>
        <p:txBody>
          <a:bodyPr/>
          <a:lstStyle/>
          <a:p>
            <a:r>
              <a:rPr lang="en-US" dirty="0"/>
              <a:t>Using Tools to Analyze Query Performance</a:t>
            </a:r>
          </a:p>
        </p:txBody>
      </p:sp>
      <p:sp>
        <p:nvSpPr>
          <p:cNvPr id="4" name="Text Placeholder 3">
            <a:extLst>
              <a:ext uri="{FF2B5EF4-FFF2-40B4-BE49-F238E27FC236}">
                <a16:creationId xmlns:a16="http://schemas.microsoft.com/office/drawing/2014/main" id="{DD219537-5EE4-4898-9D17-B53E002B01C2}"/>
              </a:ext>
            </a:extLst>
          </p:cNvPr>
          <p:cNvSpPr>
            <a:spLocks noGrp="1"/>
          </p:cNvSpPr>
          <p:nvPr>
            <p:ph type="body" sz="quarter" idx="11"/>
          </p:nvPr>
        </p:nvSpPr>
        <p:spPr/>
        <p:txBody>
          <a:bodyPr/>
          <a:lstStyle/>
          <a:p>
            <a:pPr>
              <a:buClr>
                <a:schemeClr val="bg1"/>
              </a:buClr>
              <a:buSzPct val="140000"/>
            </a:pPr>
            <a:r>
              <a:rPr lang="en-US" sz="1200" dirty="0"/>
              <a:t>Query Store</a:t>
            </a:r>
            <a:endParaRPr lang="en-US" sz="1200" b="1" dirty="0"/>
          </a:p>
        </p:txBody>
      </p:sp>
      <p:sp>
        <p:nvSpPr>
          <p:cNvPr id="5" name="Slide Number Placeholder 4">
            <a:extLst>
              <a:ext uri="{FF2B5EF4-FFF2-40B4-BE49-F238E27FC236}">
                <a16:creationId xmlns:a16="http://schemas.microsoft.com/office/drawing/2014/main" id="{3B62D0C9-C7EA-4BBF-9350-82DDDE65F350}"/>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050" name="Picture 2" descr="Query Store process plan">
            <a:extLst>
              <a:ext uri="{FF2B5EF4-FFF2-40B4-BE49-F238E27FC236}">
                <a16:creationId xmlns:a16="http://schemas.microsoft.com/office/drawing/2014/main" id="{666184E2-6884-45F4-8739-D35DB832C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659" y="1581670"/>
            <a:ext cx="5981075" cy="255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92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10894-3414-4499-AFA6-116010882F19}"/>
              </a:ext>
            </a:extLst>
          </p:cNvPr>
          <p:cNvSpPr>
            <a:spLocks noGrp="1"/>
          </p:cNvSpPr>
          <p:nvPr>
            <p:ph type="title"/>
          </p:nvPr>
        </p:nvSpPr>
        <p:spPr/>
        <p:txBody>
          <a:bodyPr/>
          <a:lstStyle/>
          <a:p>
            <a:r>
              <a:rPr lang="en-US" dirty="0"/>
              <a:t>Using Tools to Analyze Query Performance</a:t>
            </a:r>
          </a:p>
        </p:txBody>
      </p:sp>
      <p:sp>
        <p:nvSpPr>
          <p:cNvPr id="5" name="Content Placeholder 4">
            <a:extLst>
              <a:ext uri="{FF2B5EF4-FFF2-40B4-BE49-F238E27FC236}">
                <a16:creationId xmlns:a16="http://schemas.microsoft.com/office/drawing/2014/main" id="{82A8E310-30CF-4D5A-952E-5211BE7258B5}"/>
              </a:ext>
            </a:extLst>
          </p:cNvPr>
          <p:cNvSpPr>
            <a:spLocks noGrp="1"/>
          </p:cNvSpPr>
          <p:nvPr>
            <p:ph sz="quarter" idx="10"/>
          </p:nvPr>
        </p:nvSpPr>
        <p:spPr/>
        <p:txBody>
          <a:bodyPr/>
          <a:lstStyle/>
          <a:p>
            <a:pPr marL="173736" lvl="2" indent="-173736">
              <a:lnSpc>
                <a:spcPct val="110000"/>
              </a:lnSpc>
              <a:spcBef>
                <a:spcPts val="0"/>
              </a:spcBef>
              <a:spcAft>
                <a:spcPts val="1300"/>
              </a:spcAft>
              <a:buClr>
                <a:srgbClr val="2FC2D9"/>
              </a:buClr>
              <a:defRPr/>
            </a:pPr>
            <a:r>
              <a:rPr lang="en-US" sz="1400" dirty="0"/>
              <a:t>Scan count</a:t>
            </a:r>
          </a:p>
          <a:p>
            <a:pPr marL="173736" lvl="2" indent="-173736">
              <a:lnSpc>
                <a:spcPct val="110000"/>
              </a:lnSpc>
              <a:spcBef>
                <a:spcPts val="0"/>
              </a:spcBef>
              <a:spcAft>
                <a:spcPts val="1300"/>
              </a:spcAft>
              <a:buClr>
                <a:srgbClr val="2FC2D9"/>
              </a:buClr>
              <a:defRPr/>
            </a:pPr>
            <a:r>
              <a:rPr lang="en-US" sz="1400" dirty="0"/>
              <a:t>Logical reads</a:t>
            </a:r>
          </a:p>
          <a:p>
            <a:pPr marL="173736" lvl="2" indent="-173736">
              <a:lnSpc>
                <a:spcPct val="110000"/>
              </a:lnSpc>
              <a:spcBef>
                <a:spcPts val="0"/>
              </a:spcBef>
              <a:spcAft>
                <a:spcPts val="1300"/>
              </a:spcAft>
              <a:buClr>
                <a:srgbClr val="2FC2D9"/>
              </a:buClr>
              <a:defRPr/>
            </a:pPr>
            <a:r>
              <a:rPr lang="en-US" sz="1400" dirty="0"/>
              <a:t>Physical reads</a:t>
            </a:r>
          </a:p>
          <a:p>
            <a:pPr marL="173736" lvl="2" indent="-173736">
              <a:lnSpc>
                <a:spcPct val="110000"/>
              </a:lnSpc>
              <a:spcBef>
                <a:spcPts val="0"/>
              </a:spcBef>
              <a:spcAft>
                <a:spcPts val="1300"/>
              </a:spcAft>
              <a:buClr>
                <a:srgbClr val="2FC2D9"/>
              </a:buClr>
              <a:defRPr/>
            </a:pPr>
            <a:r>
              <a:rPr lang="en-US" sz="1400" dirty="0"/>
              <a:t>Read-ahead reads</a:t>
            </a:r>
          </a:p>
          <a:p>
            <a:pPr marL="173736" lvl="2" indent="-173736">
              <a:lnSpc>
                <a:spcPct val="110000"/>
              </a:lnSpc>
              <a:spcBef>
                <a:spcPts val="0"/>
              </a:spcBef>
              <a:spcAft>
                <a:spcPts val="1300"/>
              </a:spcAft>
              <a:buClr>
                <a:srgbClr val="2FC2D9"/>
              </a:buClr>
              <a:defRPr/>
            </a:pPr>
            <a:r>
              <a:rPr lang="en-US" sz="1400" dirty="0"/>
              <a:t>Lob logical reads</a:t>
            </a:r>
          </a:p>
          <a:p>
            <a:pPr marL="173736" lvl="2" indent="-173736">
              <a:lnSpc>
                <a:spcPct val="110000"/>
              </a:lnSpc>
              <a:spcBef>
                <a:spcPts val="0"/>
              </a:spcBef>
              <a:spcAft>
                <a:spcPts val="1300"/>
              </a:spcAft>
              <a:buClr>
                <a:srgbClr val="2FC2D9"/>
              </a:buClr>
              <a:defRPr/>
            </a:pPr>
            <a:r>
              <a:rPr lang="en-US" sz="1400" dirty="0"/>
              <a:t>Lob physical reads</a:t>
            </a:r>
          </a:p>
          <a:p>
            <a:pPr marL="173736" lvl="2" indent="-173736">
              <a:lnSpc>
                <a:spcPct val="110000"/>
              </a:lnSpc>
              <a:spcBef>
                <a:spcPts val="0"/>
              </a:spcBef>
              <a:spcAft>
                <a:spcPts val="1300"/>
              </a:spcAft>
              <a:buClr>
                <a:srgbClr val="2FC2D9"/>
              </a:buClr>
              <a:defRPr/>
            </a:pPr>
            <a:r>
              <a:rPr lang="en-US" sz="1400" dirty="0"/>
              <a:t>Lob read-ahead reads</a:t>
            </a:r>
          </a:p>
          <a:p>
            <a:endParaRPr lang="en-US" sz="1400" dirty="0"/>
          </a:p>
        </p:txBody>
      </p:sp>
      <p:sp>
        <p:nvSpPr>
          <p:cNvPr id="6" name="Text Placeholder 5">
            <a:extLst>
              <a:ext uri="{FF2B5EF4-FFF2-40B4-BE49-F238E27FC236}">
                <a16:creationId xmlns:a16="http://schemas.microsoft.com/office/drawing/2014/main" id="{AA054A07-CF29-45AB-B241-BC8A01D179C8}"/>
              </a:ext>
            </a:extLst>
          </p:cNvPr>
          <p:cNvSpPr>
            <a:spLocks noGrp="1"/>
          </p:cNvSpPr>
          <p:nvPr>
            <p:ph type="body" sz="quarter" idx="11"/>
          </p:nvPr>
        </p:nvSpPr>
        <p:spPr/>
        <p:txBody>
          <a:bodyPr/>
          <a:lstStyle/>
          <a:p>
            <a:r>
              <a:rPr lang="en-US" sz="1200" dirty="0"/>
              <a:t>SET STATISTICS IO ON;</a:t>
            </a:r>
          </a:p>
        </p:txBody>
      </p:sp>
    </p:spTree>
    <p:extLst>
      <p:ext uri="{BB962C8B-B14F-4D97-AF65-F5344CB8AC3E}">
        <p14:creationId xmlns:p14="http://schemas.microsoft.com/office/powerpoint/2010/main" val="802495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10894-3414-4499-AFA6-116010882F19}"/>
              </a:ext>
            </a:extLst>
          </p:cNvPr>
          <p:cNvSpPr>
            <a:spLocks noGrp="1"/>
          </p:cNvSpPr>
          <p:nvPr>
            <p:ph type="title"/>
          </p:nvPr>
        </p:nvSpPr>
        <p:spPr/>
        <p:txBody>
          <a:bodyPr/>
          <a:lstStyle/>
          <a:p>
            <a:r>
              <a:rPr lang="en-US" dirty="0"/>
              <a:t>Using Tools to Analyze Query Performance</a:t>
            </a:r>
          </a:p>
        </p:txBody>
      </p:sp>
      <p:sp>
        <p:nvSpPr>
          <p:cNvPr id="5" name="Content Placeholder 4">
            <a:extLst>
              <a:ext uri="{FF2B5EF4-FFF2-40B4-BE49-F238E27FC236}">
                <a16:creationId xmlns:a16="http://schemas.microsoft.com/office/drawing/2014/main" id="{82A8E310-30CF-4D5A-952E-5211BE7258B5}"/>
              </a:ext>
            </a:extLst>
          </p:cNvPr>
          <p:cNvSpPr>
            <a:spLocks noGrp="1"/>
          </p:cNvSpPr>
          <p:nvPr>
            <p:ph sz="quarter" idx="10"/>
          </p:nvPr>
        </p:nvSpPr>
        <p:spPr/>
        <p:txBody>
          <a:bodyPr/>
          <a:lstStyle/>
          <a:p>
            <a:pPr marL="173736" lvl="2" indent="-173736">
              <a:lnSpc>
                <a:spcPct val="110000"/>
              </a:lnSpc>
              <a:spcBef>
                <a:spcPts val="0"/>
              </a:spcBef>
              <a:spcAft>
                <a:spcPts val="1300"/>
              </a:spcAft>
              <a:buClr>
                <a:srgbClr val="2FC2D9"/>
              </a:buClr>
              <a:defRPr/>
            </a:pPr>
            <a:r>
              <a:rPr lang="en-US" sz="1400" dirty="0"/>
              <a:t>Parse and compile time</a:t>
            </a:r>
          </a:p>
          <a:p>
            <a:pPr marL="173736" lvl="2" indent="-173736">
              <a:lnSpc>
                <a:spcPct val="110000"/>
              </a:lnSpc>
              <a:spcBef>
                <a:spcPts val="0"/>
              </a:spcBef>
              <a:spcAft>
                <a:spcPts val="1300"/>
              </a:spcAft>
              <a:buClr>
                <a:srgbClr val="2FC2D9"/>
              </a:buClr>
              <a:defRPr/>
            </a:pPr>
            <a:r>
              <a:rPr lang="en-US" sz="1400" dirty="0"/>
              <a:t>Execution time</a:t>
            </a:r>
          </a:p>
        </p:txBody>
      </p:sp>
      <p:sp>
        <p:nvSpPr>
          <p:cNvPr id="6" name="Text Placeholder 5">
            <a:extLst>
              <a:ext uri="{FF2B5EF4-FFF2-40B4-BE49-F238E27FC236}">
                <a16:creationId xmlns:a16="http://schemas.microsoft.com/office/drawing/2014/main" id="{AA054A07-CF29-45AB-B241-BC8A01D179C8}"/>
              </a:ext>
            </a:extLst>
          </p:cNvPr>
          <p:cNvSpPr>
            <a:spLocks noGrp="1"/>
          </p:cNvSpPr>
          <p:nvPr>
            <p:ph type="body" sz="quarter" idx="11"/>
          </p:nvPr>
        </p:nvSpPr>
        <p:spPr/>
        <p:txBody>
          <a:bodyPr/>
          <a:lstStyle/>
          <a:p>
            <a:r>
              <a:rPr lang="en-US" sz="1200" dirty="0"/>
              <a:t>SET STATISTICS TIME ON;</a:t>
            </a:r>
          </a:p>
        </p:txBody>
      </p:sp>
    </p:spTree>
    <p:extLst>
      <p:ext uri="{BB962C8B-B14F-4D97-AF65-F5344CB8AC3E}">
        <p14:creationId xmlns:p14="http://schemas.microsoft.com/office/powerpoint/2010/main" val="409887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1610BA-9A3E-455E-9512-C480A5AD42A5}"/>
              </a:ext>
            </a:extLst>
          </p:cNvPr>
          <p:cNvSpPr>
            <a:spLocks noGrp="1"/>
          </p:cNvSpPr>
          <p:nvPr>
            <p:ph type="title"/>
          </p:nvPr>
        </p:nvSpPr>
        <p:spPr/>
        <p:txBody>
          <a:bodyPr/>
          <a:lstStyle/>
          <a:p>
            <a:r>
              <a:rPr lang="en-US" dirty="0"/>
              <a:t>S21E10 AGENDA</a:t>
            </a:r>
          </a:p>
        </p:txBody>
      </p:sp>
      <p:sp>
        <p:nvSpPr>
          <p:cNvPr id="13" name="Text Placeholder 12"/>
          <p:cNvSpPr>
            <a:spLocks noGrp="1"/>
          </p:cNvSpPr>
          <p:nvPr>
            <p:ph type="body" sz="quarter" idx="12"/>
          </p:nvPr>
        </p:nvSpPr>
        <p:spPr/>
        <p:txBody>
          <a:bodyPr>
            <a:normAutofit/>
          </a:bodyPr>
          <a:lstStyle/>
          <a:p>
            <a:r>
              <a:rPr lang="en-US" dirty="0"/>
              <a:t>1</a:t>
            </a:r>
          </a:p>
        </p:txBody>
      </p:sp>
      <p:sp>
        <p:nvSpPr>
          <p:cNvPr id="6" name="Text Placeholder 5">
            <a:extLst>
              <a:ext uri="{FF2B5EF4-FFF2-40B4-BE49-F238E27FC236}">
                <a16:creationId xmlns:a16="http://schemas.microsoft.com/office/drawing/2014/main" id="{55CA9294-E4F8-4FEA-84D6-81C82D7C92C3}"/>
              </a:ext>
            </a:extLst>
          </p:cNvPr>
          <p:cNvSpPr>
            <a:spLocks noGrp="1"/>
          </p:cNvSpPr>
          <p:nvPr>
            <p:ph type="body" sz="quarter" idx="13"/>
          </p:nvPr>
        </p:nvSpPr>
        <p:spPr>
          <a:xfrm>
            <a:off x="710971" y="1092491"/>
            <a:ext cx="4418242" cy="356616"/>
          </a:xfrm>
        </p:spPr>
        <p:txBody>
          <a:bodyPr/>
          <a:lstStyle/>
          <a:p>
            <a:pPr>
              <a:buClr>
                <a:schemeClr val="bg1"/>
              </a:buClr>
              <a:buSzPct val="140000"/>
            </a:pPr>
            <a:r>
              <a:rPr lang="en-US" sz="1100" b="1" dirty="0"/>
              <a:t>Implementing Indexes and Statistics</a:t>
            </a:r>
          </a:p>
        </p:txBody>
      </p:sp>
      <p:sp>
        <p:nvSpPr>
          <p:cNvPr id="8" name="Text Placeholder 7">
            <a:extLst>
              <a:ext uri="{FF2B5EF4-FFF2-40B4-BE49-F238E27FC236}">
                <a16:creationId xmlns:a16="http://schemas.microsoft.com/office/drawing/2014/main" id="{4BE24836-B615-42D8-A56A-ED3E99E8682D}"/>
              </a:ext>
            </a:extLst>
          </p:cNvPr>
          <p:cNvSpPr>
            <a:spLocks noGrp="1"/>
          </p:cNvSpPr>
          <p:nvPr>
            <p:ph type="body" sz="quarter" idx="15"/>
          </p:nvPr>
        </p:nvSpPr>
        <p:spPr/>
        <p:txBody>
          <a:bodyPr/>
          <a:lstStyle/>
          <a:p>
            <a:r>
              <a:rPr lang="en-US" dirty="0"/>
              <a:t>2</a:t>
            </a:r>
          </a:p>
        </p:txBody>
      </p:sp>
      <p:sp>
        <p:nvSpPr>
          <p:cNvPr id="9" name="Text Placeholder 8">
            <a:extLst>
              <a:ext uri="{FF2B5EF4-FFF2-40B4-BE49-F238E27FC236}">
                <a16:creationId xmlns:a16="http://schemas.microsoft.com/office/drawing/2014/main" id="{0772C37F-F4DB-43E7-A5D3-A464B6FA9401}"/>
              </a:ext>
            </a:extLst>
          </p:cNvPr>
          <p:cNvSpPr>
            <a:spLocks noGrp="1"/>
          </p:cNvSpPr>
          <p:nvPr>
            <p:ph type="body" sz="quarter" idx="16"/>
          </p:nvPr>
        </p:nvSpPr>
        <p:spPr/>
        <p:txBody>
          <a:bodyPr/>
          <a:lstStyle/>
          <a:p>
            <a:r>
              <a:rPr lang="en-US" dirty="0"/>
              <a:t>3</a:t>
            </a:r>
          </a:p>
        </p:txBody>
      </p:sp>
      <p:sp>
        <p:nvSpPr>
          <p:cNvPr id="11" name="Text Placeholder 10">
            <a:extLst>
              <a:ext uri="{FF2B5EF4-FFF2-40B4-BE49-F238E27FC236}">
                <a16:creationId xmlns:a16="http://schemas.microsoft.com/office/drawing/2014/main" id="{EAE11B25-397F-48B5-8172-430D6A4E8401}"/>
              </a:ext>
            </a:extLst>
          </p:cNvPr>
          <p:cNvSpPr>
            <a:spLocks noGrp="1"/>
          </p:cNvSpPr>
          <p:nvPr>
            <p:ph type="body" sz="quarter" idx="17"/>
          </p:nvPr>
        </p:nvSpPr>
        <p:spPr/>
        <p:txBody>
          <a:bodyPr/>
          <a:lstStyle/>
          <a:p>
            <a:r>
              <a:rPr lang="en-US" dirty="0"/>
              <a:t>4</a:t>
            </a:r>
          </a:p>
        </p:txBody>
      </p:sp>
      <p:sp>
        <p:nvSpPr>
          <p:cNvPr id="15" name="Text Placeholder 14">
            <a:extLst>
              <a:ext uri="{FF2B5EF4-FFF2-40B4-BE49-F238E27FC236}">
                <a16:creationId xmlns:a16="http://schemas.microsoft.com/office/drawing/2014/main" id="{DCA0A3B3-2742-480A-BFCE-518E731481BE}"/>
              </a:ext>
            </a:extLst>
          </p:cNvPr>
          <p:cNvSpPr>
            <a:spLocks noGrp="1"/>
          </p:cNvSpPr>
          <p:nvPr>
            <p:ph type="body" sz="quarter" idx="19"/>
          </p:nvPr>
        </p:nvSpPr>
        <p:spPr>
          <a:xfrm>
            <a:off x="710971" y="1697608"/>
            <a:ext cx="4418242" cy="356616"/>
          </a:xfrm>
        </p:spPr>
        <p:txBody>
          <a:bodyPr/>
          <a:lstStyle/>
          <a:p>
            <a:r>
              <a:rPr lang="en-US" sz="1100" b="1" spc="300" dirty="0"/>
              <a:t>Query Optimizer</a:t>
            </a:r>
          </a:p>
        </p:txBody>
      </p:sp>
      <p:sp>
        <p:nvSpPr>
          <p:cNvPr id="16" name="Text Placeholder 15">
            <a:extLst>
              <a:ext uri="{FF2B5EF4-FFF2-40B4-BE49-F238E27FC236}">
                <a16:creationId xmlns:a16="http://schemas.microsoft.com/office/drawing/2014/main" id="{0CE7C44D-4488-45FE-82EA-A3AF1DF5804A}"/>
              </a:ext>
            </a:extLst>
          </p:cNvPr>
          <p:cNvSpPr>
            <a:spLocks noGrp="1"/>
          </p:cNvSpPr>
          <p:nvPr>
            <p:ph type="body" sz="quarter" idx="20"/>
          </p:nvPr>
        </p:nvSpPr>
        <p:spPr>
          <a:xfrm>
            <a:off x="710971" y="2302725"/>
            <a:ext cx="4418242" cy="356616"/>
          </a:xfrm>
        </p:spPr>
        <p:txBody>
          <a:bodyPr/>
          <a:lstStyle/>
          <a:p>
            <a:r>
              <a:rPr lang="en-US" sz="1100" b="1" spc="300" dirty="0"/>
              <a:t>Using Tools to Analyze Query Performance</a:t>
            </a:r>
          </a:p>
        </p:txBody>
      </p:sp>
      <p:sp>
        <p:nvSpPr>
          <p:cNvPr id="19" name="Text Placeholder 18">
            <a:extLst>
              <a:ext uri="{FF2B5EF4-FFF2-40B4-BE49-F238E27FC236}">
                <a16:creationId xmlns:a16="http://schemas.microsoft.com/office/drawing/2014/main" id="{B5832FA9-3B1B-4496-8A7E-E3DC619FF8F6}"/>
              </a:ext>
            </a:extLst>
          </p:cNvPr>
          <p:cNvSpPr>
            <a:spLocks noGrp="1"/>
          </p:cNvSpPr>
          <p:nvPr>
            <p:ph type="body" sz="quarter" idx="21"/>
          </p:nvPr>
        </p:nvSpPr>
        <p:spPr>
          <a:xfrm>
            <a:off x="710971" y="2907842"/>
            <a:ext cx="4418242" cy="356616"/>
          </a:xfrm>
        </p:spPr>
        <p:txBody>
          <a:bodyPr/>
          <a:lstStyle/>
          <a:p>
            <a:pPr>
              <a:buClr>
                <a:schemeClr val="bg1"/>
              </a:buClr>
              <a:buSzPct val="140000"/>
            </a:pPr>
            <a:r>
              <a:rPr lang="en-US" dirty="0"/>
              <a:t>Execution Plans</a:t>
            </a:r>
          </a:p>
        </p:txBody>
      </p:sp>
      <p:sp>
        <p:nvSpPr>
          <p:cNvPr id="4" name="Slide Number Placeholder 3">
            <a:extLst>
              <a:ext uri="{FF2B5EF4-FFF2-40B4-BE49-F238E27FC236}">
                <a16:creationId xmlns:a16="http://schemas.microsoft.com/office/drawing/2014/main" id="{4DB6EF31-4AF6-48B1-864D-E468189AED12}"/>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5" name="Graphic 4">
            <a:extLst>
              <a:ext uri="{FF2B5EF4-FFF2-40B4-BE49-F238E27FC236}">
                <a16:creationId xmlns:a16="http://schemas.microsoft.com/office/drawing/2014/main" id="{7EBFD39A-D44C-43E3-B55A-59B214975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8046" y="1200150"/>
            <a:ext cx="3228766" cy="2743200"/>
          </a:xfrm>
          <a:prstGeom prst="rect">
            <a:avLst/>
          </a:prstGeom>
        </p:spPr>
      </p:pic>
    </p:spTree>
    <p:extLst>
      <p:ext uri="{BB962C8B-B14F-4D97-AF65-F5344CB8AC3E}">
        <p14:creationId xmlns:p14="http://schemas.microsoft.com/office/powerpoint/2010/main" val="2527012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0D932-9814-48DF-A62B-8ECCDC1C58C2}"/>
              </a:ext>
            </a:extLst>
          </p:cNvPr>
          <p:cNvSpPr>
            <a:spLocks noGrp="1"/>
          </p:cNvSpPr>
          <p:nvPr>
            <p:ph type="title"/>
          </p:nvPr>
        </p:nvSpPr>
        <p:spPr/>
        <p:txBody>
          <a:bodyPr/>
          <a:lstStyle/>
          <a:p>
            <a:r>
              <a:rPr lang="en-US" dirty="0"/>
              <a:t>Using Tools to Analyze Query Performance</a:t>
            </a:r>
          </a:p>
        </p:txBody>
      </p:sp>
      <p:sp>
        <p:nvSpPr>
          <p:cNvPr id="5" name="Content Placeholder 4">
            <a:extLst>
              <a:ext uri="{FF2B5EF4-FFF2-40B4-BE49-F238E27FC236}">
                <a16:creationId xmlns:a16="http://schemas.microsoft.com/office/drawing/2014/main" id="{9590879C-ED20-4940-81C6-C77DA7C463F3}"/>
              </a:ext>
            </a:extLst>
          </p:cNvPr>
          <p:cNvSpPr>
            <a:spLocks noGrp="1"/>
          </p:cNvSpPr>
          <p:nvPr>
            <p:ph sz="quarter" idx="10"/>
          </p:nvPr>
        </p:nvSpPr>
        <p:spPr/>
        <p:txBody>
          <a:bodyPr/>
          <a:lstStyle/>
          <a:p>
            <a:pPr marL="173736" lvl="2" indent="-173736">
              <a:lnSpc>
                <a:spcPct val="100000"/>
              </a:lnSpc>
              <a:spcBef>
                <a:spcPts val="0"/>
              </a:spcBef>
              <a:spcAft>
                <a:spcPts val="1300"/>
              </a:spcAft>
              <a:buClr>
                <a:srgbClr val="2FC2D9"/>
              </a:buClr>
              <a:defRPr/>
            </a:pPr>
            <a:r>
              <a:rPr lang="en-US" sz="1400" dirty="0"/>
              <a:t>SQL Server Operating System (SQLOS)–related DMOs</a:t>
            </a:r>
          </a:p>
          <a:p>
            <a:pPr marL="516636" lvl="3" indent="-173736" defTabSz="342900">
              <a:lnSpc>
                <a:spcPct val="100000"/>
              </a:lnSpc>
              <a:spcBef>
                <a:spcPts val="0"/>
              </a:spcBef>
              <a:spcAft>
                <a:spcPts val="1300"/>
              </a:spcAft>
              <a:buClr>
                <a:srgbClr val="2FC2D9"/>
              </a:buClr>
              <a:buFont typeface="Arial"/>
              <a:buChar char="–"/>
              <a:defRPr/>
            </a:pPr>
            <a:r>
              <a:rPr lang="en-US" sz="1200" dirty="0" err="1"/>
              <a:t>sys.dm_os_waiting_tasks</a:t>
            </a:r>
            <a:endParaRPr lang="en-US" sz="1200" dirty="0"/>
          </a:p>
          <a:p>
            <a:pPr marL="516636" lvl="3" indent="-173736" defTabSz="342900">
              <a:lnSpc>
                <a:spcPct val="100000"/>
              </a:lnSpc>
              <a:spcBef>
                <a:spcPts val="0"/>
              </a:spcBef>
              <a:spcAft>
                <a:spcPts val="1300"/>
              </a:spcAft>
              <a:buClr>
                <a:srgbClr val="2FC2D9"/>
              </a:buClr>
              <a:buFont typeface="Arial"/>
              <a:buChar char="–"/>
              <a:defRPr/>
            </a:pPr>
            <a:r>
              <a:rPr lang="en-US" sz="1200" dirty="0" err="1"/>
              <a:t>sys.dm_exec_sessions</a:t>
            </a:r>
            <a:endParaRPr lang="en-US" sz="1200" dirty="0"/>
          </a:p>
          <a:p>
            <a:pPr marL="173736" lvl="2" indent="-173736">
              <a:lnSpc>
                <a:spcPct val="100000"/>
              </a:lnSpc>
              <a:spcBef>
                <a:spcPts val="0"/>
              </a:spcBef>
              <a:spcAft>
                <a:spcPts val="1300"/>
              </a:spcAft>
              <a:buClr>
                <a:srgbClr val="2FC2D9"/>
              </a:buClr>
              <a:defRPr/>
            </a:pPr>
            <a:r>
              <a:rPr lang="en-US" sz="1400" dirty="0"/>
              <a:t>Execution-related DMOs</a:t>
            </a:r>
          </a:p>
          <a:p>
            <a:pPr marL="516636" lvl="3" indent="-173736" defTabSz="342900">
              <a:lnSpc>
                <a:spcPct val="100000"/>
              </a:lnSpc>
              <a:spcBef>
                <a:spcPts val="0"/>
              </a:spcBef>
              <a:spcAft>
                <a:spcPts val="1300"/>
              </a:spcAft>
              <a:buClr>
                <a:srgbClr val="2FC2D9"/>
              </a:buClr>
              <a:buFont typeface="Arial"/>
              <a:buChar char="–"/>
              <a:defRPr/>
            </a:pPr>
            <a:r>
              <a:rPr lang="en-US" sz="1200" dirty="0" err="1"/>
              <a:t>sys.dm_exec_requests</a:t>
            </a:r>
            <a:r>
              <a:rPr lang="en-US" sz="1200" dirty="0"/>
              <a:t>	</a:t>
            </a:r>
          </a:p>
          <a:p>
            <a:pPr marL="516636" lvl="3" indent="-173736" defTabSz="342900">
              <a:lnSpc>
                <a:spcPct val="100000"/>
              </a:lnSpc>
              <a:spcBef>
                <a:spcPts val="0"/>
              </a:spcBef>
              <a:spcAft>
                <a:spcPts val="1300"/>
              </a:spcAft>
              <a:buClr>
                <a:srgbClr val="2FC2D9"/>
              </a:buClr>
              <a:buFont typeface="Arial"/>
              <a:buChar char="–"/>
              <a:defRPr/>
            </a:pPr>
            <a:r>
              <a:rPr lang="en-US" sz="1200" dirty="0" err="1"/>
              <a:t>sys.dm_exec_sql_text</a:t>
            </a:r>
            <a:endParaRPr lang="en-US" sz="1200" dirty="0"/>
          </a:p>
          <a:p>
            <a:pPr marL="516636" lvl="3" indent="-173736" defTabSz="342900">
              <a:lnSpc>
                <a:spcPct val="100000"/>
              </a:lnSpc>
              <a:spcBef>
                <a:spcPts val="0"/>
              </a:spcBef>
              <a:spcAft>
                <a:spcPts val="1300"/>
              </a:spcAft>
              <a:buClr>
                <a:srgbClr val="2FC2D9"/>
              </a:buClr>
              <a:buFont typeface="Arial"/>
              <a:buChar char="–"/>
              <a:defRPr/>
            </a:pPr>
            <a:r>
              <a:rPr lang="en-US" sz="1200" dirty="0" err="1"/>
              <a:t>sys.dm_exec_query_stats</a:t>
            </a:r>
            <a:endParaRPr lang="en-US" sz="1200" dirty="0"/>
          </a:p>
          <a:p>
            <a:pPr marL="173736" lvl="2" indent="-173736">
              <a:lnSpc>
                <a:spcPct val="100000"/>
              </a:lnSpc>
              <a:spcBef>
                <a:spcPts val="0"/>
              </a:spcBef>
              <a:spcAft>
                <a:spcPts val="1300"/>
              </a:spcAft>
              <a:buClr>
                <a:srgbClr val="2FC2D9"/>
              </a:buClr>
              <a:defRPr/>
            </a:pPr>
            <a:r>
              <a:rPr lang="en-US" sz="1400" dirty="0"/>
              <a:t>Index-related DMOs</a:t>
            </a:r>
          </a:p>
          <a:p>
            <a:pPr marL="516636" lvl="3" indent="-173736">
              <a:lnSpc>
                <a:spcPct val="100000"/>
              </a:lnSpc>
              <a:spcBef>
                <a:spcPts val="0"/>
              </a:spcBef>
              <a:spcAft>
                <a:spcPts val="1300"/>
              </a:spcAft>
              <a:buClr>
                <a:srgbClr val="2FC2D9"/>
              </a:buClr>
              <a:defRPr/>
            </a:pPr>
            <a:r>
              <a:rPr lang="en-US" sz="1200" dirty="0" err="1"/>
              <a:t>sys.dm_db_missing_index_details</a:t>
            </a:r>
            <a:endParaRPr lang="en-US" sz="1200" b="1" dirty="0"/>
          </a:p>
          <a:p>
            <a:pPr>
              <a:lnSpc>
                <a:spcPct val="100000"/>
              </a:lnSpc>
            </a:pPr>
            <a:endParaRPr lang="en-US" sz="1400" dirty="0"/>
          </a:p>
        </p:txBody>
      </p:sp>
      <p:sp>
        <p:nvSpPr>
          <p:cNvPr id="6" name="Text Placeholder 5">
            <a:extLst>
              <a:ext uri="{FF2B5EF4-FFF2-40B4-BE49-F238E27FC236}">
                <a16:creationId xmlns:a16="http://schemas.microsoft.com/office/drawing/2014/main" id="{5BBA26BD-EA4F-480C-867A-2D90F90430BE}"/>
              </a:ext>
            </a:extLst>
          </p:cNvPr>
          <p:cNvSpPr>
            <a:spLocks noGrp="1"/>
          </p:cNvSpPr>
          <p:nvPr>
            <p:ph type="body" sz="quarter" idx="11"/>
          </p:nvPr>
        </p:nvSpPr>
        <p:spPr/>
        <p:txBody>
          <a:bodyPr/>
          <a:lstStyle/>
          <a:p>
            <a:r>
              <a:rPr lang="en-US" dirty="0"/>
              <a:t>Dynamic Management Objects (DMO)</a:t>
            </a:r>
          </a:p>
        </p:txBody>
      </p:sp>
    </p:spTree>
    <p:extLst>
      <p:ext uri="{BB962C8B-B14F-4D97-AF65-F5344CB8AC3E}">
        <p14:creationId xmlns:p14="http://schemas.microsoft.com/office/powerpoint/2010/main" val="3276231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32-DC9C-4D57-9577-7A2DA4A08BDD}"/>
              </a:ext>
            </a:extLst>
          </p:cNvPr>
          <p:cNvSpPr>
            <a:spLocks noGrp="1"/>
          </p:cNvSpPr>
          <p:nvPr>
            <p:ph type="title"/>
          </p:nvPr>
        </p:nvSpPr>
        <p:spPr/>
        <p:txBody>
          <a:bodyPr/>
          <a:lstStyle/>
          <a:p>
            <a:r>
              <a:rPr lang="en-US" dirty="0"/>
              <a:t>Using Tools to Analyze Query Performance</a:t>
            </a:r>
          </a:p>
        </p:txBody>
      </p:sp>
      <p:sp>
        <p:nvSpPr>
          <p:cNvPr id="3" name="Slide Number Placeholder 2">
            <a:extLst>
              <a:ext uri="{FF2B5EF4-FFF2-40B4-BE49-F238E27FC236}">
                <a16:creationId xmlns:a16="http://schemas.microsoft.com/office/drawing/2014/main" id="{2B19A564-FAD5-4EB6-B89D-1AB655325E8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grpSp>
        <p:nvGrpSpPr>
          <p:cNvPr id="13" name="Group 12">
            <a:extLst>
              <a:ext uri="{FF2B5EF4-FFF2-40B4-BE49-F238E27FC236}">
                <a16:creationId xmlns:a16="http://schemas.microsoft.com/office/drawing/2014/main" id="{78F1A3F5-0E3D-470D-9636-ED3B9CD4DF6C}"/>
              </a:ext>
            </a:extLst>
          </p:cNvPr>
          <p:cNvGrpSpPr/>
          <p:nvPr/>
        </p:nvGrpSpPr>
        <p:grpSpPr>
          <a:xfrm>
            <a:off x="3323326" y="1800997"/>
            <a:ext cx="1950959" cy="1920104"/>
            <a:chOff x="6855594" y="4322405"/>
            <a:chExt cx="1950959" cy="1920104"/>
          </a:xfrm>
        </p:grpSpPr>
        <p:sp>
          <p:nvSpPr>
            <p:cNvPr id="14" name="Oval 13">
              <a:extLst>
                <a:ext uri="{FF2B5EF4-FFF2-40B4-BE49-F238E27FC236}">
                  <a16:creationId xmlns:a16="http://schemas.microsoft.com/office/drawing/2014/main" id="{A8376A4C-3E66-48C1-9440-67EAEDB21059}"/>
                </a:ext>
              </a:extLst>
            </p:cNvPr>
            <p:cNvSpPr/>
            <p:nvPr/>
          </p:nvSpPr>
          <p:spPr>
            <a:xfrm>
              <a:off x="6855594" y="4322405"/>
              <a:ext cx="1920106" cy="19201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9F6B1D-106D-44EB-BCD1-9DD8AC512FFC}"/>
                </a:ext>
              </a:extLst>
            </p:cNvPr>
            <p:cNvSpPr txBox="1"/>
            <p:nvPr/>
          </p:nvSpPr>
          <p:spPr>
            <a:xfrm>
              <a:off x="6855594" y="4998566"/>
              <a:ext cx="1950959" cy="1147198"/>
            </a:xfrm>
            <a:prstGeom prst="rect">
              <a:avLst/>
            </a:prstGeom>
            <a:noFill/>
          </p:spPr>
          <p:txBody>
            <a:bodyPr wrap="none" rtlCol="0">
              <a:noAutofit/>
            </a:bodyPr>
            <a:lstStyle/>
            <a:p>
              <a:pPr algn="ctr"/>
              <a:r>
                <a:rPr lang="en-US" sz="3200" b="1" dirty="0">
                  <a:solidFill>
                    <a:srgbClr val="FFFFFF"/>
                  </a:solidFill>
                  <a:latin typeface="Arial Black"/>
                  <a:cs typeface="Arial Black"/>
                </a:rPr>
                <a:t>DEMO</a:t>
              </a:r>
            </a:p>
            <a:p>
              <a:pPr algn="ctr">
                <a:lnSpc>
                  <a:spcPct val="130000"/>
                </a:lnSpc>
              </a:pPr>
              <a:r>
                <a:rPr lang="en-US" sz="1100" dirty="0">
                  <a:solidFill>
                    <a:srgbClr val="FFFFFF"/>
                  </a:solidFill>
                  <a:latin typeface="Arial Black"/>
                  <a:cs typeface="Arial Black"/>
                </a:rPr>
                <a:t> </a:t>
              </a:r>
            </a:p>
            <a:p>
              <a:pPr algn="ctr"/>
              <a:br>
                <a:rPr lang="en-US" sz="800" dirty="0">
                  <a:solidFill>
                    <a:srgbClr val="FFFFFF"/>
                  </a:solidFill>
                  <a:latin typeface="Arial"/>
                  <a:cs typeface="Arial"/>
                </a:rPr>
              </a:br>
              <a:br>
                <a:rPr lang="en-US" sz="800" dirty="0">
                  <a:solidFill>
                    <a:srgbClr val="FFFFFF"/>
                  </a:solidFill>
                  <a:latin typeface="Arial"/>
                  <a:cs typeface="Arial"/>
                </a:rPr>
              </a:br>
              <a:endParaRPr lang="en-US" sz="800" dirty="0">
                <a:solidFill>
                  <a:srgbClr val="FFFFFF"/>
                </a:solidFill>
                <a:latin typeface="Arial"/>
                <a:cs typeface="Arial"/>
              </a:endParaRPr>
            </a:p>
          </p:txBody>
        </p:sp>
      </p:grpSp>
    </p:spTree>
    <p:extLst>
      <p:ext uri="{BB962C8B-B14F-4D97-AF65-F5344CB8AC3E}">
        <p14:creationId xmlns:p14="http://schemas.microsoft.com/office/powerpoint/2010/main" val="176552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CC7-06AC-4E05-97FC-B7B627DBDBE7}"/>
              </a:ext>
            </a:extLst>
          </p:cNvPr>
          <p:cNvSpPr>
            <a:spLocks noGrp="1"/>
          </p:cNvSpPr>
          <p:nvPr>
            <p:ph type="title"/>
          </p:nvPr>
        </p:nvSpPr>
        <p:spPr/>
        <p:txBody>
          <a:bodyPr/>
          <a:lstStyle/>
          <a:p>
            <a:r>
              <a:rPr lang="en-US" sz="1600" b="1" spc="200" dirty="0">
                <a:solidFill>
                  <a:schemeClr val="bg1"/>
                </a:solidFill>
                <a:cs typeface="Calibri"/>
              </a:rPr>
              <a:t>Execution Plans</a:t>
            </a:r>
          </a:p>
        </p:txBody>
      </p:sp>
    </p:spTree>
    <p:extLst>
      <p:ext uri="{BB962C8B-B14F-4D97-AF65-F5344CB8AC3E}">
        <p14:creationId xmlns:p14="http://schemas.microsoft.com/office/powerpoint/2010/main" val="3157731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386226" y="1503470"/>
            <a:ext cx="8194437"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r>
              <a:rPr lang="en-US" sz="1600" dirty="0">
                <a:solidFill>
                  <a:srgbClr val="444444"/>
                </a:solidFill>
                <a:ea typeface="ＭＳ Ｐゴシック" pitchFamily="34" charset="-128"/>
              </a:rPr>
              <a:t>Estimated plans</a:t>
            </a:r>
          </a:p>
          <a:p>
            <a:pPr marL="173736" lvl="2" indent="-173736">
              <a:lnSpc>
                <a:spcPct val="110000"/>
              </a:lnSpc>
              <a:spcBef>
                <a:spcPts val="0"/>
              </a:spcBef>
              <a:spcAft>
                <a:spcPts val="1300"/>
              </a:spcAft>
              <a:buClr>
                <a:srgbClr val="2FC2D9"/>
              </a:buClr>
              <a:defRPr/>
            </a:pPr>
            <a:r>
              <a:rPr lang="en-US" sz="1600" dirty="0">
                <a:solidFill>
                  <a:srgbClr val="444444"/>
                </a:solidFill>
                <a:ea typeface="ＭＳ Ｐゴシック" pitchFamily="34" charset="-128"/>
              </a:rPr>
              <a:t>Actual plans</a:t>
            </a:r>
          </a:p>
        </p:txBody>
      </p:sp>
      <p:sp>
        <p:nvSpPr>
          <p:cNvPr id="4" name="Title 3">
            <a:extLst>
              <a:ext uri="{FF2B5EF4-FFF2-40B4-BE49-F238E27FC236}">
                <a16:creationId xmlns:a16="http://schemas.microsoft.com/office/drawing/2014/main" id="{E0B8C3F8-EEF1-4CCF-ACF3-A630834F8EE2}"/>
              </a:ext>
            </a:extLst>
          </p:cNvPr>
          <p:cNvSpPr>
            <a:spLocks noGrp="1"/>
          </p:cNvSpPr>
          <p:nvPr>
            <p:ph type="title"/>
          </p:nvPr>
        </p:nvSpPr>
        <p:spPr/>
        <p:txBody>
          <a:bodyPr/>
          <a:lstStyle/>
          <a:p>
            <a:r>
              <a:rPr lang="en-US" dirty="0"/>
              <a:t>Execution Plans</a:t>
            </a:r>
          </a:p>
        </p:txBody>
      </p:sp>
      <p:sp>
        <p:nvSpPr>
          <p:cNvPr id="6" name="Text Placeholder 5">
            <a:extLst>
              <a:ext uri="{FF2B5EF4-FFF2-40B4-BE49-F238E27FC236}">
                <a16:creationId xmlns:a16="http://schemas.microsoft.com/office/drawing/2014/main" id="{12AE0F2C-9055-45C3-A408-A2990D3E727F}"/>
              </a:ext>
            </a:extLst>
          </p:cNvPr>
          <p:cNvSpPr>
            <a:spLocks noGrp="1"/>
          </p:cNvSpPr>
          <p:nvPr>
            <p:ph type="body" sz="quarter" idx="11"/>
          </p:nvPr>
        </p:nvSpPr>
        <p:spPr/>
        <p:txBody>
          <a:bodyPr/>
          <a:lstStyle/>
          <a:p>
            <a:r>
              <a:rPr lang="en-US" dirty="0"/>
              <a:t>Execution Plan Types</a:t>
            </a:r>
          </a:p>
        </p:txBody>
      </p:sp>
    </p:spTree>
    <p:extLst>
      <p:ext uri="{BB962C8B-B14F-4D97-AF65-F5344CB8AC3E}">
        <p14:creationId xmlns:p14="http://schemas.microsoft.com/office/powerpoint/2010/main" val="1512440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8C3F8-EEF1-4CCF-ACF3-A630834F8EE2}"/>
              </a:ext>
            </a:extLst>
          </p:cNvPr>
          <p:cNvSpPr>
            <a:spLocks noGrp="1"/>
          </p:cNvSpPr>
          <p:nvPr>
            <p:ph type="title"/>
          </p:nvPr>
        </p:nvSpPr>
        <p:spPr/>
        <p:txBody>
          <a:bodyPr/>
          <a:lstStyle/>
          <a:p>
            <a:r>
              <a:rPr lang="en-US" dirty="0"/>
              <a:t>Execution Plans</a:t>
            </a:r>
          </a:p>
        </p:txBody>
      </p:sp>
      <p:sp>
        <p:nvSpPr>
          <p:cNvPr id="6" name="Text Placeholder 5">
            <a:extLst>
              <a:ext uri="{FF2B5EF4-FFF2-40B4-BE49-F238E27FC236}">
                <a16:creationId xmlns:a16="http://schemas.microsoft.com/office/drawing/2014/main" id="{12AE0F2C-9055-45C3-A408-A2990D3E727F}"/>
              </a:ext>
            </a:extLst>
          </p:cNvPr>
          <p:cNvSpPr>
            <a:spLocks noGrp="1"/>
          </p:cNvSpPr>
          <p:nvPr>
            <p:ph type="body" sz="quarter" idx="11"/>
          </p:nvPr>
        </p:nvSpPr>
        <p:spPr/>
        <p:txBody>
          <a:bodyPr/>
          <a:lstStyle/>
          <a:p>
            <a:r>
              <a:rPr lang="en-US" dirty="0"/>
              <a:t>Operators</a:t>
            </a:r>
          </a:p>
        </p:txBody>
      </p:sp>
      <p:pic>
        <p:nvPicPr>
          <p:cNvPr id="5" name="Picture 4">
            <a:extLst>
              <a:ext uri="{FF2B5EF4-FFF2-40B4-BE49-F238E27FC236}">
                <a16:creationId xmlns:a16="http://schemas.microsoft.com/office/drawing/2014/main" id="{E8875BA9-9512-49C6-8728-9E8D71DA2DE4}"/>
              </a:ext>
            </a:extLst>
          </p:cNvPr>
          <p:cNvPicPr>
            <a:picLocks noChangeAspect="1"/>
          </p:cNvPicPr>
          <p:nvPr/>
        </p:nvPicPr>
        <p:blipFill>
          <a:blip r:embed="rId3"/>
          <a:stretch>
            <a:fillRect/>
          </a:stretch>
        </p:blipFill>
        <p:spPr>
          <a:xfrm>
            <a:off x="2601174" y="799224"/>
            <a:ext cx="6025846" cy="3862289"/>
          </a:xfrm>
          <a:prstGeom prst="rect">
            <a:avLst/>
          </a:prstGeom>
        </p:spPr>
      </p:pic>
    </p:spTree>
    <p:extLst>
      <p:ext uri="{BB962C8B-B14F-4D97-AF65-F5344CB8AC3E}">
        <p14:creationId xmlns:p14="http://schemas.microsoft.com/office/powerpoint/2010/main" val="171582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8C3F8-EEF1-4CCF-ACF3-A630834F8EE2}"/>
              </a:ext>
            </a:extLst>
          </p:cNvPr>
          <p:cNvSpPr>
            <a:spLocks noGrp="1"/>
          </p:cNvSpPr>
          <p:nvPr>
            <p:ph type="title"/>
          </p:nvPr>
        </p:nvSpPr>
        <p:spPr/>
        <p:txBody>
          <a:bodyPr/>
          <a:lstStyle/>
          <a:p>
            <a:r>
              <a:rPr lang="en-US" dirty="0"/>
              <a:t>Execution Plans</a:t>
            </a:r>
          </a:p>
        </p:txBody>
      </p:sp>
      <p:sp>
        <p:nvSpPr>
          <p:cNvPr id="6" name="Text Placeholder 5">
            <a:extLst>
              <a:ext uri="{FF2B5EF4-FFF2-40B4-BE49-F238E27FC236}">
                <a16:creationId xmlns:a16="http://schemas.microsoft.com/office/drawing/2014/main" id="{12AE0F2C-9055-45C3-A408-A2990D3E727F}"/>
              </a:ext>
            </a:extLst>
          </p:cNvPr>
          <p:cNvSpPr>
            <a:spLocks noGrp="1"/>
          </p:cNvSpPr>
          <p:nvPr>
            <p:ph type="body" sz="quarter" idx="11"/>
          </p:nvPr>
        </p:nvSpPr>
        <p:spPr/>
        <p:txBody>
          <a:bodyPr/>
          <a:lstStyle/>
          <a:p>
            <a:r>
              <a:rPr lang="en-US" dirty="0"/>
              <a:t>Operators</a:t>
            </a:r>
          </a:p>
        </p:txBody>
      </p:sp>
      <p:pic>
        <p:nvPicPr>
          <p:cNvPr id="7" name="Picture 6">
            <a:extLst>
              <a:ext uri="{FF2B5EF4-FFF2-40B4-BE49-F238E27FC236}">
                <a16:creationId xmlns:a16="http://schemas.microsoft.com/office/drawing/2014/main" id="{F9646A00-4FDE-4D2F-8BD3-645BBA47DC67}"/>
              </a:ext>
            </a:extLst>
          </p:cNvPr>
          <p:cNvPicPr>
            <a:picLocks noChangeAspect="1"/>
          </p:cNvPicPr>
          <p:nvPr/>
        </p:nvPicPr>
        <p:blipFill>
          <a:blip r:embed="rId3"/>
          <a:stretch>
            <a:fillRect/>
          </a:stretch>
        </p:blipFill>
        <p:spPr>
          <a:xfrm>
            <a:off x="2436414" y="846638"/>
            <a:ext cx="6707586" cy="3736321"/>
          </a:xfrm>
          <a:prstGeom prst="rect">
            <a:avLst/>
          </a:prstGeom>
        </p:spPr>
      </p:pic>
    </p:spTree>
    <p:extLst>
      <p:ext uri="{BB962C8B-B14F-4D97-AF65-F5344CB8AC3E}">
        <p14:creationId xmlns:p14="http://schemas.microsoft.com/office/powerpoint/2010/main" val="661961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91ED-F5DF-40BB-94DF-63CEACB5EA3D}"/>
              </a:ext>
            </a:extLst>
          </p:cNvPr>
          <p:cNvSpPr>
            <a:spLocks noGrp="1"/>
          </p:cNvSpPr>
          <p:nvPr>
            <p:ph type="title"/>
          </p:nvPr>
        </p:nvSpPr>
        <p:spPr/>
        <p:txBody>
          <a:bodyPr/>
          <a:lstStyle/>
          <a:p>
            <a:r>
              <a:rPr lang="en-US" dirty="0"/>
              <a:t>Execution Plans</a:t>
            </a:r>
          </a:p>
        </p:txBody>
      </p:sp>
      <p:sp>
        <p:nvSpPr>
          <p:cNvPr id="3" name="Content Placeholder 2">
            <a:extLst>
              <a:ext uri="{FF2B5EF4-FFF2-40B4-BE49-F238E27FC236}">
                <a16:creationId xmlns:a16="http://schemas.microsoft.com/office/drawing/2014/main" id="{04B7402C-4A48-4A3B-AABC-FCDF09C1CCF1}"/>
              </a:ext>
            </a:extLst>
          </p:cNvPr>
          <p:cNvSpPr>
            <a:spLocks noGrp="1"/>
          </p:cNvSpPr>
          <p:nvPr>
            <p:ph sz="quarter" idx="10"/>
          </p:nvPr>
        </p:nvSpPr>
        <p:spPr/>
        <p:txBody>
          <a:bodyPr/>
          <a:lstStyle/>
          <a:p>
            <a:pPr marL="173736" lvl="2" indent="-173736">
              <a:lnSpc>
                <a:spcPct val="110000"/>
              </a:lnSpc>
              <a:spcBef>
                <a:spcPts val="0"/>
              </a:spcBef>
              <a:spcAft>
                <a:spcPts val="1300"/>
              </a:spcAft>
              <a:buClr>
                <a:srgbClr val="2FC2D9"/>
              </a:buClr>
              <a:defRPr/>
            </a:pPr>
            <a:r>
              <a:rPr lang="en-US" sz="1400" dirty="0"/>
              <a:t>Nested Loops</a:t>
            </a:r>
          </a:p>
          <a:p>
            <a:pPr marL="173736" lvl="2" indent="-173736">
              <a:lnSpc>
                <a:spcPct val="110000"/>
              </a:lnSpc>
              <a:spcBef>
                <a:spcPts val="0"/>
              </a:spcBef>
              <a:spcAft>
                <a:spcPts val="1300"/>
              </a:spcAft>
              <a:buClr>
                <a:srgbClr val="2FC2D9"/>
              </a:buClr>
              <a:defRPr/>
            </a:pPr>
            <a:r>
              <a:rPr lang="en-US" sz="1400" dirty="0"/>
              <a:t>Merge</a:t>
            </a:r>
          </a:p>
          <a:p>
            <a:pPr marL="173736" lvl="2" indent="-173736">
              <a:lnSpc>
                <a:spcPct val="110000"/>
              </a:lnSpc>
              <a:spcBef>
                <a:spcPts val="0"/>
              </a:spcBef>
              <a:spcAft>
                <a:spcPts val="1300"/>
              </a:spcAft>
              <a:buClr>
                <a:srgbClr val="2FC2D9"/>
              </a:buClr>
              <a:defRPr/>
            </a:pPr>
            <a:r>
              <a:rPr lang="en-US" sz="1400" dirty="0"/>
              <a:t>Hash</a:t>
            </a:r>
          </a:p>
          <a:p>
            <a:pPr marL="173736" lvl="2" indent="-173736">
              <a:lnSpc>
                <a:spcPct val="110000"/>
              </a:lnSpc>
              <a:spcBef>
                <a:spcPts val="0"/>
              </a:spcBef>
              <a:spcAft>
                <a:spcPts val="1300"/>
              </a:spcAft>
              <a:buClr>
                <a:srgbClr val="2FC2D9"/>
              </a:buClr>
              <a:defRPr/>
            </a:pPr>
            <a:r>
              <a:rPr lang="en-US" sz="1400" dirty="0"/>
              <a:t>Bitmap Filtering Optimized Hash (also called Star join optimization)</a:t>
            </a:r>
          </a:p>
          <a:p>
            <a:pPr marL="173736" lvl="2" indent="-173736">
              <a:lnSpc>
                <a:spcPct val="110000"/>
              </a:lnSpc>
              <a:spcBef>
                <a:spcPts val="0"/>
              </a:spcBef>
              <a:spcAft>
                <a:spcPts val="1300"/>
              </a:spcAft>
              <a:buClr>
                <a:srgbClr val="2FC2D9"/>
              </a:buClr>
              <a:defRPr/>
            </a:pPr>
            <a:r>
              <a:rPr lang="en-US" sz="1400" dirty="0"/>
              <a:t>Adaptive join (SQL 2017)</a:t>
            </a:r>
          </a:p>
          <a:p>
            <a:endParaRPr lang="en-US" sz="1400" dirty="0"/>
          </a:p>
        </p:txBody>
      </p:sp>
      <p:sp>
        <p:nvSpPr>
          <p:cNvPr id="4" name="Text Placeholder 3">
            <a:extLst>
              <a:ext uri="{FF2B5EF4-FFF2-40B4-BE49-F238E27FC236}">
                <a16:creationId xmlns:a16="http://schemas.microsoft.com/office/drawing/2014/main" id="{150CD7CF-F529-4AEE-8798-D3BDDF8D70D9}"/>
              </a:ext>
            </a:extLst>
          </p:cNvPr>
          <p:cNvSpPr>
            <a:spLocks noGrp="1"/>
          </p:cNvSpPr>
          <p:nvPr>
            <p:ph type="body" sz="quarter" idx="11"/>
          </p:nvPr>
        </p:nvSpPr>
        <p:spPr/>
        <p:txBody>
          <a:bodyPr/>
          <a:lstStyle/>
          <a:p>
            <a:r>
              <a:rPr lang="en-US" dirty="0"/>
              <a:t>Physical Join Types</a:t>
            </a:r>
          </a:p>
        </p:txBody>
      </p:sp>
      <p:sp>
        <p:nvSpPr>
          <p:cNvPr id="5" name="Slide Number Placeholder 4">
            <a:extLst>
              <a:ext uri="{FF2B5EF4-FFF2-40B4-BE49-F238E27FC236}">
                <a16:creationId xmlns:a16="http://schemas.microsoft.com/office/drawing/2014/main" id="{1F9DC86A-29F5-455A-A773-C7FFBDB03A8E}"/>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36</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4199707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32-DC9C-4D57-9577-7A2DA4A08BDD}"/>
              </a:ext>
            </a:extLst>
          </p:cNvPr>
          <p:cNvSpPr>
            <a:spLocks noGrp="1"/>
          </p:cNvSpPr>
          <p:nvPr>
            <p:ph type="title"/>
          </p:nvPr>
        </p:nvSpPr>
        <p:spPr/>
        <p:txBody>
          <a:bodyPr/>
          <a:lstStyle/>
          <a:p>
            <a:r>
              <a:rPr lang="en-US" dirty="0"/>
              <a:t>Execution Plans</a:t>
            </a:r>
          </a:p>
        </p:txBody>
      </p:sp>
      <p:sp>
        <p:nvSpPr>
          <p:cNvPr id="3" name="Slide Number Placeholder 2">
            <a:extLst>
              <a:ext uri="{FF2B5EF4-FFF2-40B4-BE49-F238E27FC236}">
                <a16:creationId xmlns:a16="http://schemas.microsoft.com/office/drawing/2014/main" id="{2B19A564-FAD5-4EB6-B89D-1AB655325E8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grpSp>
        <p:nvGrpSpPr>
          <p:cNvPr id="13" name="Group 12">
            <a:extLst>
              <a:ext uri="{FF2B5EF4-FFF2-40B4-BE49-F238E27FC236}">
                <a16:creationId xmlns:a16="http://schemas.microsoft.com/office/drawing/2014/main" id="{78F1A3F5-0E3D-470D-9636-ED3B9CD4DF6C}"/>
              </a:ext>
            </a:extLst>
          </p:cNvPr>
          <p:cNvGrpSpPr/>
          <p:nvPr/>
        </p:nvGrpSpPr>
        <p:grpSpPr>
          <a:xfrm>
            <a:off x="3323326" y="1800997"/>
            <a:ext cx="1950959" cy="1920104"/>
            <a:chOff x="6855594" y="4322405"/>
            <a:chExt cx="1950959" cy="1920104"/>
          </a:xfrm>
        </p:grpSpPr>
        <p:sp>
          <p:nvSpPr>
            <p:cNvPr id="14" name="Oval 13">
              <a:extLst>
                <a:ext uri="{FF2B5EF4-FFF2-40B4-BE49-F238E27FC236}">
                  <a16:creationId xmlns:a16="http://schemas.microsoft.com/office/drawing/2014/main" id="{A8376A4C-3E66-48C1-9440-67EAEDB21059}"/>
                </a:ext>
              </a:extLst>
            </p:cNvPr>
            <p:cNvSpPr/>
            <p:nvPr/>
          </p:nvSpPr>
          <p:spPr>
            <a:xfrm>
              <a:off x="6855594" y="4322405"/>
              <a:ext cx="1920106" cy="19201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9F6B1D-106D-44EB-BCD1-9DD8AC512FFC}"/>
                </a:ext>
              </a:extLst>
            </p:cNvPr>
            <p:cNvSpPr txBox="1"/>
            <p:nvPr/>
          </p:nvSpPr>
          <p:spPr>
            <a:xfrm>
              <a:off x="6855594" y="4998566"/>
              <a:ext cx="1950959" cy="1147198"/>
            </a:xfrm>
            <a:prstGeom prst="rect">
              <a:avLst/>
            </a:prstGeom>
            <a:noFill/>
          </p:spPr>
          <p:txBody>
            <a:bodyPr wrap="none" rtlCol="0">
              <a:noAutofit/>
            </a:bodyPr>
            <a:lstStyle/>
            <a:p>
              <a:pPr algn="ctr"/>
              <a:r>
                <a:rPr lang="en-US" sz="3200" b="1" dirty="0">
                  <a:solidFill>
                    <a:srgbClr val="FFFFFF"/>
                  </a:solidFill>
                  <a:latin typeface="Arial Black"/>
                  <a:cs typeface="Arial Black"/>
                </a:rPr>
                <a:t>DEMO</a:t>
              </a:r>
            </a:p>
            <a:p>
              <a:pPr algn="ctr">
                <a:lnSpc>
                  <a:spcPct val="130000"/>
                </a:lnSpc>
              </a:pPr>
              <a:r>
                <a:rPr lang="en-US" sz="1100" dirty="0">
                  <a:solidFill>
                    <a:srgbClr val="FFFFFF"/>
                  </a:solidFill>
                  <a:latin typeface="Arial Black"/>
                  <a:cs typeface="Arial Black"/>
                </a:rPr>
                <a:t> </a:t>
              </a:r>
            </a:p>
            <a:p>
              <a:pPr algn="ctr"/>
              <a:br>
                <a:rPr lang="en-US" sz="800" dirty="0">
                  <a:solidFill>
                    <a:srgbClr val="FFFFFF"/>
                  </a:solidFill>
                  <a:latin typeface="Arial"/>
                  <a:cs typeface="Arial"/>
                </a:rPr>
              </a:br>
              <a:br>
                <a:rPr lang="en-US" sz="800" dirty="0">
                  <a:solidFill>
                    <a:srgbClr val="FFFFFF"/>
                  </a:solidFill>
                  <a:latin typeface="Arial"/>
                  <a:cs typeface="Arial"/>
                </a:rPr>
              </a:br>
              <a:endParaRPr lang="en-US" sz="800" dirty="0">
                <a:solidFill>
                  <a:srgbClr val="FFFFFF"/>
                </a:solidFill>
                <a:latin typeface="Arial"/>
                <a:cs typeface="Arial"/>
              </a:endParaRPr>
            </a:p>
          </p:txBody>
        </p:sp>
      </p:grpSp>
    </p:spTree>
    <p:extLst>
      <p:ext uri="{BB962C8B-B14F-4D97-AF65-F5344CB8AC3E}">
        <p14:creationId xmlns:p14="http://schemas.microsoft.com/office/powerpoint/2010/main" val="418737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E869-E95A-411D-846C-872B534B02DC}"/>
              </a:ext>
            </a:extLst>
          </p:cNvPr>
          <p:cNvSpPr>
            <a:spLocks noGrp="1"/>
          </p:cNvSpPr>
          <p:nvPr>
            <p:ph type="title"/>
          </p:nvPr>
        </p:nvSpPr>
        <p:spPr/>
        <p:txBody>
          <a:bodyPr/>
          <a:lstStyle/>
          <a:p>
            <a:pPr algn="ctr"/>
            <a:r>
              <a:rPr lang="en-US" sz="1600" b="1" spc="200" dirty="0">
                <a:solidFill>
                  <a:schemeClr val="bg1"/>
                </a:solidFill>
                <a:cs typeface="Calibri"/>
              </a:rPr>
              <a:t>Implementing Indexes and Statistics</a:t>
            </a:r>
          </a:p>
        </p:txBody>
      </p:sp>
    </p:spTree>
    <p:extLst>
      <p:ext uri="{BB962C8B-B14F-4D97-AF65-F5344CB8AC3E}">
        <p14:creationId xmlns:p14="http://schemas.microsoft.com/office/powerpoint/2010/main" val="323391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579B3C-D2C1-49DE-AFC9-F275A8BB11F5}"/>
              </a:ext>
            </a:extLst>
          </p:cNvPr>
          <p:cNvSpPr>
            <a:spLocks noGrp="1"/>
          </p:cNvSpPr>
          <p:nvPr>
            <p:ph type="title"/>
          </p:nvPr>
        </p:nvSpPr>
        <p:spPr>
          <a:xfrm>
            <a:off x="360364" y="228600"/>
            <a:ext cx="8426449" cy="301752"/>
          </a:xfrm>
        </p:spPr>
        <p:txBody>
          <a:bodyPr vert="horz" wrap="none" lIns="0" tIns="45720" rIns="0" bIns="45720" rtlCol="0" anchor="ctr">
            <a:normAutofit/>
          </a:bodyPr>
          <a:lstStyle/>
          <a:p>
            <a:pPr>
              <a:lnSpc>
                <a:spcPct val="90000"/>
              </a:lnSpc>
            </a:pPr>
            <a:r>
              <a:rPr lang="en-US" sz="1400" dirty="0"/>
              <a:t>Implementing Indexes and Statistics</a:t>
            </a:r>
          </a:p>
        </p:txBody>
      </p:sp>
      <p:sp>
        <p:nvSpPr>
          <p:cNvPr id="6" name="Content Placeholder 2"/>
          <p:cNvSpPr txBox="1">
            <a:spLocks/>
          </p:cNvSpPr>
          <p:nvPr/>
        </p:nvSpPr>
        <p:spPr>
          <a:xfrm>
            <a:off x="357189" y="1422400"/>
            <a:ext cx="4650580" cy="3054350"/>
          </a:xfrm>
          <a:prstGeom prst="rect">
            <a:avLst/>
          </a:prstGeom>
        </p:spPr>
        <p:txBody>
          <a:bodyPr vert="horz" lIns="0" tIns="0" rIns="0" bIns="0" rtlCol="0">
            <a:noAutofit/>
          </a:bodyPr>
          <a:lstStyle>
            <a:lvl1pPr marL="171450" marR="0" indent="-171450" defTabSz="914400" fontAlgn="auto">
              <a:lnSpc>
                <a:spcPct val="150000"/>
              </a:lnSpc>
              <a:spcBef>
                <a:spcPts val="264"/>
              </a:spcBef>
              <a:spcAft>
                <a:spcPts val="300"/>
              </a:spcAft>
              <a:buClr>
                <a:srgbClr val="2FC2D9"/>
              </a:buClr>
              <a:buSzTx/>
              <a:buFont typeface="Arial" panose="020B0604020202020204" pitchFamily="34" charset="0"/>
              <a:buChar char="•"/>
              <a:tabLst/>
              <a:defRPr sz="1600"/>
            </a:lvl1pPr>
            <a:lvl2pPr marL="628650" indent="-171450" defTabSz="914400">
              <a:lnSpc>
                <a:spcPct val="90000"/>
              </a:lnSpc>
              <a:spcBef>
                <a:spcPts val="500"/>
              </a:spcBef>
              <a:buFont typeface="Arial" panose="020B0604020202020204" pitchFamily="34" charset="0"/>
              <a:buChar char="•"/>
              <a:defRPr sz="1100"/>
            </a:lvl2pPr>
            <a:lvl3pPr marL="1085850" indent="-171450" defTabSz="914400">
              <a:lnSpc>
                <a:spcPct val="90000"/>
              </a:lnSpc>
              <a:spcBef>
                <a:spcPts val="500"/>
              </a:spcBef>
              <a:buFont typeface="Arial" panose="020B0604020202020204" pitchFamily="34" charset="0"/>
              <a:buChar char="•"/>
              <a:defRPr sz="1100"/>
            </a:lvl3pPr>
            <a:lvl4pPr marL="1657350" indent="-285750" defTabSz="914400">
              <a:lnSpc>
                <a:spcPct val="90000"/>
              </a:lnSpc>
              <a:spcBef>
                <a:spcPts val="500"/>
              </a:spcBef>
              <a:buFont typeface="Arial" panose="020B0604020202020204" pitchFamily="34" charset="0"/>
              <a:buChar char="•"/>
              <a:defRPr sz="1100"/>
            </a:lvl4pPr>
            <a:lvl5pPr marL="1828800" indent="0" defTabSz="914400">
              <a:lnSpc>
                <a:spcPct val="90000"/>
              </a:lnSpc>
              <a:spcBef>
                <a:spcPts val="500"/>
              </a:spcBef>
              <a:buFont typeface="Arial" panose="020B0604020202020204" pitchFamily="34" charset="0"/>
              <a:buNone/>
              <a:defRPr sz="1800"/>
            </a:lvl5pPr>
            <a:lvl6pPr marL="2514600" indent="-228600" defTabSz="914400">
              <a:lnSpc>
                <a:spcPct val="90000"/>
              </a:lnSpc>
              <a:spcBef>
                <a:spcPts val="500"/>
              </a:spcBef>
              <a:buFont typeface="Arial" panose="020B0604020202020204" pitchFamily="34" charset="0"/>
              <a:buChar char="•"/>
              <a:defRPr sz="1800"/>
            </a:lvl6pPr>
            <a:lvl7pPr marL="2971800" indent="-228600" defTabSz="914400">
              <a:lnSpc>
                <a:spcPct val="90000"/>
              </a:lnSpc>
              <a:spcBef>
                <a:spcPts val="500"/>
              </a:spcBef>
              <a:buFont typeface="Arial" panose="020B0604020202020204" pitchFamily="34" charset="0"/>
              <a:buChar char="•"/>
              <a:defRPr sz="1800"/>
            </a:lvl7pPr>
            <a:lvl8pPr marL="3429000" indent="-228600" defTabSz="914400">
              <a:lnSpc>
                <a:spcPct val="90000"/>
              </a:lnSpc>
              <a:spcBef>
                <a:spcPts val="500"/>
              </a:spcBef>
              <a:buFont typeface="Arial" panose="020B0604020202020204" pitchFamily="34" charset="0"/>
              <a:buChar char="•"/>
              <a:defRPr sz="1800"/>
            </a:lvl8pPr>
            <a:lvl9pPr marL="3886200" indent="-228600" defTabSz="914400">
              <a:lnSpc>
                <a:spcPct val="90000"/>
              </a:lnSpc>
              <a:spcBef>
                <a:spcPts val="500"/>
              </a:spcBef>
              <a:buFont typeface="Arial" panose="020B0604020202020204" pitchFamily="34" charset="0"/>
              <a:buChar char="•"/>
              <a:defRPr sz="1800"/>
            </a:lvl9pPr>
          </a:lstStyle>
          <a:p>
            <a:r>
              <a:rPr lang="en-US" dirty="0"/>
              <a:t>Heap tables are tables without a clustered index. </a:t>
            </a:r>
          </a:p>
          <a:p>
            <a:r>
              <a:rPr lang="en-US" dirty="0"/>
              <a:t>The data in heap tables is unsorted.</a:t>
            </a:r>
          </a:p>
          <a:p>
            <a:r>
              <a:rPr lang="en-US" dirty="0"/>
              <a:t>SQL Server does not guarantee, nor does it maintain, a sorting order of the data in the heap tables.</a:t>
            </a:r>
          </a:p>
        </p:txBody>
      </p:sp>
      <p:pic>
        <p:nvPicPr>
          <p:cNvPr id="3074" name="Picture 2" descr="http://previews.123rf.com/images/okssi68/okssi680911/okssi68091100038/5937933-Heap-of-newspapers-and-magazines-is-in-an-office-disorder-on-a-table--Stock-Photo.jpg"/>
          <p:cNvPicPr>
            <a:picLocks noChangeAspect="1" noChangeArrowheads="1"/>
          </p:cNvPicPr>
          <p:nvPr/>
        </p:nvPicPr>
        <p:blipFill rotWithShape="1">
          <a:blip r:embed="rId3">
            <a:extLst>
              <a:ext uri="{28A0092B-C50C-407E-A947-70E740481C1C}">
                <a14:useLocalDpi xmlns:a14="http://schemas.microsoft.com/office/drawing/2010/main" val="0"/>
              </a:ext>
            </a:extLst>
          </a:blip>
          <a:srcRect t="8001" r="-2" b="7875"/>
          <a:stretch/>
        </p:blipFill>
        <p:spPr bwMode="auto">
          <a:xfrm>
            <a:off x="5334000" y="10"/>
            <a:ext cx="3810000" cy="4819640"/>
          </a:xfrm>
          <a:prstGeom prst="rect">
            <a:avLst/>
          </a:prstGeom>
          <a:solidFill>
            <a:srgbClr val="FFFFFF"/>
          </a:solidFill>
        </p:spPr>
      </p:pic>
      <p:sp>
        <p:nvSpPr>
          <p:cNvPr id="71" name="Text Placeholder 4">
            <a:extLst>
              <a:ext uri="{FF2B5EF4-FFF2-40B4-BE49-F238E27FC236}">
                <a16:creationId xmlns:a16="http://schemas.microsoft.com/office/drawing/2014/main" id="{C41FEF8E-402B-4C18-847B-EE159D914ECB}"/>
              </a:ext>
            </a:extLst>
          </p:cNvPr>
          <p:cNvSpPr>
            <a:spLocks noGrp="1"/>
          </p:cNvSpPr>
          <p:nvPr>
            <p:ph type="body" sz="quarter" idx="12"/>
          </p:nvPr>
        </p:nvSpPr>
        <p:spPr>
          <a:xfrm>
            <a:off x="357189" y="1079500"/>
            <a:ext cx="3986212" cy="342900"/>
          </a:xfrm>
        </p:spPr>
        <p:txBody>
          <a:bodyPr vert="horz" wrap="none" lIns="0" tIns="0" rIns="0" bIns="0" rtlCol="0">
            <a:noAutofit/>
          </a:bodyPr>
          <a:lstStyle/>
          <a:p>
            <a:r>
              <a:rPr lang="en-US" dirty="0"/>
              <a:t>Heap Tables</a:t>
            </a:r>
          </a:p>
        </p:txBody>
      </p:sp>
      <p:sp>
        <p:nvSpPr>
          <p:cNvPr id="73" name="Slide Number Placeholder 5">
            <a:extLst>
              <a:ext uri="{FF2B5EF4-FFF2-40B4-BE49-F238E27FC236}">
                <a16:creationId xmlns:a16="http://schemas.microsoft.com/office/drawing/2014/main" id="{47F51EAF-BDF7-4260-9079-65381E9C4686}"/>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5</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71436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060068-5962-4F62-A355-EC73ABC18400}"/>
              </a:ext>
            </a:extLst>
          </p:cNvPr>
          <p:cNvSpPr>
            <a:spLocks noGrp="1"/>
          </p:cNvSpPr>
          <p:nvPr>
            <p:ph type="title"/>
          </p:nvPr>
        </p:nvSpPr>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FC0EBB70-DC08-459F-8E05-843243264B16}"/>
              </a:ext>
            </a:extLst>
          </p:cNvPr>
          <p:cNvSpPr>
            <a:spLocks noGrp="1"/>
          </p:cNvSpPr>
          <p:nvPr>
            <p:ph type="body" sz="quarter" idx="11"/>
          </p:nvPr>
        </p:nvSpPr>
        <p:spPr/>
        <p:txBody>
          <a:bodyPr/>
          <a:lstStyle/>
          <a:p>
            <a:r>
              <a:rPr lang="en-US" b="1" dirty="0"/>
              <a:t>Heap Tables</a:t>
            </a:r>
          </a:p>
        </p:txBody>
      </p:sp>
      <p:pic>
        <p:nvPicPr>
          <p:cNvPr id="10" name="Content Placeholder 9">
            <a:extLst>
              <a:ext uri="{FF2B5EF4-FFF2-40B4-BE49-F238E27FC236}">
                <a16:creationId xmlns:a16="http://schemas.microsoft.com/office/drawing/2014/main" id="{D75EB7DE-4DEC-4FAD-9274-086059EDAC4D}"/>
              </a:ext>
            </a:extLst>
          </p:cNvPr>
          <p:cNvPicPr>
            <a:picLocks noGrp="1" noChangeAspect="1"/>
          </p:cNvPicPr>
          <p:nvPr>
            <p:ph sz="quarter" idx="10"/>
          </p:nvPr>
        </p:nvPicPr>
        <p:blipFill>
          <a:blip r:embed="rId3"/>
          <a:stretch>
            <a:fillRect/>
          </a:stretch>
        </p:blipFill>
        <p:spPr>
          <a:xfrm>
            <a:off x="868098" y="1250949"/>
            <a:ext cx="7350493" cy="3226707"/>
          </a:xfrm>
          <a:prstGeom prst="rect">
            <a:avLst/>
          </a:prstGeom>
        </p:spPr>
      </p:pic>
      <p:sp>
        <p:nvSpPr>
          <p:cNvPr id="2" name="Slide Number Placeholder 1">
            <a:extLst>
              <a:ext uri="{FF2B5EF4-FFF2-40B4-BE49-F238E27FC236}">
                <a16:creationId xmlns:a16="http://schemas.microsoft.com/office/drawing/2014/main" id="{9EC25638-B557-48DD-94B1-108624BBC17B}"/>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6</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4514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060068-5962-4F62-A355-EC73ABC18400}"/>
              </a:ext>
            </a:extLst>
          </p:cNvPr>
          <p:cNvSpPr>
            <a:spLocks noGrp="1"/>
          </p:cNvSpPr>
          <p:nvPr>
            <p:ph type="title"/>
          </p:nvPr>
        </p:nvSpPr>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FC0EBB70-DC08-459F-8E05-843243264B16}"/>
              </a:ext>
            </a:extLst>
          </p:cNvPr>
          <p:cNvSpPr>
            <a:spLocks noGrp="1"/>
          </p:cNvSpPr>
          <p:nvPr>
            <p:ph type="body" sz="quarter" idx="11"/>
          </p:nvPr>
        </p:nvSpPr>
        <p:spPr/>
        <p:txBody>
          <a:bodyPr/>
          <a:lstStyle/>
          <a:p>
            <a:r>
              <a:rPr lang="en-US" b="1" dirty="0"/>
              <a:t>Heap Tables</a:t>
            </a:r>
          </a:p>
        </p:txBody>
      </p:sp>
      <p:sp>
        <p:nvSpPr>
          <p:cNvPr id="3" name="Content Placeholder 2">
            <a:extLst>
              <a:ext uri="{FF2B5EF4-FFF2-40B4-BE49-F238E27FC236}">
                <a16:creationId xmlns:a16="http://schemas.microsoft.com/office/drawing/2014/main" id="{3EA9708B-5CFB-41A5-BF84-36ACF57F9BE8}"/>
              </a:ext>
            </a:extLst>
          </p:cNvPr>
          <p:cNvSpPr>
            <a:spLocks noGrp="1"/>
          </p:cNvSpPr>
          <p:nvPr>
            <p:ph sz="quarter" idx="10"/>
          </p:nvPr>
        </p:nvSpPr>
        <p:spPr/>
        <p:txBody>
          <a:bodyPr vert="horz" lIns="0" tIns="0" rIns="0" bIns="0" rtlCol="0">
            <a:noAutofit/>
          </a:bodyPr>
          <a:lstStyle/>
          <a:p>
            <a:pPr>
              <a:lnSpc>
                <a:spcPct val="150000"/>
              </a:lnSpc>
              <a:buClr>
                <a:srgbClr val="2FC2D9"/>
              </a:buClr>
            </a:pPr>
            <a:r>
              <a:rPr lang="en-US" sz="1600" dirty="0">
                <a:latin typeface="+mn-lt"/>
              </a:rPr>
              <a:t>Forwarding pointers</a:t>
            </a:r>
          </a:p>
          <a:p>
            <a:pPr>
              <a:lnSpc>
                <a:spcPct val="150000"/>
              </a:lnSpc>
              <a:buClr>
                <a:srgbClr val="2FC2D9"/>
              </a:buClr>
            </a:pPr>
            <a:endParaRPr lang="en-US" sz="1600" dirty="0">
              <a:latin typeface="+mn-lt"/>
            </a:endParaRPr>
          </a:p>
        </p:txBody>
      </p:sp>
      <p:pic>
        <p:nvPicPr>
          <p:cNvPr id="4" name="Picture 3">
            <a:extLst>
              <a:ext uri="{FF2B5EF4-FFF2-40B4-BE49-F238E27FC236}">
                <a16:creationId xmlns:a16="http://schemas.microsoft.com/office/drawing/2014/main" id="{BD6B410B-431A-4491-B1A4-4382D222FBDD}"/>
              </a:ext>
            </a:extLst>
          </p:cNvPr>
          <p:cNvPicPr>
            <a:picLocks noChangeAspect="1"/>
          </p:cNvPicPr>
          <p:nvPr/>
        </p:nvPicPr>
        <p:blipFill>
          <a:blip r:embed="rId3"/>
          <a:stretch>
            <a:fillRect/>
          </a:stretch>
        </p:blipFill>
        <p:spPr>
          <a:xfrm>
            <a:off x="1175059" y="1818367"/>
            <a:ext cx="7194241" cy="2905234"/>
          </a:xfrm>
          <a:prstGeom prst="rect">
            <a:avLst/>
          </a:prstGeom>
        </p:spPr>
      </p:pic>
      <p:sp>
        <p:nvSpPr>
          <p:cNvPr id="2" name="Slide Number Placeholder 1">
            <a:extLst>
              <a:ext uri="{FF2B5EF4-FFF2-40B4-BE49-F238E27FC236}">
                <a16:creationId xmlns:a16="http://schemas.microsoft.com/office/drawing/2014/main" id="{44A54C3F-35C3-4947-9D12-568C0BC6FA31}"/>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35809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060068-5962-4F62-A355-EC73ABC18400}"/>
              </a:ext>
            </a:extLst>
          </p:cNvPr>
          <p:cNvSpPr>
            <a:spLocks noGrp="1"/>
          </p:cNvSpPr>
          <p:nvPr>
            <p:ph type="title"/>
          </p:nvPr>
        </p:nvSpPr>
        <p:spPr/>
        <p:txBody>
          <a:bodyPr/>
          <a:lstStyle/>
          <a:p>
            <a:r>
              <a:rPr lang="en-US" dirty="0"/>
              <a:t>Implementing Indexes and Statistics</a:t>
            </a:r>
          </a:p>
        </p:txBody>
      </p:sp>
      <p:sp>
        <p:nvSpPr>
          <p:cNvPr id="9" name="Text Placeholder 8">
            <a:extLst>
              <a:ext uri="{FF2B5EF4-FFF2-40B4-BE49-F238E27FC236}">
                <a16:creationId xmlns:a16="http://schemas.microsoft.com/office/drawing/2014/main" id="{FC0EBB70-DC08-459F-8E05-843243264B16}"/>
              </a:ext>
            </a:extLst>
          </p:cNvPr>
          <p:cNvSpPr>
            <a:spLocks noGrp="1"/>
          </p:cNvSpPr>
          <p:nvPr>
            <p:ph type="body" sz="quarter" idx="11"/>
          </p:nvPr>
        </p:nvSpPr>
        <p:spPr/>
        <p:txBody>
          <a:bodyPr/>
          <a:lstStyle/>
          <a:p>
            <a:r>
              <a:rPr lang="en-US" b="1" dirty="0"/>
              <a:t>Heap Tables</a:t>
            </a:r>
          </a:p>
        </p:txBody>
      </p:sp>
      <p:sp>
        <p:nvSpPr>
          <p:cNvPr id="3" name="Content Placeholder 2">
            <a:extLst>
              <a:ext uri="{FF2B5EF4-FFF2-40B4-BE49-F238E27FC236}">
                <a16:creationId xmlns:a16="http://schemas.microsoft.com/office/drawing/2014/main" id="{3EA9708B-5CFB-41A5-BF84-36ACF57F9BE8}"/>
              </a:ext>
            </a:extLst>
          </p:cNvPr>
          <p:cNvSpPr>
            <a:spLocks noGrp="1"/>
          </p:cNvSpPr>
          <p:nvPr>
            <p:ph sz="quarter" idx="10"/>
          </p:nvPr>
        </p:nvSpPr>
        <p:spPr/>
        <p:txBody>
          <a:bodyPr vert="horz" lIns="0" tIns="0" rIns="0" bIns="0" rtlCol="0">
            <a:noAutofit/>
          </a:bodyPr>
          <a:lstStyle/>
          <a:p>
            <a:pPr>
              <a:lnSpc>
                <a:spcPct val="150000"/>
              </a:lnSpc>
              <a:buClr>
                <a:srgbClr val="2FC2D9"/>
              </a:buClr>
            </a:pPr>
            <a:r>
              <a:rPr lang="en-US" sz="1600" dirty="0">
                <a:latin typeface="+mn-lt"/>
              </a:rPr>
              <a:t>Reading data when the forwarding pointers exist</a:t>
            </a:r>
          </a:p>
          <a:p>
            <a:pPr>
              <a:lnSpc>
                <a:spcPct val="150000"/>
              </a:lnSpc>
              <a:buClr>
                <a:srgbClr val="2FC2D9"/>
              </a:buClr>
            </a:pPr>
            <a:endParaRPr lang="en-US" sz="1600" dirty="0">
              <a:latin typeface="+mn-lt"/>
            </a:endParaRPr>
          </a:p>
          <a:p>
            <a:pPr>
              <a:lnSpc>
                <a:spcPct val="150000"/>
              </a:lnSpc>
              <a:buClr>
                <a:srgbClr val="2FC2D9"/>
              </a:buClr>
            </a:pPr>
            <a:endParaRPr lang="en-US" sz="1600" dirty="0">
              <a:latin typeface="+mn-lt"/>
            </a:endParaRPr>
          </a:p>
        </p:txBody>
      </p:sp>
      <p:pic>
        <p:nvPicPr>
          <p:cNvPr id="2" name="Picture 1">
            <a:extLst>
              <a:ext uri="{FF2B5EF4-FFF2-40B4-BE49-F238E27FC236}">
                <a16:creationId xmlns:a16="http://schemas.microsoft.com/office/drawing/2014/main" id="{B4104546-1F0E-45DE-B50B-4ED024A861FD}"/>
              </a:ext>
            </a:extLst>
          </p:cNvPr>
          <p:cNvPicPr>
            <a:picLocks noChangeAspect="1"/>
          </p:cNvPicPr>
          <p:nvPr/>
        </p:nvPicPr>
        <p:blipFill>
          <a:blip r:embed="rId3"/>
          <a:stretch>
            <a:fillRect/>
          </a:stretch>
        </p:blipFill>
        <p:spPr>
          <a:xfrm>
            <a:off x="2699657" y="1712949"/>
            <a:ext cx="6244318" cy="2955130"/>
          </a:xfrm>
          <a:prstGeom prst="rect">
            <a:avLst/>
          </a:prstGeom>
        </p:spPr>
      </p:pic>
      <p:sp>
        <p:nvSpPr>
          <p:cNvPr id="4" name="Slide Number Placeholder 3">
            <a:extLst>
              <a:ext uri="{FF2B5EF4-FFF2-40B4-BE49-F238E27FC236}">
                <a16:creationId xmlns:a16="http://schemas.microsoft.com/office/drawing/2014/main" id="{F97E9337-D3A8-433C-ACE5-D544D9D64F18}"/>
              </a:ext>
            </a:extLst>
          </p:cNvPr>
          <p:cNvSpPr>
            <a:spLocks noGrp="1"/>
          </p:cNvSpPr>
          <p:nvPr>
            <p:ph type="sldNum" sz="quarter" idx="4"/>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8</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56328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CE1B-7F75-4A17-A431-A49785427BC1}"/>
              </a:ext>
            </a:extLst>
          </p:cNvPr>
          <p:cNvSpPr>
            <a:spLocks noGrp="1"/>
          </p:cNvSpPr>
          <p:nvPr>
            <p:ph type="title"/>
          </p:nvPr>
        </p:nvSpPr>
        <p:spPr>
          <a:xfrm>
            <a:off x="360364" y="228600"/>
            <a:ext cx="8426449" cy="301752"/>
          </a:xfrm>
        </p:spPr>
        <p:txBody>
          <a:bodyPr wrap="none" anchor="ctr">
            <a:normAutofit/>
          </a:bodyPr>
          <a:lstStyle/>
          <a:p>
            <a:pPr>
              <a:lnSpc>
                <a:spcPct val="90000"/>
              </a:lnSpc>
            </a:pPr>
            <a:r>
              <a:rPr lang="en-US" sz="1400" dirty="0"/>
              <a:t>Implementing Indexes and Statistics</a:t>
            </a:r>
          </a:p>
        </p:txBody>
      </p:sp>
      <p:sp>
        <p:nvSpPr>
          <p:cNvPr id="3" name="Content Placeholder 2">
            <a:extLst>
              <a:ext uri="{FF2B5EF4-FFF2-40B4-BE49-F238E27FC236}">
                <a16:creationId xmlns:a16="http://schemas.microsoft.com/office/drawing/2014/main" id="{9BC50459-7FB0-48A6-8845-674637F7FEBF}"/>
              </a:ext>
            </a:extLst>
          </p:cNvPr>
          <p:cNvSpPr>
            <a:spLocks noGrp="1"/>
          </p:cNvSpPr>
          <p:nvPr>
            <p:ph sz="quarter" idx="10"/>
          </p:nvPr>
        </p:nvSpPr>
        <p:spPr>
          <a:xfrm>
            <a:off x="357189" y="1422400"/>
            <a:ext cx="4780868" cy="3054350"/>
          </a:xfrm>
        </p:spPr>
        <p:txBody>
          <a:bodyPr>
            <a:normAutofit/>
          </a:bodyPr>
          <a:lstStyle/>
          <a:p>
            <a:pPr marL="173736" lvl="2" indent="-173736">
              <a:spcBef>
                <a:spcPts val="0"/>
              </a:spcBef>
              <a:spcAft>
                <a:spcPts val="1300"/>
              </a:spcAft>
              <a:buClr>
                <a:srgbClr val="2FC2D9"/>
              </a:buClr>
              <a:defRPr/>
            </a:pPr>
            <a:r>
              <a:rPr lang="en-US" sz="1600" dirty="0"/>
              <a:t>A clustered index dictates the physical order of the data in a table, which is sorted according to the clustered index key. </a:t>
            </a:r>
          </a:p>
          <a:p>
            <a:pPr marL="173736" lvl="2" indent="-173736">
              <a:spcBef>
                <a:spcPts val="0"/>
              </a:spcBef>
              <a:spcAft>
                <a:spcPts val="1300"/>
              </a:spcAft>
              <a:buClr>
                <a:srgbClr val="2FC2D9"/>
              </a:buClr>
              <a:defRPr/>
            </a:pPr>
            <a:r>
              <a:rPr lang="en-US" sz="1600" dirty="0"/>
              <a:t>The table can have only one clustered index defined.</a:t>
            </a:r>
          </a:p>
          <a:p>
            <a:endParaRPr lang="en-US" dirty="0"/>
          </a:p>
        </p:txBody>
      </p:sp>
      <p:pic>
        <p:nvPicPr>
          <p:cNvPr id="1026" name="Picture 2" descr="http://www.montel.com/images/Hybria_Library_Shelving_Storage_Bookshelves_09.jpg"/>
          <p:cNvPicPr>
            <a:picLocks noChangeAspect="1" noChangeArrowheads="1"/>
          </p:cNvPicPr>
          <p:nvPr/>
        </p:nvPicPr>
        <p:blipFill rotWithShape="1">
          <a:blip r:embed="rId3">
            <a:extLst>
              <a:ext uri="{28A0092B-C50C-407E-A947-70E740481C1C}">
                <a14:useLocalDpi xmlns:a14="http://schemas.microsoft.com/office/drawing/2010/main" val="0"/>
              </a:ext>
            </a:extLst>
          </a:blip>
          <a:srcRect l="24790" r="30744" b="2"/>
          <a:stretch/>
        </p:blipFill>
        <p:spPr bwMode="auto">
          <a:xfrm>
            <a:off x="5334000" y="10"/>
            <a:ext cx="3810000" cy="4819640"/>
          </a:xfrm>
          <a:prstGeom prst="rect">
            <a:avLst/>
          </a:prstGeom>
          <a:solidFill>
            <a:srgbClr val="FFFFFF"/>
          </a:solidFill>
        </p:spPr>
      </p:pic>
      <p:sp>
        <p:nvSpPr>
          <p:cNvPr id="13" name="Text Placeholder 12"/>
          <p:cNvSpPr>
            <a:spLocks noGrp="1"/>
          </p:cNvSpPr>
          <p:nvPr>
            <p:ph type="body" sz="quarter" idx="12"/>
          </p:nvPr>
        </p:nvSpPr>
        <p:spPr>
          <a:xfrm>
            <a:off x="357189" y="1079500"/>
            <a:ext cx="3986212" cy="342900"/>
          </a:xfrm>
        </p:spPr>
        <p:txBody>
          <a:bodyPr wrap="none">
            <a:normAutofit/>
          </a:bodyPr>
          <a:lstStyle/>
          <a:p>
            <a:r>
              <a:rPr lang="en-US" dirty="0"/>
              <a:t>Clustered Indexes</a:t>
            </a:r>
            <a:endParaRPr lang="en-US" b="1" dirty="0"/>
          </a:p>
        </p:txBody>
      </p:sp>
      <p:sp>
        <p:nvSpPr>
          <p:cNvPr id="71" name="Slide Number Placeholder 5">
            <a:extLst>
              <a:ext uri="{FF2B5EF4-FFF2-40B4-BE49-F238E27FC236}">
                <a16:creationId xmlns:a16="http://schemas.microsoft.com/office/drawing/2014/main" id="{C8882D19-8C08-44EC-9B87-70E0D5CE2ABE}"/>
              </a:ext>
            </a:extLst>
          </p:cNvPr>
          <p:cNvSpPr>
            <a:spLocks noGrp="1"/>
          </p:cNvSpPr>
          <p:nvPr>
            <p:ph type="sldNum" sz="quarter" idx="4"/>
          </p:nvPr>
        </p:nvSpPr>
        <p:spPr>
          <a:xfrm>
            <a:off x="7413441" y="4826639"/>
            <a:ext cx="1373372" cy="316862"/>
          </a:xfrm>
        </p:spPr>
        <p:txBody>
          <a:bodyPr/>
          <a:lstStyle/>
          <a:p>
            <a:pPr marL="0" marR="0" lvl="0" indent="0" algn="r" defTabSz="342900" rtl="0" eaLnBrk="1" fontAlgn="auto" latinLnBrk="0" hangingPunct="1">
              <a:lnSpc>
                <a:spcPct val="100000"/>
              </a:lnSpc>
              <a:spcBef>
                <a:spcPts val="0"/>
              </a:spcBef>
              <a:spcAft>
                <a:spcPts val="60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342900" rtl="0" eaLnBrk="1" fontAlgn="auto" latinLnBrk="0" hangingPunct="1">
                <a:lnSpc>
                  <a:spcPct val="100000"/>
                </a:lnSpc>
                <a:spcBef>
                  <a:spcPts val="0"/>
                </a:spcBef>
                <a:spcAft>
                  <a:spcPts val="600"/>
                </a:spcAft>
                <a:buClrTx/>
                <a:buSzTx/>
                <a:buFontTx/>
                <a:buNone/>
                <a:tabLst/>
                <a:defRPr/>
              </a:pPr>
              <a:t>9</a:t>
            </a:fld>
            <a:endParaRPr kumimoji="0" lang="en-US" sz="800" b="1" i="0" u="none" strike="noStrike" kern="1200" cap="none" spc="0" normalizeH="0" baseline="0" noProof="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809637583"/>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requisites.potx" id="{CA5CFE4E-6FDF-4E55-B703-99AAA5166B49}" vid="{65F8F389-B394-4C5F-9B7C-EE83AB202218}"/>
    </a:ext>
  </a:extLst>
</a:theme>
</file>

<file path=ppt/theme/theme2.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3.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4.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22848A6E75B0409A42E310CF3F8F4E" ma:contentTypeVersion="4" ma:contentTypeDescription="Create a new document." ma:contentTypeScope="" ma:versionID="1f74bb98edc28091374bbc6334961465">
  <xsd:schema xmlns:xsd="http://www.w3.org/2001/XMLSchema" xmlns:xs="http://www.w3.org/2001/XMLSchema" xmlns:p="http://schemas.microsoft.com/office/2006/metadata/properties" xmlns:ns2="609121fb-01d0-49fe-b3fd-9a3e3a0646a9" xmlns:ns3="c8fb4810-c3cf-44db-bdf0-77d94482a97a" targetNamespace="http://schemas.microsoft.com/office/2006/metadata/properties" ma:root="true" ma:fieldsID="a6f6063613ae5a1e9406fd437b4bafa6" ns2:_="" ns3:_="">
    <xsd:import namespace="609121fb-01d0-49fe-b3fd-9a3e3a0646a9"/>
    <xsd:import namespace="c8fb4810-c3cf-44db-bdf0-77d94482a97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9121fb-01d0-49fe-b3fd-9a3e3a0646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fb4810-c3cf-44db-bdf0-77d94482a97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purl.org/dc/terms/"/>
    <ds:schemaRef ds:uri="609121fb-01d0-49fe-b3fd-9a3e3a0646a9"/>
    <ds:schemaRef ds:uri="http://www.w3.org/XML/1998/namespace"/>
    <ds:schemaRef ds:uri="http://schemas.microsoft.com/office/infopath/2007/PartnerControls"/>
    <ds:schemaRef ds:uri="http://schemas.microsoft.com/office/2006/documentManagement/types"/>
    <ds:schemaRef ds:uri="http://purl.org/dc/dcmitype/"/>
    <ds:schemaRef ds:uri="http://purl.org/dc/elements/1.1/"/>
    <ds:schemaRef ds:uri="http://schemas.openxmlformats.org/package/2006/metadata/core-properties"/>
    <ds:schemaRef ds:uri="c8fb4810-c3cf-44db-bdf0-77d94482a97a"/>
    <ds:schemaRef ds:uri="http://schemas.microsoft.com/office/2006/metadata/properties"/>
  </ds:schemaRefs>
</ds:datastoreItem>
</file>

<file path=customXml/itemProps3.xml><?xml version="1.0" encoding="utf-8"?>
<ds:datastoreItem xmlns:ds="http://schemas.openxmlformats.org/officeDocument/2006/customXml" ds:itemID="{CF288694-7F1C-4CF0-90DC-5999138514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9121fb-01d0-49fe-b3fd-9a3e3a0646a9"/>
    <ds:schemaRef ds:uri="c8fb4810-c3cf-44db-bdf0-77d94482a9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prerequisites</Template>
  <TotalTime>10907</TotalTime>
  <Words>943</Words>
  <Application>Microsoft Office PowerPoint</Application>
  <PresentationFormat>On-screen Show (16:9)</PresentationFormat>
  <Paragraphs>194</Paragraphs>
  <Slides>37</Slides>
  <Notes>30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37</vt:i4>
      </vt:variant>
    </vt:vector>
  </HeadingPairs>
  <TitlesOfParts>
    <vt:vector size="50" baseType="lpstr">
      <vt:lpstr>Arial</vt:lpstr>
      <vt:lpstr>Arial Black</vt:lpstr>
      <vt:lpstr>Calibri</vt:lpstr>
      <vt:lpstr>Calibri Light</vt:lpstr>
      <vt:lpstr>Lucida Grande</vt:lpstr>
      <vt:lpstr>Segoe</vt:lpstr>
      <vt:lpstr>Segoe-Bold</vt:lpstr>
      <vt:lpstr>Segoe-Semibold</vt:lpstr>
      <vt:lpstr>Trebuchet MS</vt:lpstr>
      <vt:lpstr>Cover Slides</vt:lpstr>
      <vt:lpstr>Breakers</vt:lpstr>
      <vt:lpstr>Covers</vt:lpstr>
      <vt:lpstr>General</vt:lpstr>
      <vt:lpstr>MSBI LAB S21.E11-SQL</vt:lpstr>
      <vt:lpstr>IN THE PREVIOUS PART</vt:lpstr>
      <vt:lpstr>S21E10 AGENDA</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Implementing Indexes and Statistics</vt:lpstr>
      <vt:lpstr>Query Optimizer</vt:lpstr>
      <vt:lpstr>Query Optimizer</vt:lpstr>
      <vt:lpstr>Query Optimizer</vt:lpstr>
      <vt:lpstr>Query Optimizer</vt:lpstr>
      <vt:lpstr>Using Tools to Analyze Query Performance</vt:lpstr>
      <vt:lpstr>Using Tools to Analyze Query Performance</vt:lpstr>
      <vt:lpstr>Using Tools to Analyze Query Performance</vt:lpstr>
      <vt:lpstr>Using Tools to Analyze Query Performance</vt:lpstr>
      <vt:lpstr>Using Tools to Analyze Query Performance</vt:lpstr>
      <vt:lpstr>Using Tools to Analyze Query Performance</vt:lpstr>
      <vt:lpstr>Using Tools to Analyze Query Performance</vt:lpstr>
      <vt:lpstr>Using Tools to Analyze Query Performance</vt:lpstr>
      <vt:lpstr>Execution Plans</vt:lpstr>
      <vt:lpstr>Execution Plans</vt:lpstr>
      <vt:lpstr>Execution Plans</vt:lpstr>
      <vt:lpstr>Execution Plans</vt:lpstr>
      <vt:lpstr>Execution Plans</vt:lpstr>
      <vt:lpstr>Execution Plans</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Potapov</dc:creator>
  <cp:lastModifiedBy>Vladimir Mitiurin</cp:lastModifiedBy>
  <cp:revision>26</cp:revision>
  <cp:lastPrinted>2014-07-09T13:30:36Z</cp:lastPrinted>
  <dcterms:created xsi:type="dcterms:W3CDTF">2015-03-18T06:37:43Z</dcterms:created>
  <dcterms:modified xsi:type="dcterms:W3CDTF">2021-01-25T05:23:58Z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0x0101009B22848A6E75B0409A42E310CF3F8F4E</vt:lpwstr>
  </property>
  <property fmtid="{D5CDD505-2E9C-101B-9397-08002B2CF9AE}" pid="3" name="IsMyDocuments">
    <vt:bool>true</vt:bool>
  </property>
  <property fmtid="{D5CDD505-2E9C-101B-9397-08002B2CF9AE}" pid="4" name="_dlc_DocIdItemGuid">
    <vt:lpwstr>dacd157f-9e9b-4d8c-bb01-20daca300eae</vt:lpwstr>
  </property>
</Properties>
</file>