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4"/>
  </p:notesMasterIdLst>
  <p:handoutMasterIdLst>
    <p:handoutMasterId r:id="rId35"/>
  </p:handoutMasterIdLst>
  <p:sldIdLst>
    <p:sldId id="258" r:id="rId5"/>
    <p:sldId id="618" r:id="rId6"/>
    <p:sldId id="619" r:id="rId7"/>
    <p:sldId id="620" r:id="rId8"/>
    <p:sldId id="268" r:id="rId9"/>
    <p:sldId id="600" r:id="rId10"/>
    <p:sldId id="613" r:id="rId11"/>
    <p:sldId id="614" r:id="rId12"/>
    <p:sldId id="615" r:id="rId13"/>
    <p:sldId id="621" r:id="rId14"/>
    <p:sldId id="595" r:id="rId15"/>
    <p:sldId id="567" r:id="rId16"/>
    <p:sldId id="596" r:id="rId17"/>
    <p:sldId id="598" r:id="rId18"/>
    <p:sldId id="599" r:id="rId19"/>
    <p:sldId id="622" r:id="rId20"/>
    <p:sldId id="601" r:id="rId21"/>
    <p:sldId id="602" r:id="rId22"/>
    <p:sldId id="603" r:id="rId23"/>
    <p:sldId id="604" r:id="rId24"/>
    <p:sldId id="623" r:id="rId25"/>
    <p:sldId id="605" r:id="rId26"/>
    <p:sldId id="606" r:id="rId27"/>
    <p:sldId id="607" r:id="rId28"/>
    <p:sldId id="608" r:id="rId29"/>
    <p:sldId id="609" r:id="rId30"/>
    <p:sldId id="610" r:id="rId31"/>
    <p:sldId id="611" r:id="rId32"/>
    <p:sldId id="612" r:id="rId3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2FC2D9"/>
    <a:srgbClr val="B22746"/>
    <a:srgbClr val="999999"/>
    <a:srgbClr val="1A9CB0"/>
    <a:srgbClr val="E6E6E6"/>
    <a:srgbClr val="CCCCCC"/>
    <a:srgbClr val="666666"/>
    <a:srgbClr val="464547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7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930" y="7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stored procedure ends when the T-SQL batch ends, but you can cause the procedure to exit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point by using the RETURN command. You can use more than one RETURN command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procedure. RETURN stops the execution of the procedure and returns control back to the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caller. Statements after the RETURN statement are not executed.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by itself causes SQL Server to send a status code back to the caller. The statuses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0 for successful and a negative number if there is an error. However, the error numbers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reliable, so you should not rely on them. Use the SQL Server error numbers from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@@ERROR or from ERROR_NUMBER() in a CATCH block instead.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send your own return codes back to the caller by inserting an integer value after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RETURN statement. However, if you want to send information back to the caller, it is considered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better practice to use an OUTPUT parameter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56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1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35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1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98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7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8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1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9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54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61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70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0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4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28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stored procedures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Impersonating users or logins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Querying a linked server</a:t>
            </a: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■■ Executing dynamic SQL generated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3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0CB4107-093C-4672-AD73-7CA9BBAF9CB0}"/>
              </a:ext>
            </a:extLst>
          </p:cNvPr>
          <p:cNvSpPr txBox="1">
            <a:spLocks/>
          </p:cNvSpPr>
          <p:nvPr/>
        </p:nvSpPr>
        <p:spPr>
          <a:xfrm>
            <a:off x="412836" y="4422418"/>
            <a:ext cx="3649662" cy="27979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March 3, 2019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B26131-E6C9-4D84-856A-091BF03C9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9" y="207688"/>
            <a:ext cx="4928736" cy="41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Designing and Implementing Stored Procedures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3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4258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Stored Procedures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Stored procedures are routines that reside in a database and encapsulate code. SQL Server permits several types of stored procedures, such as the following: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T-SQL stored procedures written in T-SQL code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CLR stored procedures stored as Microsoft .NET assemblies in the database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Extended stored procedures, which make calls to externally compiled data definition languages (DLLs)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Natively Compiled Stored Procedure </a:t>
            </a:r>
            <a:r>
              <a:rPr lang="en-US" sz="1400" dirty="0">
                <a:solidFill>
                  <a:srgbClr val="FF0000"/>
                </a:solidFill>
              </a:rPr>
              <a:t>(NEW)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244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4258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Stored Procedures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Stored procedures important features: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Can be called from T-SQL code by using the EXECUTE command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You can pass data to them through input parameters, and receive data back through output parameters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They can return result sets of queries to the client application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They can modify data in tables.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They can create, alter, and drop tables and indexes.</a:t>
            </a:r>
          </a:p>
        </p:txBody>
      </p:sp>
    </p:spTree>
    <p:extLst>
      <p:ext uri="{BB962C8B-B14F-4D97-AF65-F5344CB8AC3E}">
        <p14:creationId xmlns:p14="http://schemas.microsoft.com/office/powerpoint/2010/main" val="327623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4258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Stored Procedures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advantages: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To encapsulate T-SQL code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To make a database more secure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To present a more versatile data access layer to users and applications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To help improve performance by creating execution plans that can be reused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56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4258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Stored Procedures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Let’s create and execute SP: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300" b="1" dirty="0">
                <a:solidFill>
                  <a:srgbClr val="444444"/>
                </a:solidFill>
                <a:ea typeface="ＭＳ Ｐゴシック" pitchFamily="34" charset="-128"/>
              </a:rPr>
              <a:t>Input parameters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Output Parameters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135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Designing and Implementing Stored Procedures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425827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Stored Procedures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Branching Logic</a:t>
            </a: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IF/ELSE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WHILE (with BREAK and CONTINUE)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WAITFOR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GOTO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dirty="0"/>
              <a:t>RETURN (normally inside T-SQL routines)</a:t>
            </a:r>
            <a:endParaRPr lang="en-US" sz="13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9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Implementing Triggers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9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Triggers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18814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Triggers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4400" dirty="0"/>
              <a:t>DML Triggers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AFTER	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INSTEAD OF</a:t>
            </a:r>
            <a:endParaRPr lang="en-US" sz="20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428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Triggers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188146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b="1" dirty="0"/>
              <a:t>Triggers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4400" dirty="0"/>
              <a:t>Nested AFTER Triggers 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dirty="0"/>
              <a:t>EXEC </a:t>
            </a:r>
            <a:r>
              <a:rPr lang="en-US" sz="1800" dirty="0" err="1"/>
              <a:t>sp_configure</a:t>
            </a:r>
            <a:r>
              <a:rPr lang="en-US" sz="1800" dirty="0"/>
              <a:t> 'nested triggers';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800" b="1" dirty="0"/>
              <a:t>32 (not 42)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79677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Triggers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829621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INSTEAD OF Triggers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83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spc="0" dirty="0">
                <a:solidFill>
                  <a:srgbClr val="464547"/>
                </a:solidFill>
                <a:highlight>
                  <a:srgbClr val="A3C644"/>
                </a:highlight>
              </a:rPr>
              <a:t>IN PREVIOUS PART: </a:t>
            </a:r>
            <a:r>
              <a:rPr lang="en-US" dirty="0">
                <a:highlight>
                  <a:srgbClr val="A3C644"/>
                </a:highlight>
              </a:rPr>
              <a:t> MSBI.Dev.S19E09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2" y="724464"/>
            <a:ext cx="781336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topics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Implementing Transactions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Understanding Transactions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Types of Transactions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Transaction Commands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Transaction Levels and States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Transaction Modes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Additional Transaction Options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Basic Locking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Lock Compatibility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Blocking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Deadlocking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Transaction Isolation Levels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READ COMMITTED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READ UNCOMMMITED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READ COMMITTED SNAPSHOT 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REPEATABLE READ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SNAPSHOT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SERIALIZABLE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Detecting and Raising Errors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Analyzing Error Messages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RAISERROR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THROW</a:t>
            </a:r>
            <a:endParaRPr lang="en-US" sz="900" dirty="0"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- </a:t>
            </a:r>
            <a:r>
              <a:rPr lang="en-US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sz="900" dirty="0">
                <a:solidFill>
                  <a:srgbClr val="979797"/>
                </a:solidFill>
                <a:latin typeface="Consolas" panose="020B0609020204030204" pitchFamily="49" charset="0"/>
              </a:rPr>
              <a:t>: </a:t>
            </a:r>
            <a:r>
              <a:rPr lang="en-US" sz="900" dirty="0">
                <a:solidFill>
                  <a:srgbClr val="CB8F76"/>
                </a:solidFill>
                <a:latin typeface="Consolas" panose="020B0609020204030204" pitchFamily="49" charset="0"/>
              </a:rPr>
              <a:t>TRY_CONVERT and TRY_PARSE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2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Triggers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990562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DML Trigger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UPDATE ()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COLUMNS _UPDATED()</a:t>
            </a:r>
            <a:endParaRPr lang="en-US" sz="17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1295396"/>
            <a:ext cx="35909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3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Implementing User-Defined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Scalar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/>
              <a:t>inline table-valued UDF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400" b="1" dirty="0" err="1"/>
              <a:t>multistatement</a:t>
            </a:r>
            <a:r>
              <a:rPr lang="en-US" sz="1400" b="1" dirty="0"/>
              <a:t> table-valued UDF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75840" y="1402777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accept parameters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embedded in T-SQL statements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access SQL Server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Cannot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be executed by using the EXECUTE command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perform any DDL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86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8194437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OBJECT_ID()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FN = SQL scalar function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IF = SQL inline table-valued function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TF = SQL table-valued-function</a:t>
            </a:r>
          </a:p>
        </p:txBody>
      </p:sp>
    </p:spTree>
    <p:extLst>
      <p:ext uri="{BB962C8B-B14F-4D97-AF65-F5344CB8AC3E}">
        <p14:creationId xmlns:p14="http://schemas.microsoft.com/office/powerpoint/2010/main" val="5578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258300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Scalar UDFs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321" y="1503470"/>
            <a:ext cx="4250183" cy="30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83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258300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 UDFs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Inline Table-Valued UDF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56" y="1503470"/>
            <a:ext cx="3940193" cy="28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49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501739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Understanding User-Defined Functions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2583005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Table-Valued UDFs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 err="1"/>
              <a:t>Multistatement</a:t>
            </a:r>
            <a:r>
              <a:rPr lang="en-US" dirty="0"/>
              <a:t> Table-Valued UDF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87" y="1010017"/>
            <a:ext cx="31337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9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2686505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Limitations on UDFs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707281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UDFs cannot do the following: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Apply any schema or data changes in the database.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Change the state of a database or SQL Server instance.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Create or access temporary tables.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Call stored procedures.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Execute dynamic SQL.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Produce side effects. For example, both the RAND() and NEWID()</a:t>
            </a:r>
          </a:p>
        </p:txBody>
      </p:sp>
    </p:spTree>
    <p:extLst>
      <p:ext uri="{BB962C8B-B14F-4D97-AF65-F5344CB8AC3E}">
        <p14:creationId xmlns:p14="http://schemas.microsoft.com/office/powerpoint/2010/main" val="1049762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171585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UDF Options</a:t>
            </a:r>
            <a:endParaRPr lang="en-US" sz="18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6226" y="1503470"/>
            <a:ext cx="7072812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You can specify five options with UDFs: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ENCRYPTION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SCHEMABINDING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sv-SE" b="1" dirty="0"/>
              <a:t>RETURN NULL ON NULL INPUT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sv-SE" b="1" dirty="0"/>
              <a:t>CALLED ON NULL INPUT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b="1" dirty="0"/>
              <a:t>EXECUTE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1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Implementing User-Defined Functions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4333494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UDF Performance Considerations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6693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MSBI.Dev.S19E10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Dynamic SQL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Dynamic SQL Overview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Uses for Dynamic SQL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The EXECUTE Command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SQL Injection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sp_executesql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Use case scenarios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Designing and Implementing Stored Procedures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Understanding Stored Procedures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SET NOCOUNT 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RETURN and Return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Codes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Parameters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Output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	Parameters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Branching Logic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IF/ELSE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WAITFOR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Developing Stored Procedures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Stored Procedures and Error Handling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Dynamic SQL in Stored 	Procedures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7640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>
                <a:highlight>
                  <a:srgbClr val="2FC2D9"/>
                </a:highlight>
              </a:rPr>
              <a:t>Agenda: MSBI.Dev.S19E10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AF75B5-6BF0-4BF2-B9EB-BEC381C1BECA}"/>
              </a:ext>
            </a:extLst>
          </p:cNvPr>
          <p:cNvSpPr/>
          <p:nvPr/>
        </p:nvSpPr>
        <p:spPr>
          <a:xfrm>
            <a:off x="277091" y="724464"/>
            <a:ext cx="87288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Implementing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DML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AFTER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Nested AFTER Triggers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INSTEAD OF Triggers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DML Trigger 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	keywords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UP DATE 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COLUMNS _UPDATED()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Implementing User-Defined 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subtopics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Scalar UDFs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Inline Table-Valued UDF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Multistatement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Table-Valued UDF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subtopicname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Limitations on UDFs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8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cs typeface="Calibri"/>
              </a:rPr>
              <a:t>Using Dynamic 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Dynamic SQL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082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Dynamic SQL Overview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Generating T-SQL Strings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The EXECUTE Command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SQL Injection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Using </a:t>
            </a:r>
            <a:r>
              <a:rPr lang="en-US" sz="2000" dirty="0" err="1"/>
              <a:t>sp_executesql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943350" y="159508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N'SELECT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custid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companyname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contactname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contacttitle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, address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FROM [Sales].[Customers]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address = N''5678 rue de l''''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Abbaye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'';'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857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Dynamic SQL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082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Dynamic SQL Overview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Generating T-SQL Strings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The EXECUTE Command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SQL Injection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Using </a:t>
            </a:r>
            <a:r>
              <a:rPr lang="en-US" sz="2000" dirty="0" err="1"/>
              <a:t>sp_executesql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163129" y="143339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Executing stored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Impersonating users or logins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"/>
              </a:rPr>
              <a:t>Querying a linked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"/>
              </a:rPr>
              <a:t>Executing dynamic SQL generated strings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256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Dynamic SQL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082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Dynamic SQL Overview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Generating T-SQL Strings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The EXECUTE Command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>
                <a:solidFill>
                  <a:srgbClr val="FF0000"/>
                </a:solidFill>
              </a:rPr>
              <a:t>SQL Injection!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Using </a:t>
            </a:r>
            <a:r>
              <a:rPr lang="en-US" sz="2000" dirty="0" err="1"/>
              <a:t>sp_executesql</a:t>
            </a:r>
            <a:endParaRPr lang="en-US" sz="2000" dirty="0"/>
          </a:p>
        </p:txBody>
      </p:sp>
      <p:pic>
        <p:nvPicPr>
          <p:cNvPr id="1026" name="Picture 2" descr="http://tuhanina.ru/wp-content/uploads/2013/05/grabl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07" y="969110"/>
            <a:ext cx="4416222" cy="374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47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Dynamic SQL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07598"/>
            <a:ext cx="3082639" cy="387798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800" dirty="0"/>
              <a:t>Dynamic SQL Overview</a:t>
            </a:r>
            <a:endParaRPr lang="en-US" sz="18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8870" y="1503478"/>
            <a:ext cx="8326259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Generating T-SQL Strings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The EXECUTE Command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dirty="0"/>
              <a:t>SQL Injection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2000" b="1" dirty="0"/>
              <a:t>Using </a:t>
            </a:r>
            <a:r>
              <a:rPr lang="en-US" sz="2000" b="1" dirty="0" err="1"/>
              <a:t>sp_executesql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659472"/>
            <a:ext cx="6248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77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F192F7-0338-428F-B5C7-A9E8C76560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83b1685-c0ee-49c7-ae0f-bc980b30369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6669</TotalTime>
  <Words>1187</Words>
  <Application>Microsoft Office PowerPoint</Application>
  <PresentationFormat>On-screen Show (16:9)</PresentationFormat>
  <Paragraphs>258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Consolas</vt:lpstr>
      <vt:lpstr>Lucida Grande</vt:lpstr>
      <vt:lpstr>Segoe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169</cp:revision>
  <cp:lastPrinted>2014-07-09T13:30:36Z</cp:lastPrinted>
  <dcterms:created xsi:type="dcterms:W3CDTF">2015-03-18T06:37:43Z</dcterms:created>
  <dcterms:modified xsi:type="dcterms:W3CDTF">2019-03-03T17:16:17Z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