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1"/>
  </p:notesMasterIdLst>
  <p:handoutMasterIdLst>
    <p:handoutMasterId r:id="rId42"/>
  </p:handoutMasterIdLst>
  <p:sldIdLst>
    <p:sldId id="505" r:id="rId5"/>
    <p:sldId id="594" r:id="rId6"/>
    <p:sldId id="613" r:id="rId7"/>
    <p:sldId id="641" r:id="rId8"/>
    <p:sldId id="600" r:id="rId9"/>
    <p:sldId id="614" r:id="rId10"/>
    <p:sldId id="615" r:id="rId11"/>
    <p:sldId id="618" r:id="rId12"/>
    <p:sldId id="637" r:id="rId13"/>
    <p:sldId id="619" r:id="rId14"/>
    <p:sldId id="620" r:id="rId15"/>
    <p:sldId id="616" r:id="rId16"/>
    <p:sldId id="617" r:id="rId17"/>
    <p:sldId id="595" r:id="rId18"/>
    <p:sldId id="621" r:id="rId19"/>
    <p:sldId id="622" r:id="rId20"/>
    <p:sldId id="567" r:id="rId21"/>
    <p:sldId id="642" r:id="rId22"/>
    <p:sldId id="623" r:id="rId23"/>
    <p:sldId id="638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635" r:id="rId36"/>
    <p:sldId id="636" r:id="rId37"/>
    <p:sldId id="640" r:id="rId38"/>
    <p:sldId id="639" r:id="rId39"/>
    <p:sldId id="643" r:id="rId4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930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41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0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Trace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internal SQL Server mechanism for capturing events. SQL Trace is deprecated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future versions. This means that it will still be available in the life cycle of SQL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 and the next version of SQL Server; however, after the next version, SQL Trace might be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discontinued.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9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7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3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9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7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5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9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6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6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8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5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10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9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7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7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22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5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0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2881" y="1417371"/>
            <a:ext cx="8002404" cy="744805"/>
          </a:xfrm>
        </p:spPr>
        <p:txBody>
          <a:bodyPr>
            <a:noAutofit/>
          </a:bodyPr>
          <a:lstStyle/>
          <a:p>
            <a:r>
              <a:rPr lang="en-US" dirty="0"/>
              <a:t>MSBI.DEV</a:t>
            </a:r>
          </a:p>
          <a:p>
            <a:r>
              <a:rPr lang="en-US" dirty="0"/>
              <a:t>Course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58067" y="2879524"/>
            <a:ext cx="2668038" cy="800989"/>
          </a:xfrm>
        </p:spPr>
        <p:txBody>
          <a:bodyPr/>
          <a:lstStyle/>
          <a:p>
            <a:r>
              <a:rPr lang="en-US" sz="4800" dirty="0"/>
              <a:t>S18E11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March 31, 2018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  <p:pic>
        <p:nvPicPr>
          <p:cNvPr id="1026" name="Picture 2" descr="BI.Exchan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t="23645" r="5243" b="18570"/>
          <a:stretch/>
        </p:blipFill>
        <p:spPr bwMode="auto">
          <a:xfrm>
            <a:off x="2189584" y="420860"/>
            <a:ext cx="952806" cy="5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2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6057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SQL Server Profiler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938892" y="1433624"/>
            <a:ext cx="74131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-Bold"/>
              </a:rPr>
              <a:t>Event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An event is an action within SQL Server. For example, an action can be a logon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failure, T-SQL batch, start of a stored procedure, and more.</a:t>
            </a:r>
          </a:p>
          <a:p>
            <a:r>
              <a:rPr lang="en-US" b="1" dirty="0" err="1">
                <a:solidFill>
                  <a:srgbClr val="000000"/>
                </a:solidFill>
                <a:latin typeface="Segoe-Bold"/>
              </a:rPr>
              <a:t>EventClass</a:t>
            </a:r>
            <a:r>
              <a:rPr lang="en-US" b="1" dirty="0">
                <a:solidFill>
                  <a:srgbClr val="000000"/>
                </a:solidFill>
                <a:latin typeface="Segoe-Bold"/>
              </a:rPr>
              <a:t>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This is the type of an event. The event class defines the data that an event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can report.</a:t>
            </a:r>
          </a:p>
          <a:p>
            <a:r>
              <a:rPr lang="en-US" b="1" dirty="0" err="1">
                <a:solidFill>
                  <a:srgbClr val="000000"/>
                </a:solidFill>
                <a:latin typeface="Segoe-Bold"/>
              </a:rPr>
              <a:t>EventCategory</a:t>
            </a:r>
            <a:r>
              <a:rPr lang="en-US" b="1" dirty="0">
                <a:solidFill>
                  <a:srgbClr val="000000"/>
                </a:solidFill>
                <a:latin typeface="Segoe-Bold"/>
              </a:rPr>
              <a:t>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categories define groupings of events</a:t>
            </a:r>
          </a:p>
          <a:p>
            <a:r>
              <a:rPr lang="en-US" b="1" dirty="0" err="1"/>
              <a:t>DataColumn</a:t>
            </a:r>
            <a:r>
              <a:rPr lang="en-US" b="1" dirty="0"/>
              <a:t>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A data column is an attribute of an event. If you save a trace to a table,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an event is represented by a row in the table, and attributes of events are columns in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the table.</a:t>
            </a:r>
          </a:p>
          <a:p>
            <a:r>
              <a:rPr lang="en-US" b="1" dirty="0"/>
              <a:t>Template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A template is a saved trace definition. SQL Server Profiler comes with a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couple of predefined templates that can speed up the creation of a trace.</a:t>
            </a:r>
          </a:p>
          <a:p>
            <a:r>
              <a:rPr lang="en-US" b="1" dirty="0"/>
              <a:t>Filter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Filters limit the events traced. You can put a filter on any event column. In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order to minimize the impact of monitoring on your SQL Server instance, you should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filter out any event you do not need in your current trace.</a:t>
            </a:r>
          </a:p>
          <a:p>
            <a:r>
              <a:rPr lang="en-US" b="1" dirty="0"/>
              <a:t>Trace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A trace is a collection of events, columns, filters, and data returned</a:t>
            </a:r>
          </a:p>
        </p:txBody>
      </p:sp>
    </p:spTree>
    <p:extLst>
      <p:ext uri="{BB962C8B-B14F-4D97-AF65-F5344CB8AC3E}">
        <p14:creationId xmlns:p14="http://schemas.microsoft.com/office/powerpoint/2010/main" val="377444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45341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SQL Trace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2349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6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2059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SET STATISTICS IO ON;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38018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Scan 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Logical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Physical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Read-ahead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Lob logical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Lob physical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Lob read-ahead reads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249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7967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SET STATISTICS TIME ON;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38018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Parse and compile 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Execution Times</a:t>
            </a:r>
          </a:p>
        </p:txBody>
      </p:sp>
    </p:spTree>
    <p:extLst>
      <p:ext uri="{BB962C8B-B14F-4D97-AF65-F5344CB8AC3E}">
        <p14:creationId xmlns:p14="http://schemas.microsoft.com/office/powerpoint/2010/main" val="7837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SET SHOWPLAN_TEXT and SET SHOWPLAN_ALL for estimated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SET STATISTICS PROFILE for actual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SET SHOWPLAN_XML for estimated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SET STATISTICS XML for actual plan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44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20" y="907598"/>
            <a:ext cx="6025846" cy="3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61" y="907598"/>
            <a:ext cx="6707586" cy="37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Dynamic Management Objects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05295" y="803557"/>
            <a:ext cx="563154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The Most Important DMOs for Query Tuning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6500" y="1295396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SQL Server Operating System (SQLOS)–related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 err="1"/>
              <a:t>sys.dm_os_waiting_tasks</a:t>
            </a:r>
            <a:endParaRPr lang="en-US" sz="14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 err="1"/>
              <a:t>sys.dm_exec_sessions</a:t>
            </a:r>
            <a:endParaRPr lang="en-US" sz="13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Execution-related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 err="1"/>
              <a:t>sys.dm_exec_requests</a:t>
            </a:r>
            <a:r>
              <a:rPr lang="en-US" sz="1300" dirty="0"/>
              <a:t>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 err="1"/>
              <a:t>sys.dm_exec_sql_text</a:t>
            </a:r>
            <a:endParaRPr lang="en-US" sz="14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 err="1"/>
              <a:t>sys.dm_exec_query_stats</a:t>
            </a:r>
            <a:endParaRPr lang="en-US" sz="13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Index-related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 err="1"/>
              <a:t>sys.dm_db_missing_index_details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S18E11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Implementing Indexes and Statistics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9"/>
            <a:ext cx="7840717" cy="362728"/>
            <a:chOff x="448467" y="1385345"/>
            <a:chExt cx="10454288" cy="483636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Tools to Analyze Query Performance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21">
            <a:extLst>
              <a:ext uri="{FF2B5EF4-FFF2-40B4-BE49-F238E27FC236}">
                <a16:creationId xmlns:a16="http://schemas.microsoft.com/office/drawing/2014/main" id="{ED15CEF2-78F2-44BB-99BA-7046B360E59F}"/>
              </a:ext>
            </a:extLst>
          </p:cNvPr>
          <p:cNvGrpSpPr/>
          <p:nvPr/>
        </p:nvGrpSpPr>
        <p:grpSpPr>
          <a:xfrm>
            <a:off x="367859" y="1865888"/>
            <a:ext cx="7840717" cy="348438"/>
            <a:chOff x="448467" y="1385345"/>
            <a:chExt cx="10454288" cy="4645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A9A50-91E6-4771-918C-3AB95268B3EA}"/>
                </a:ext>
              </a:extLst>
            </p:cNvPr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Cursors, Sets, and Temporary Tables</a:t>
              </a:r>
            </a:p>
          </p:txBody>
        </p:sp>
        <p:sp>
          <p:nvSpPr>
            <p:cNvPr id="12" name="Oval 23">
              <a:extLst>
                <a:ext uri="{FF2B5EF4-FFF2-40B4-BE49-F238E27FC236}">
                  <a16:creationId xmlns:a16="http://schemas.microsoft.com/office/drawing/2014/main" id="{873AC795-8CB9-4FC7-BF05-B1DAD4191555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90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SQL Server does not guarantee, nor does it maintain, a sorting order of the data in the heap tables.</a:t>
            </a:r>
          </a:p>
        </p:txBody>
      </p:sp>
      <p:pic>
        <p:nvPicPr>
          <p:cNvPr id="3074" name="Picture 2" descr="http://previews.123rf.com/images/okssi68/okssi680911/okssi68091100038/5937933-Heap-of-newspapers-and-magazines-is-in-an-office-disorder-on-a-table--Stock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7" y="1015218"/>
            <a:ext cx="2321958" cy="34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6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S18E10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Designing and Implementing Stored Procedures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7859" y="1856110"/>
            <a:ext cx="7840717" cy="362728"/>
            <a:chOff x="448467" y="1385345"/>
            <a:chExt cx="10454288" cy="483635"/>
          </a:xfrm>
        </p:grpSpPr>
        <p:sp>
          <p:nvSpPr>
            <p:cNvPr id="39" name="TextBox 38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Implementing Triggers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7348" y="2356074"/>
            <a:ext cx="7840717" cy="362728"/>
            <a:chOff x="448467" y="1385345"/>
            <a:chExt cx="10454288" cy="483635"/>
          </a:xfrm>
        </p:grpSpPr>
        <p:sp>
          <p:nvSpPr>
            <p:cNvPr id="42" name="TextBox 41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Implementing User-Defined Functions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70"/>
            <a:ext cx="7840717" cy="362728"/>
            <a:chOff x="448467" y="1385345"/>
            <a:chExt cx="10454288" cy="483635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Dynamic SQL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82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</p:spTree>
    <p:extLst>
      <p:ext uri="{BB962C8B-B14F-4D97-AF65-F5344CB8AC3E}">
        <p14:creationId xmlns:p14="http://schemas.microsoft.com/office/powerpoint/2010/main" val="144033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SQL Server does not </a:t>
            </a:r>
            <a:r>
              <a:rPr lang="en-US" dirty="0" err="1"/>
              <a:t>guarantee,nor</a:t>
            </a:r>
            <a:r>
              <a:rPr lang="en-US" dirty="0"/>
              <a:t> does it maintain, a sorting order of the data in the heap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" y="1162951"/>
            <a:ext cx="8640417" cy="3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7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SQL Server does not </a:t>
            </a:r>
            <a:r>
              <a:rPr lang="en-US" dirty="0" err="1"/>
              <a:t>guarantee,nor</a:t>
            </a:r>
            <a:r>
              <a:rPr lang="en-US" dirty="0"/>
              <a:t> does it maintain, a sorting order of the data in the heap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" y="1162951"/>
            <a:ext cx="8640417" cy="3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Forwarding pointers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59" y="1724025"/>
            <a:ext cx="7194241" cy="29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14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49" y="1400174"/>
            <a:ext cx="6905226" cy="326790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17782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Reading data when the forwarding pointers exist</a:t>
            </a:r>
          </a:p>
        </p:txBody>
      </p:sp>
    </p:spTree>
    <p:extLst>
      <p:ext uri="{BB962C8B-B14F-4D97-AF65-F5344CB8AC3E}">
        <p14:creationId xmlns:p14="http://schemas.microsoft.com/office/powerpoint/2010/main" val="872815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 clustered index dictates the physical order of the data in a table, which is sorted according to the clustered index key.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The table can have only one clustered index defined.</a:t>
            </a:r>
          </a:p>
        </p:txBody>
      </p:sp>
      <p:pic>
        <p:nvPicPr>
          <p:cNvPr id="1026" name="Picture 2" descr="http://www.montel.com/images/Hybria_Library_Shelving_Storage_Bookshelves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0" y="1330920"/>
            <a:ext cx="4573467" cy="25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8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867485"/>
            <a:ext cx="8524874" cy="388301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1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2" y="867485"/>
            <a:ext cx="7265463" cy="39573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27" y="867485"/>
            <a:ext cx="6146346" cy="390681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Ordered index scan</a:t>
            </a:r>
          </a:p>
        </p:txBody>
      </p:sp>
    </p:spTree>
    <p:extLst>
      <p:ext uri="{BB962C8B-B14F-4D97-AF65-F5344CB8AC3E}">
        <p14:creationId xmlns:p14="http://schemas.microsoft.com/office/powerpoint/2010/main" val="94920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4932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Composite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1" y="1162951"/>
            <a:ext cx="7601358" cy="36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S18E11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Implementing Indexes and Statistics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9"/>
            <a:ext cx="7840717" cy="362728"/>
            <a:chOff x="448467" y="1385345"/>
            <a:chExt cx="10454288" cy="483636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Tools to Analyze Query Performance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21">
            <a:extLst>
              <a:ext uri="{FF2B5EF4-FFF2-40B4-BE49-F238E27FC236}">
                <a16:creationId xmlns:a16="http://schemas.microsoft.com/office/drawing/2014/main" id="{ED15CEF2-78F2-44BB-99BA-7046B360E59F}"/>
              </a:ext>
            </a:extLst>
          </p:cNvPr>
          <p:cNvGrpSpPr/>
          <p:nvPr/>
        </p:nvGrpSpPr>
        <p:grpSpPr>
          <a:xfrm>
            <a:off x="367859" y="1865888"/>
            <a:ext cx="7840717" cy="348438"/>
            <a:chOff x="448467" y="1385345"/>
            <a:chExt cx="10454288" cy="4645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A9A50-91E6-4771-918C-3AB95268B3EA}"/>
                </a:ext>
              </a:extLst>
            </p:cNvPr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Cursors, Sets, and Temporary Tables</a:t>
              </a:r>
            </a:p>
          </p:txBody>
        </p:sp>
        <p:sp>
          <p:nvSpPr>
            <p:cNvPr id="12" name="Oval 23">
              <a:extLst>
                <a:ext uri="{FF2B5EF4-FFF2-40B4-BE49-F238E27FC236}">
                  <a16:creationId xmlns:a16="http://schemas.microsoft.com/office/drawing/2014/main" id="{873AC795-8CB9-4FC7-BF05-B1DAD4191555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659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6"/>
            <a:ext cx="19786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Nonclustered</a:t>
            </a:r>
            <a:r>
              <a:rPr lang="en-US" dirty="0"/>
              <a:t>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2" y="1330920"/>
            <a:ext cx="6905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3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6"/>
            <a:ext cx="19786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Nonclustered</a:t>
            </a:r>
            <a:r>
              <a:rPr lang="en-US" dirty="0"/>
              <a:t>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2" y="1330920"/>
            <a:ext cx="6905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1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7"/>
            <a:ext cx="289515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Supporting Queries with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8870" y="1330920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JOIN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WHERE (Search Arguments)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ORDER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982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1288950"/>
            <a:ext cx="150336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Filtered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94" y="3159720"/>
            <a:ext cx="6970432" cy="1335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40" y="1683312"/>
            <a:ext cx="4410681" cy="1160706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277127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Indexes with Included Columns</a:t>
            </a:r>
          </a:p>
        </p:txBody>
      </p:sp>
    </p:spTree>
    <p:extLst>
      <p:ext uri="{BB962C8B-B14F-4D97-AF65-F5344CB8AC3E}">
        <p14:creationId xmlns:p14="http://schemas.microsoft.com/office/powerpoint/2010/main" val="2690814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S18E11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Implementing Indexes and Statistics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9"/>
            <a:ext cx="7840717" cy="362728"/>
            <a:chOff x="448467" y="1385345"/>
            <a:chExt cx="10454288" cy="483636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Tools to Analyze Query Performance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21">
            <a:extLst>
              <a:ext uri="{FF2B5EF4-FFF2-40B4-BE49-F238E27FC236}">
                <a16:creationId xmlns:a16="http://schemas.microsoft.com/office/drawing/2014/main" id="{ED15CEF2-78F2-44BB-99BA-7046B360E59F}"/>
              </a:ext>
            </a:extLst>
          </p:cNvPr>
          <p:cNvGrpSpPr/>
          <p:nvPr/>
        </p:nvGrpSpPr>
        <p:grpSpPr>
          <a:xfrm>
            <a:off x="367859" y="1865888"/>
            <a:ext cx="7840717" cy="348438"/>
            <a:chOff x="448467" y="1385345"/>
            <a:chExt cx="10454288" cy="46458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A9A50-91E6-4771-918C-3AB95268B3EA}"/>
                </a:ext>
              </a:extLst>
            </p:cNvPr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Cursors, Sets, and Temporary Tables</a:t>
              </a:r>
            </a:p>
          </p:txBody>
        </p:sp>
        <p:sp>
          <p:nvSpPr>
            <p:cNvPr id="12" name="Oval 23">
              <a:extLst>
                <a:ext uri="{FF2B5EF4-FFF2-40B4-BE49-F238E27FC236}">
                  <a16:creationId xmlns:a16="http://schemas.microsoft.com/office/drawing/2014/main" id="{873AC795-8CB9-4FC7-BF05-B1DAD4191555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568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Cursors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6434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3317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temporary tables vs. table variables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6434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49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S18E11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Implementing Indexes and Statistics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9"/>
            <a:ext cx="7840717" cy="362728"/>
            <a:chOff x="448467" y="1385345"/>
            <a:chExt cx="10454288" cy="483636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" name="TextBox 17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Tools to Analyze Query Performance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21">
            <a:extLst>
              <a:ext uri="{FF2B5EF4-FFF2-40B4-BE49-F238E27FC236}">
                <a16:creationId xmlns:a16="http://schemas.microsoft.com/office/drawing/2014/main" id="{ED15CEF2-78F2-44BB-99BA-7046B360E59F}"/>
              </a:ext>
            </a:extLst>
          </p:cNvPr>
          <p:cNvGrpSpPr/>
          <p:nvPr/>
        </p:nvGrpSpPr>
        <p:grpSpPr>
          <a:xfrm>
            <a:off x="367859" y="1865888"/>
            <a:ext cx="7840717" cy="348438"/>
            <a:chOff x="448467" y="1385345"/>
            <a:chExt cx="10454288" cy="4645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A9A50-91E6-4771-918C-3AB95268B3EA}"/>
                </a:ext>
              </a:extLst>
            </p:cNvPr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Cursors, Sets, and Temporary Tables</a:t>
              </a:r>
            </a:p>
          </p:txBody>
        </p:sp>
        <p:sp>
          <p:nvSpPr>
            <p:cNvPr id="12" name="Oval 23">
              <a:extLst>
                <a:ext uri="{FF2B5EF4-FFF2-40B4-BE49-F238E27FC236}">
                  <a16:creationId xmlns:a16="http://schemas.microsoft.com/office/drawing/2014/main" id="{873AC795-8CB9-4FC7-BF05-B1DAD4191555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41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698518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Query Optimization Problems and the Query Optimizer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0" y="1729510"/>
            <a:ext cx="4416891" cy="24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698518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Query Optimization Problems and the Query Optimizer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Nested Loops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Merge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Hash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Bitmap Filtering Optimized Hash (also called Star join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0520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9408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Query execution phases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68" y="1480297"/>
            <a:ext cx="5035355" cy="3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3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46939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parameter sniffing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091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5634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SQL Server Extended Events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543050" y="1401902"/>
            <a:ext cx="76662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Events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your points of interest for monitoring. You can use events for monitoring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or to trigger synchronous or asynchronous actions</a:t>
            </a:r>
            <a:r>
              <a:rPr lang="en-US" sz="1200" dirty="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Targets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event consumers. You can use targets that write to a file, store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data in a memory buffer, or aggregate event data. Targets can process data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synchronously or asynchronously</a:t>
            </a:r>
            <a:r>
              <a:rPr lang="en-US" sz="1200" dirty="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Actions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responses to an event. They are bound to an event. Actions can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capture a stack dump and inspect data, store information in a local variable, aggregate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data, or even append data to event data. For example, in SQL Server, you can use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 execution plan detection action to detect execution plans</a:t>
            </a:r>
            <a:r>
              <a:rPr lang="en-US" sz="1200" dirty="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Predicates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sets of logical rules to filter captured events. In order to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minimize the impact of a monitoring session on your system, it is important that you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capture only events you need.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Types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help interpret the data collected. The data is actually a collection of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bytes, and types give this data context. A type is provided for events, actions, targets,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predicates, and types themselves.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Maps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SQL Server internal tables that map internal numeric values to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meaningful strings.</a:t>
            </a:r>
            <a:endParaRPr lang="en-US" sz="12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A87B36-9EF9-4715-AAAE-BE083359C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e83b1685-c0ee-49c7-ae0f-bc980b303699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7292</TotalTime>
  <Words>1196</Words>
  <Application>Microsoft Office PowerPoint</Application>
  <PresentationFormat>On-screen Show (16:9)</PresentationFormat>
  <Paragraphs>200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Black</vt:lpstr>
      <vt:lpstr>Calibri</vt:lpstr>
      <vt:lpstr>Lucida Grande</vt:lpstr>
      <vt:lpstr>Segoe</vt:lpstr>
      <vt:lpstr>Segoe-Bold</vt:lpstr>
      <vt:lpstr>Trebuchet MS</vt:lpstr>
      <vt:lpstr>ZapfDingbatsStd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181</cp:revision>
  <cp:lastPrinted>2014-07-09T13:30:36Z</cp:lastPrinted>
  <dcterms:created xsi:type="dcterms:W3CDTF">2015-03-18T06:37:43Z</dcterms:created>
  <dcterms:modified xsi:type="dcterms:W3CDTF">2019-03-03T17:11:25Z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0x01010019817E031EC97945B58DBDFF61B6FAAB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