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1"/>
  </p:notesMasterIdLst>
  <p:handoutMasterIdLst>
    <p:handoutMasterId r:id="rId42"/>
  </p:handoutMasterIdLst>
  <p:sldIdLst>
    <p:sldId id="505" r:id="rId5"/>
    <p:sldId id="637" r:id="rId6"/>
    <p:sldId id="739" r:id="rId7"/>
    <p:sldId id="740" r:id="rId8"/>
    <p:sldId id="756" r:id="rId9"/>
    <p:sldId id="741" r:id="rId10"/>
    <p:sldId id="742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0" r:id="rId19"/>
    <p:sldId id="751" r:id="rId20"/>
    <p:sldId id="752" r:id="rId21"/>
    <p:sldId id="753" r:id="rId22"/>
    <p:sldId id="754" r:id="rId23"/>
    <p:sldId id="755" r:id="rId24"/>
    <p:sldId id="717" r:id="rId25"/>
    <p:sldId id="663" r:id="rId26"/>
    <p:sldId id="672" r:id="rId27"/>
    <p:sldId id="718" r:id="rId28"/>
    <p:sldId id="719" r:id="rId29"/>
    <p:sldId id="720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8" r:id="rId39"/>
    <p:sldId id="737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1A9CB0"/>
    <a:srgbClr val="B22746"/>
    <a:srgbClr val="999999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88" d="100"/>
          <a:sy n="88" d="100"/>
        </p:scale>
        <p:origin x="1238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us begin with the definition of each which will be followed by 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Additive measures: These are those specific class of fact measures which can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Semi-Additive measures: These are those specific class of fact measures which can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 the time dimension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Non-additive measures: These are those specific class of fact measures which cannot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all/any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example of a non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aggregatable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measure might be 'Price' on a sales record.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We have sales figures...one may tend to add sales across all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quareters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avail the yearly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sales..hence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an example of Additive measure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We have stock levels say 1000(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Monday...I sell 200(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Tuesday I further sell 300(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Wednesday...going by basic math On Thursday I should be left with 500(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A, assuming no inventory has flown in) to obtain current stock level I cannot aggregate the Stock sales across time dimension hierarchy...If done I will have inappropriate outcomes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Aggregation of percentage or dates is an Ideal example of non-additive measures.</a:t>
            </a:r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Additivity of measures is not exactly a data warehouse design problem. However, you should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which aggregate functions you will use in reports for which measures, and which aggregate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you will use when aggregating over which dimension.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types of measures are those that can be aggregated with the SUM aggregate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across all dimensions, such as amounts or quantities. For example, if sales for product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were $200.00 and sales for product B were $150.00, then the total of the sales was $350.00.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yesterday’s sales were $100.00 and sales for the day before yesterday were $130.00, then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sales amounted to $230.00. Measures that can be summarized across all dimensions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called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additive measures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measures are not additive over any dimension. Examples include prices and percentages,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 discount percentage. Typically, you use the AVERAGE aggregate function for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measures, or you do not aggregate them at all. Such measures are called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non-additive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Often, you can sum additive measures and then calculate non-additive measures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additive aggregations. For example, you can calculate the sum of sales amount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divide that value by the sum of the order quantity to get the average price. On higher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a data warehouse means creating the data warehouse (DW) database and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objects. The main database objects, as you saw in Chapter 1, “Data Warehouse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Design,” are dimensions and fact tables. To expedite your extract-transform-load (ETL)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you can have additional objects in your DW, including sequences, stored procedures,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staging tables. After you create the objects, you should test them by loading test data.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this lesson, you will be able to: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Create a data warehouse database.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Create sequences.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Implement dimensions.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Implement fact tables.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lesson time: 50 minutes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4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5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8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a Star schema by creating tables is quite simple. However, when a data warehouse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 production, more complex problems appear. Data warehouses are often very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large, so you are likely to have to deal with performance problems. In this lesson, you will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how to index DW tables appropriately, use data compression, and create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columnstore</a:t>
            </a:r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indexes. In addition, this lesson briefly tackles some T-SQL queries typical for a data warehousing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this lesson, you will be able to: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Use clustered and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nonclustered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indexes on a dimension and on a fact table.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Use data compression.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Use appropriate T-SQL queries.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Use indexed views.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lesson time: 60 minutes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0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Clustered indexes are particularly efficient when the clustering key is short. Creating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index with a long key makes all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nonclustered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indexes less efficient. In addition,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key should be unique. If it is not unique, SQL Server makes it unique by adding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4-byte sequential number called a </a:t>
            </a:r>
            <a:r>
              <a:rPr lang="en-US" sz="9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uniquifier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duplicate keys. This makes keys longer and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indexes less efficient. Clustering keys should also be ever-increasing. With ever-increasing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keys, minimally logged bulk inserts are possible even if a table already contains data, as long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table does not have additional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nonclustered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indexes.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warehouse surrogate keys are ideal for clustered indexes. Because you are the one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defines them, you can define them as efficiently as possible. Use integers with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autonumbering</a:t>
            </a:r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 The Primary Key constraint creates a clustered index by default.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4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08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5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Auditing by adding data lineage information for your data loads is quite simple. You add appropriate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to your dimensions and/or fact tables, and then you insert or update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these columns with each load. If you are using SSIS as your ETL tool, you can use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SSIS system variables to add lineage information to your data flow.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are loading data with T-SQL commands and procedures, you can use T-SQL system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to get the desired lineage information. The following query uses system functions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very useful for capturing lineage information.</a:t>
            </a:r>
          </a:p>
          <a:p>
            <a:endParaRPr lang="en-US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 lineage information, you might also want to log additional information about the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load, not just the row-level information. For example, you might want to add the time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which the load execution started, when it ended, the number of rows transferred, and so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on. You can create a custom logging table and insert this information at the start and end of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ETL process. If you are using SSIS as your ETL tool, you can use the SSIS built-in logging</a:t>
            </a:r>
          </a:p>
          <a:p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to store this load-level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1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2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 smtClean="0"/>
              <a:t>MSBI.DEV</a:t>
            </a:r>
          </a:p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 smtClean="0"/>
              <a:t>S18E13</a:t>
            </a:r>
            <a:endParaRPr lang="en-US" sz="4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April 8</a:t>
            </a:r>
            <a:r>
              <a:rPr lang="en-US" smtClean="0"/>
              <a:t>, </a:t>
            </a:r>
            <a:r>
              <a:rPr lang="en-US" smtClean="0"/>
              <a:t>2018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Column Types</a:t>
            </a:r>
          </a:p>
        </p:txBody>
      </p:sp>
    </p:spTree>
    <p:extLst>
      <p:ext uri="{BB962C8B-B14F-4D97-AF65-F5344CB8AC3E}">
        <p14:creationId xmlns:p14="http://schemas.microsoft.com/office/powerpoint/2010/main" val="261812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Column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Foreign keys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Measures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Lineage columns (optional)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Business key columns from the primary source table (optional)</a:t>
            </a:r>
          </a:p>
        </p:txBody>
      </p:sp>
    </p:spTree>
    <p:extLst>
      <p:ext uri="{BB962C8B-B14F-4D97-AF65-F5344CB8AC3E}">
        <p14:creationId xmlns:p14="http://schemas.microsoft.com/office/powerpoint/2010/main" val="324321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Column Types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07598"/>
            <a:ext cx="24222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err="1"/>
              <a:t>FactResellerSales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70" y="840922"/>
            <a:ext cx="3915445" cy="3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Types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07598"/>
            <a:ext cx="261776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err="1"/>
              <a:t>Factless</a:t>
            </a:r>
            <a:r>
              <a:rPr lang="en-US" sz="1800" dirty="0"/>
              <a:t> Fact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36" y="907598"/>
            <a:ext cx="5600177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1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064" y="907598"/>
            <a:ext cx="5493175" cy="355826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Types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07598"/>
            <a:ext cx="319484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Fact Tables</a:t>
            </a:r>
          </a:p>
        </p:txBody>
      </p:sp>
    </p:spTree>
    <p:extLst>
      <p:ext uri="{BB962C8B-B14F-4D97-AF65-F5344CB8AC3E}">
        <p14:creationId xmlns:p14="http://schemas.microsoft.com/office/powerpoint/2010/main" val="324297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Types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07598"/>
            <a:ext cx="397935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Periodic Snapshot Fact Tables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1618617"/>
            <a:ext cx="8783883" cy="24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9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Table Types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85103" y="891563"/>
            <a:ext cx="2869632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Accumulating 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Snapshot Fact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1" y="773256"/>
            <a:ext cx="5122775" cy="40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Additivity of Measures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Transaction amount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Semi-Additive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Account balance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Non-additive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Price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204" r="17327"/>
          <a:stretch/>
        </p:blipFill>
        <p:spPr>
          <a:xfrm>
            <a:off x="4053119" y="849085"/>
            <a:ext cx="4417153" cy="3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5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Additivity of Measures in SSAS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AverageOfChildren</a:t>
            </a: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FirstChild</a:t>
            </a: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LastChild</a:t>
            </a: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FirstNonEmpty</a:t>
            </a: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LastNonEmpty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60" y="2834864"/>
            <a:ext cx="5766738" cy="2241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60" y="813623"/>
            <a:ext cx="5796840" cy="20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 classic many-to-many relationship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85" y="1506468"/>
            <a:ext cx="5747657" cy="32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</a:t>
            </a:r>
            <a:r>
              <a:rPr lang="en-US" dirty="0" smtClean="0"/>
              <a:t>S18E12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and Implementing a Data Warehouse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 smtClean="0"/>
                <a:t>BI. Business Intelligence</a:t>
              </a:r>
              <a:endParaRPr lang="en-US" sz="16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371" y="1856209"/>
            <a:ext cx="7840717" cy="348438"/>
            <a:chOff x="448467" y="1385345"/>
            <a:chExt cx="1045428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Introducing Star and Snowflake Schemas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371" y="2346388"/>
            <a:ext cx="7840717" cy="348438"/>
            <a:chOff x="448467" y="1385345"/>
            <a:chExt cx="10454288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Dimensions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4343" y="2836567"/>
            <a:ext cx="7840717" cy="348438"/>
            <a:chOff x="448467" y="1385345"/>
            <a:chExt cx="1045428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Fact Tables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 many-to-many relationship with two intermediate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8" y="2051546"/>
            <a:ext cx="8587103" cy="142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S18E13 AGENDA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Managing the Performance of </a:t>
              </a:r>
              <a:r>
                <a:rPr lang="en-US" sz="1600" b="1" dirty="0" smtClean="0"/>
                <a:t>a Data </a:t>
              </a:r>
              <a:r>
                <a:rPr lang="en-US" sz="1600" b="1" dirty="0"/>
                <a:t>Warehouse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8"/>
            <a:ext cx="7840717" cy="362729"/>
            <a:chOff x="448467" y="1385345"/>
            <a:chExt cx="10454288" cy="483638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0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Dimensions and Fact Tables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859" y="1871901"/>
            <a:ext cx="7840717" cy="348438"/>
            <a:chOff x="448467" y="1385345"/>
            <a:chExt cx="1045428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ETL Developing SSIS Packages</a:t>
              </a:r>
              <a:endParaRPr lang="en-US" sz="16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7859" y="2385618"/>
            <a:ext cx="7840717" cy="348438"/>
            <a:chOff x="448467" y="1385345"/>
            <a:chExt cx="10454288" cy="464582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UN statistics DWH</a:t>
              </a:r>
              <a:endParaRPr lang="en-US" sz="16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0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Star and Snowflake Schemas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Implementing Dimensions and Fact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Dimensions and Fact Tables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34277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1 Database Settings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297" y="1413010"/>
            <a:ext cx="32925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Recovery models: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2985" y="1498480"/>
            <a:ext cx="5273880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Full recovery model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Bulk Logged recovery model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Simple recovery model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Is Read Committed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SnapShot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4" y="2579986"/>
            <a:ext cx="395174" cy="425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1603913"/>
            <a:ext cx="378074" cy="400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2093343"/>
            <a:ext cx="378074" cy="400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683792" y="3631997"/>
            <a:ext cx="378074" cy="400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2821" y="3432659"/>
            <a:ext cx="281519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Miscellaneous:</a:t>
            </a:r>
          </a:p>
        </p:txBody>
      </p:sp>
    </p:spTree>
    <p:extLst>
      <p:ext uri="{BB962C8B-B14F-4D97-AF65-F5344CB8AC3E}">
        <p14:creationId xmlns:p14="http://schemas.microsoft.com/office/powerpoint/2010/main" val="4165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34277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</a:t>
            </a:r>
            <a:r>
              <a:rPr lang="en-US" sz="1800" dirty="0" smtClean="0"/>
              <a:t>2 </a:t>
            </a:r>
            <a:r>
              <a:rPr lang="en-US" sz="1800" dirty="0"/>
              <a:t>Database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97" y="1413010"/>
            <a:ext cx="329449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data and log files: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2985" y="1498480"/>
            <a:ext cx="4071564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Automatic shrinking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Automatic growing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Calculate and monitor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Files size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File Groups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4" y="2579986"/>
            <a:ext cx="395174" cy="425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1603913"/>
            <a:ext cx="378074" cy="400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2093343"/>
            <a:ext cx="378074" cy="400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82" y="3588746"/>
            <a:ext cx="395174" cy="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505330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</a:t>
            </a:r>
            <a:r>
              <a:rPr lang="en-US" sz="1800" dirty="0" smtClean="0"/>
              <a:t>3: </a:t>
            </a:r>
            <a:r>
              <a:rPr lang="en-US" sz="1800" dirty="0"/>
              <a:t>Create Data staging area (DSA)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36" y="1433044"/>
            <a:ext cx="5524181" cy="31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43704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smtClean="0"/>
              <a:t>Step 4: Implementing </a:t>
            </a:r>
            <a:r>
              <a:rPr lang="en-US" sz="1800" dirty="0"/>
              <a:t>Dimensions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surrogate key </a:t>
            </a:r>
            <a:r>
              <a:rPr lang="en-US" sz="2000" b="1" dirty="0" smtClean="0"/>
              <a:t>type </a:t>
            </a:r>
            <a:r>
              <a:rPr lang="en-US" sz="2000" b="1" dirty="0"/>
              <a:t>	IDENTITY vs sequential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SCD attributes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lineage and 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unknown </a:t>
            </a:r>
            <a:r>
              <a:rPr lang="en-US" sz="2000" b="1" dirty="0" smtClean="0"/>
              <a:t>member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Seed dimensions  (</a:t>
            </a:r>
            <a:r>
              <a:rPr lang="en-US" sz="2000" b="1" dirty="0" err="1"/>
              <a:t>DimDate</a:t>
            </a:r>
            <a:r>
              <a:rPr lang="en-US" sz="2000" b="1" dirty="0"/>
              <a:t> and etc.)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 smtClean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57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43806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smtClean="0"/>
              <a:t>Step 5: Implementing Fact Tables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partitioning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foreign keys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lineage and 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columns data </a:t>
            </a:r>
            <a:r>
              <a:rPr lang="en-US" sz="2000" b="1" dirty="0" smtClean="0"/>
              <a:t>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03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</a:t>
            </a:r>
            <a:r>
              <a:rPr lang="en-US" b="1" dirty="0" smtClean="0"/>
              <a:t>a Data </a:t>
            </a:r>
            <a:r>
              <a:rPr lang="en-US" b="1" dirty="0"/>
              <a:t>Warehouse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Managing the Performance of a</a:t>
            </a:r>
          </a:p>
          <a:p>
            <a:r>
              <a:rPr lang="en-US" sz="6000" b="1" dirty="0">
                <a:solidFill>
                  <a:srgbClr val="1A9CB0"/>
                </a:solidFill>
              </a:rPr>
              <a:t>Data Warehouse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09063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smtClean="0"/>
              <a:t>Step 1: Indexes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Clustered indexes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Nonclustered</a:t>
            </a:r>
            <a:r>
              <a:rPr lang="en-US" sz="2000" b="1" dirty="0"/>
              <a:t> indexes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Special star join optimization of </a:t>
            </a:r>
            <a:r>
              <a:rPr lang="en-US" sz="2000" b="1" dirty="0" smtClean="0"/>
              <a:t>hash </a:t>
            </a:r>
            <a:r>
              <a:rPr lang="en-US" sz="2000" b="1" dirty="0"/>
              <a:t>	joins for DW queries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18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7" y="790176"/>
            <a:ext cx="5754863" cy="38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6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40836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1: Data Compression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Row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Page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Unicode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0" y="1775377"/>
            <a:ext cx="395174" cy="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564237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err="1"/>
              <a:t>Columnstore</a:t>
            </a:r>
            <a:r>
              <a:rPr lang="en-US" sz="1800" dirty="0"/>
              <a:t> Indexes and Batch Processing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5" y="1364806"/>
            <a:ext cx="4091661" cy="34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1721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Partitions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17" y="2462561"/>
            <a:ext cx="7854200" cy="464066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25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6000" b="1" spc="-38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Minimally logged inserts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8697" y="3147828"/>
            <a:ext cx="6725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Segoe"/>
              </a:rPr>
              <a:t>table must either be empty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have no indexes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Clustered index only on an ever-increasing (or ever-decreasing)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17" y="1295396"/>
            <a:ext cx="540269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50" b="1" spc="-38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Minimally logged deletion.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8697" y="1944955"/>
            <a:ext cx="353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Segoe"/>
              </a:rPr>
              <a:t>TRUNCATE TABLE command</a:t>
            </a:r>
          </a:p>
        </p:txBody>
      </p:sp>
    </p:spTree>
    <p:extLst>
      <p:ext uri="{BB962C8B-B14F-4D97-AF65-F5344CB8AC3E}">
        <p14:creationId xmlns:p14="http://schemas.microsoft.com/office/powerpoint/2010/main" val="37226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1721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Partitions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69233"/>
              </p:ext>
            </p:extLst>
          </p:nvPr>
        </p:nvGraphicFramePr>
        <p:xfrm>
          <a:off x="2478804" y="1295396"/>
          <a:ext cx="2102618" cy="3302224"/>
        </p:xfrm>
        <a:graphic>
          <a:graphicData uri="http://schemas.openxmlformats.org/drawingml/2006/table">
            <a:tbl>
              <a:tblPr/>
              <a:tblGrid>
                <a:gridCol w="21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Partition 2006 year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2007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2008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2009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2010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2011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Partition 2012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30980" y="941191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77667"/>
              </p:ext>
            </p:extLst>
          </p:nvPr>
        </p:nvGraphicFramePr>
        <p:xfrm>
          <a:off x="7403652" y="2872709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Truncate or update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19967036">
            <a:off x="4656785" y="3224680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97438"/>
              </p:ext>
            </p:extLst>
          </p:nvPr>
        </p:nvGraphicFramePr>
        <p:xfrm>
          <a:off x="5204320" y="2895595"/>
          <a:ext cx="1552471" cy="577781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Switch partition</a:t>
                      </a:r>
                      <a:r>
                        <a:rPr lang="en-US" sz="1100" baseline="0" dirty="0" smtClean="0"/>
                        <a:t> to table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59751"/>
              </p:ext>
            </p:extLst>
          </p:nvPr>
        </p:nvGraphicFramePr>
        <p:xfrm>
          <a:off x="7426261" y="3740912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or update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7181"/>
              </p:ext>
            </p:extLst>
          </p:nvPr>
        </p:nvGraphicFramePr>
        <p:xfrm>
          <a:off x="5210600" y="3755985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Switch table</a:t>
                      </a:r>
                      <a:r>
                        <a:rPr lang="en-US" sz="1100" baseline="0" dirty="0" smtClean="0"/>
                        <a:t> to partition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6851093" y="3100332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ight Arrow 19"/>
          <p:cNvSpPr/>
          <p:nvPr/>
        </p:nvSpPr>
        <p:spPr>
          <a:xfrm rot="12433382">
            <a:off x="4656785" y="3656299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ight Arrow 20"/>
          <p:cNvSpPr/>
          <p:nvPr/>
        </p:nvSpPr>
        <p:spPr>
          <a:xfrm rot="10800000">
            <a:off x="6851093" y="3870299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ight Arrow 21"/>
          <p:cNvSpPr/>
          <p:nvPr/>
        </p:nvSpPr>
        <p:spPr>
          <a:xfrm rot="5400000">
            <a:off x="8058157" y="3438035"/>
            <a:ext cx="287622" cy="24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38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Lineage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18053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Data Lineage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385975"/>
            <a:ext cx="4572396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DWH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34558" y="158910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UN Statistics DWH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DWH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34558" y="158910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Dimensional model</a:t>
            </a:r>
          </a:p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Data mapping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7" y="907598"/>
            <a:ext cx="1583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SCD Type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2" y="1503478"/>
            <a:ext cx="8563807" cy="98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" y="3500167"/>
            <a:ext cx="8469665" cy="10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7" y="907598"/>
            <a:ext cx="1583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SCD Type 1</a:t>
            </a:r>
          </a:p>
        </p:txBody>
      </p:sp>
    </p:spTree>
    <p:extLst>
      <p:ext uri="{BB962C8B-B14F-4D97-AF65-F5344CB8AC3E}">
        <p14:creationId xmlns:p14="http://schemas.microsoft.com/office/powerpoint/2010/main" val="29859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7" y="907598"/>
            <a:ext cx="1583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SCD Type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" y="2106386"/>
            <a:ext cx="9003319" cy="22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7" y="907598"/>
            <a:ext cx="69553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An SCD Type 1 and Type 2 Mixture, Updating All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9" y="2203922"/>
            <a:ext cx="8353986" cy="2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1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7" y="907598"/>
            <a:ext cx="1583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SCD Type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0" y="2081894"/>
            <a:ext cx="8966097" cy="17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Fact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0065" y="1144511"/>
            <a:ext cx="63530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b="1" spc="-50" dirty="0">
                <a:solidFill>
                  <a:srgbClr val="1A9CB0"/>
                </a:solidFill>
              </a:rPr>
              <a:t>Designing Fact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045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F158D-8DC1-4E61-80F2-F8AF5D66ACDD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83b1685-c0ee-49c7-ae0f-bc980b3036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7166</TotalTime>
  <Words>2194</Words>
  <Application>Microsoft Office PowerPoint</Application>
  <PresentationFormat>On-screen Show (16:9)</PresentationFormat>
  <Paragraphs>336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192</cp:revision>
  <cp:lastPrinted>2014-07-09T13:30:36Z</cp:lastPrinted>
  <dcterms:created xsi:type="dcterms:W3CDTF">2015-03-18T06:37:43Z</dcterms:created>
  <dcterms:modified xsi:type="dcterms:W3CDTF">2018-04-09T08:04:30Z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