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4"/>
  </p:notesMasterIdLst>
  <p:handoutMasterIdLst>
    <p:handoutMasterId r:id="rId35"/>
  </p:handoutMasterIdLst>
  <p:sldIdLst>
    <p:sldId id="505" r:id="rId5"/>
    <p:sldId id="717" r:id="rId6"/>
    <p:sldId id="739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663" r:id="rId15"/>
    <p:sldId id="740" r:id="rId16"/>
    <p:sldId id="742" r:id="rId17"/>
    <p:sldId id="743" r:id="rId18"/>
    <p:sldId id="741" r:id="rId19"/>
    <p:sldId id="744" r:id="rId20"/>
    <p:sldId id="745" r:id="rId21"/>
    <p:sldId id="746" r:id="rId22"/>
    <p:sldId id="771" r:id="rId23"/>
    <p:sldId id="750" r:id="rId24"/>
    <p:sldId id="747" r:id="rId25"/>
    <p:sldId id="751" r:id="rId26"/>
    <p:sldId id="752" r:id="rId27"/>
    <p:sldId id="748" r:id="rId28"/>
    <p:sldId id="754" r:id="rId29"/>
    <p:sldId id="755" r:id="rId30"/>
    <p:sldId id="757" r:id="rId31"/>
    <p:sldId id="759" r:id="rId32"/>
    <p:sldId id="756" r:id="rId3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73" d="100"/>
          <a:sy n="73" d="100"/>
        </p:scale>
        <p:origin x="1230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Strelnykova" userId="S::anna_strelnykova@epam.com::54de8a21-7207-4416-a105-90b16df9aede" providerId="AD" clId="Web-{189F8AF5-6CAF-45D3-B2DB-0C215ADE5EBF}"/>
    <pc:docChg chg="modSld">
      <pc:chgData name="Anna Strelnykova" userId="S::anna_strelnykova@epam.com::54de8a21-7207-4416-a105-90b16df9aede" providerId="AD" clId="Web-{189F8AF5-6CAF-45D3-B2DB-0C215ADE5EBF}" dt="2018-08-02T15:11:39.458" v="0" actId="1076"/>
      <pc:docMkLst>
        <pc:docMk/>
      </pc:docMkLst>
      <pc:sldChg chg="modSp">
        <pc:chgData name="Anna Strelnykova" userId="S::anna_strelnykova@epam.com::54de8a21-7207-4416-a105-90b16df9aede" providerId="AD" clId="Web-{189F8AF5-6CAF-45D3-B2DB-0C215ADE5EBF}" dt="2018-08-02T15:11:39.458" v="0" actId="1076"/>
        <pc:sldMkLst>
          <pc:docMk/>
          <pc:sldMk cId="3449976887" sldId="741"/>
        </pc:sldMkLst>
        <pc:spChg chg="mod">
          <ac:chgData name="Anna Strelnykova" userId="S::anna_strelnykova@epam.com::54de8a21-7207-4416-a105-90b16df9aede" providerId="AD" clId="Web-{189F8AF5-6CAF-45D3-B2DB-0C215ADE5EBF}" dt="2018-08-02T15:11:39.458" v="0" actId="1076"/>
          <ac:spMkLst>
            <pc:docMk/>
            <pc:sldMk cId="3449976887" sldId="74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4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2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4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3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6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6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7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3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4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9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0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0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002404" cy="744805"/>
          </a:xfrm>
        </p:spPr>
        <p:txBody>
          <a:bodyPr>
            <a:noAutofit/>
          </a:bodyPr>
          <a:lstStyle/>
          <a:p>
            <a:r>
              <a:rPr lang="en-US" dirty="0"/>
              <a:t>MSBI.DEV </a:t>
            </a:r>
          </a:p>
          <a:p>
            <a:r>
              <a:rPr lang="en-US" dirty="0"/>
              <a:t>Course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2668038" cy="800989"/>
          </a:xfrm>
        </p:spPr>
        <p:txBody>
          <a:bodyPr/>
          <a:lstStyle/>
          <a:p>
            <a:r>
              <a:rPr lang="en-US" sz="4800" dirty="0"/>
              <a:t>S18E14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April 8, 2016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  <p:pic>
        <p:nvPicPr>
          <p:cNvPr id="1026" name="Picture 2" descr="BI.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t="23645" r="5243" b="18570"/>
          <a:stretch/>
        </p:blipFill>
        <p:spPr bwMode="auto">
          <a:xfrm>
            <a:off x="2189584" y="420860"/>
            <a:ext cx="952806" cy="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Introducing Control Flow, Data Flow, and Connection Managers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79" y="1005054"/>
            <a:ext cx="4673860" cy="35783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6534" y="1072239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Control flow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flow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870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SSIS 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Creating SSIS Packages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0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SSIS Packages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61583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the SQL Server Import and Export Wizard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6" y="1892204"/>
            <a:ext cx="4559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Developing SSIS Packages in SSDT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6116" y="2967168"/>
            <a:ext cx="810042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Introducing Control Flow, Data Flow, and Connection Managers</a:t>
            </a:r>
          </a:p>
        </p:txBody>
      </p:sp>
    </p:spTree>
    <p:extLst>
      <p:ext uri="{BB962C8B-B14F-4D97-AF65-F5344CB8AC3E}">
        <p14:creationId xmlns:p14="http://schemas.microsoft.com/office/powerpoint/2010/main" val="21881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Designing and Implementing Control Flow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1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43649" y="871841"/>
            <a:ext cx="1574790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01425"/>
              </p:ext>
            </p:extLst>
          </p:nvPr>
        </p:nvGraphicFramePr>
        <p:xfrm>
          <a:off x="1958068" y="855481"/>
          <a:ext cx="7062642" cy="3719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Connects to ActiveX Data Objects (ADO) objects.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ADO.NET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 .NET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CACHE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Reads data from the data flow or from a cache file (.caw), and can save data to the cache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DQS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Quality Services server and a Data Quality Services database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Excel workbook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file or a folder.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data in a single flat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an FTP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webserver.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MSMQ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message queue.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MSOLAP100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instance of SQL Server Analysis Services or an Analysis Services project.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data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OLEDB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an OLE DB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ODBC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ODBC.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SMOServer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SQL Server Management Objects (SMO)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SMTP mail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WMI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server and specifies the scope of Windows Management Instrumentation (WMI) management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7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892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842447" y="4231408"/>
            <a:ext cx="7304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https://datatellblog.wordpress.com/2015/01/13/ssis-data-flows-ado-net-vs-ole-db-vs-odbc/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2708" y="90899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ADO.NET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OLE DB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344997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 Scope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Package-scoped 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Project-scoped 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050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32-Bit and 64-Bit Data Providers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development environment is a 32-bit environment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execution environment  is dictated by the underlying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13341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Creating a Connection Manager DEMO </a:t>
            </a:r>
          </a:p>
        </p:txBody>
      </p:sp>
    </p:spTree>
    <p:extLst>
      <p:ext uri="{BB962C8B-B14F-4D97-AF65-F5344CB8AC3E}">
        <p14:creationId xmlns:p14="http://schemas.microsoft.com/office/powerpoint/2010/main" val="180007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STOP HERE</a:t>
            </a:r>
          </a:p>
        </p:txBody>
      </p:sp>
    </p:spTree>
    <p:extLst>
      <p:ext uri="{BB962C8B-B14F-4D97-AF65-F5344CB8AC3E}">
        <p14:creationId xmlns:p14="http://schemas.microsoft.com/office/powerpoint/2010/main" val="234277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S18E13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Managing the Performance of a Data Warehouse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8"/>
            <a:ext cx="7840717" cy="362729"/>
            <a:chOff x="448467" y="1385345"/>
            <a:chExt cx="10454288" cy="483638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0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Implementing Dimensions and Fact Tables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7859" y="1876695"/>
            <a:ext cx="7840717" cy="348438"/>
            <a:chOff x="448467" y="1385345"/>
            <a:chExt cx="10454288" cy="464582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 Statistic DWH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02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5842" y="820471"/>
            <a:ext cx="4253691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Planning a Complex Data Movement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cleansing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normalization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type conversion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translation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validation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calculation and data aggregation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pivoting and data </a:t>
            </a:r>
            <a:r>
              <a:rPr lang="en-US" sz="2000" b="1" dirty="0" err="1"/>
              <a:t>unpivoting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202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76856" y="779355"/>
            <a:ext cx="66076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Tasks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899" y="1167153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Data Preparation Tasks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Web Service task, XML task, File System task etc.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Workflow Tasks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Execute Package task, Send Mail task etc.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Data Movement Tasks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Bulk Insert task, Execute SQL task,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SQL Server Administration Tasks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SQL Server Maintenance Tasks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Analysis Services Tasks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Script Task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723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Containers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For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 err="1"/>
              <a:t>Foreach</a:t>
            </a:r>
            <a:r>
              <a:rPr lang="en-US" sz="2300" b="1" dirty="0"/>
              <a:t>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Sequence container	</a:t>
            </a:r>
          </a:p>
        </p:txBody>
      </p:sp>
    </p:spTree>
    <p:extLst>
      <p:ext uri="{BB962C8B-B14F-4D97-AF65-F5344CB8AC3E}">
        <p14:creationId xmlns:p14="http://schemas.microsoft.com/office/powerpoint/2010/main" val="77746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Precedence Constraints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27" y="1295978"/>
            <a:ext cx="5427210" cy="33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Designing and Implementing Data Flow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1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234914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S18E14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Designing and Implementing Control Flow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7"/>
            <a:ext cx="7840717" cy="362731"/>
            <a:chOff x="448467" y="1385345"/>
            <a:chExt cx="10454288" cy="483641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2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Creating SSIS Packages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7859" y="1871901"/>
            <a:ext cx="7840717" cy="348438"/>
            <a:chOff x="448467" y="1385345"/>
            <a:chExt cx="10454288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Designing and Implementing Data Flow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7859" y="2385618"/>
            <a:ext cx="7840717" cy="348438"/>
            <a:chOff x="448467" y="1385345"/>
            <a:chExt cx="10454288" cy="464582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DWH Design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7859" y="2907181"/>
            <a:ext cx="7840717" cy="348438"/>
            <a:chOff x="448467" y="1385345"/>
            <a:chExt cx="10454288" cy="464582"/>
          </a:xfrm>
        </p:grpSpPr>
        <p:sp>
          <p:nvSpPr>
            <p:cNvPr id="20" name="TextBox 19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 Statistics BI solution case scenario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79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Developing SSIS 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ETL</a:t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Developing SSIS</a:t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Packages</a:t>
            </a:r>
            <a:endParaRPr lang="en-US" sz="6000" b="1" dirty="0">
              <a:solidFill>
                <a:srgbClr val="1A9CB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Developing SSIS 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1985" y="1381796"/>
            <a:ext cx="6305341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</a:pPr>
            <a:r>
              <a:rPr lang="en-US" sz="7200" b="1" dirty="0">
                <a:solidFill>
                  <a:srgbClr val="FF3300"/>
                </a:solidFill>
              </a:rPr>
              <a:t>E</a:t>
            </a:r>
            <a:r>
              <a:rPr lang="en-US" sz="7200" b="1" dirty="0">
                <a:solidFill>
                  <a:srgbClr val="0070C0"/>
                </a:solidFill>
              </a:rPr>
              <a:t>xtract</a:t>
            </a:r>
          </a:p>
          <a:p>
            <a:pPr>
              <a:lnSpc>
                <a:spcPct val="65000"/>
              </a:lnSpc>
            </a:pPr>
            <a:r>
              <a:rPr lang="en-US" sz="7200" b="1" dirty="0">
                <a:solidFill>
                  <a:srgbClr val="FF3300"/>
                </a:solidFill>
              </a:rPr>
              <a:t>T</a:t>
            </a:r>
            <a:r>
              <a:rPr lang="en-US" sz="7200" b="1" dirty="0">
                <a:solidFill>
                  <a:srgbClr val="0070C0"/>
                </a:solidFill>
              </a:rPr>
              <a:t>ransform</a:t>
            </a:r>
          </a:p>
          <a:p>
            <a:pPr>
              <a:lnSpc>
                <a:spcPct val="65000"/>
              </a:lnSpc>
            </a:pPr>
            <a:r>
              <a:rPr lang="en-US" sz="7200" b="1" dirty="0">
                <a:solidFill>
                  <a:srgbClr val="FF3300"/>
                </a:solidFill>
              </a:rPr>
              <a:t>L</a:t>
            </a:r>
            <a:r>
              <a:rPr lang="en-US" sz="7200" b="1" dirty="0">
                <a:solidFill>
                  <a:srgbClr val="0070C0"/>
                </a:solidFill>
              </a:rPr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7227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Tools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21881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IBM DATASTAGE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7" name="Picture 2" descr="http://www.ibm.com/developerworks/data/library/techarticle/dm-1201securitydeploymentpart1/fig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73" y="907598"/>
            <a:ext cx="6096837" cy="38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7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Tools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62638" y="1073887"/>
            <a:ext cx="3017942" cy="1218795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ORACLE DATA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 INTEGRATOR ,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ORACLE 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WAREHOUSE BUILDER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2" descr="http://oraclegis.com/blog/wp-content/uploads/2010/07/image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7" y="802298"/>
            <a:ext cx="5250211" cy="39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35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Microsoft SQL Server Integration Services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01" y="766188"/>
            <a:ext cx="5195970" cy="39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Microsoft SQL Server Integration Services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28" y="1074074"/>
            <a:ext cx="4965848" cy="31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20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e83b1685-c0ee-49c7-ae0f-bc980b303699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1DEF870-FE48-4BE0-A288-93F439F13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12706</TotalTime>
  <Words>732</Words>
  <Application>Microsoft Office PowerPoint</Application>
  <PresentationFormat>On-screen Show (16:9)</PresentationFormat>
  <Paragraphs>182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210</cp:revision>
  <cp:lastPrinted>2014-07-09T13:30:36Z</cp:lastPrinted>
  <dcterms:created xsi:type="dcterms:W3CDTF">2015-03-18T06:37:43Z</dcterms:created>
  <dcterms:modified xsi:type="dcterms:W3CDTF">2018-08-02T15:11:42Z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