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40"/>
  </p:notesMasterIdLst>
  <p:handoutMasterIdLst>
    <p:handoutMasterId r:id="rId41"/>
  </p:handoutMasterIdLst>
  <p:sldIdLst>
    <p:sldId id="276" r:id="rId7"/>
    <p:sldId id="583" r:id="rId8"/>
    <p:sldId id="627" r:id="rId9"/>
    <p:sldId id="628" r:id="rId10"/>
    <p:sldId id="546" r:id="rId11"/>
    <p:sldId id="554" r:id="rId12"/>
    <p:sldId id="629" r:id="rId13"/>
    <p:sldId id="548" r:id="rId14"/>
    <p:sldId id="630" r:id="rId15"/>
    <p:sldId id="632" r:id="rId16"/>
    <p:sldId id="635" r:id="rId17"/>
    <p:sldId id="633" r:id="rId18"/>
    <p:sldId id="636" r:id="rId19"/>
    <p:sldId id="605" r:id="rId20"/>
    <p:sldId id="606" r:id="rId21"/>
    <p:sldId id="607" r:id="rId22"/>
    <p:sldId id="608" r:id="rId23"/>
    <p:sldId id="609" r:id="rId24"/>
    <p:sldId id="637" r:id="rId25"/>
    <p:sldId id="611" r:id="rId26"/>
    <p:sldId id="610" r:id="rId27"/>
    <p:sldId id="612" r:id="rId28"/>
    <p:sldId id="638" r:id="rId29"/>
    <p:sldId id="556" r:id="rId30"/>
    <p:sldId id="639" r:id="rId31"/>
    <p:sldId id="640" r:id="rId32"/>
    <p:sldId id="641" r:id="rId33"/>
    <p:sldId id="643" r:id="rId34"/>
    <p:sldId id="589" r:id="rId35"/>
    <p:sldId id="590" r:id="rId36"/>
    <p:sldId id="625" r:id="rId37"/>
    <p:sldId id="642" r:id="rId38"/>
    <p:sldId id="644" r:id="rId3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4296" autoAdjust="0"/>
  </p:normalViewPr>
  <p:slideViewPr>
    <p:cSldViewPr snapToGrid="0">
      <p:cViewPr varScale="1">
        <p:scale>
          <a:sx n="95" d="100"/>
          <a:sy n="95" d="100"/>
        </p:scale>
        <p:origin x="931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1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4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9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4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1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0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0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0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5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9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7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39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7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63608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9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936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327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163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544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944184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52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42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676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643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932061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196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155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621913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67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24409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5930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686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8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0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6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5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0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4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S21.E07-SQL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January 11, 2021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60BCE-7DF2-439F-BC3F-095A87F5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76434-5A94-4983-B9B3-86E8C6457F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sz="1600" dirty="0">
                <a:solidFill>
                  <a:srgbClr val="444444"/>
                </a:solidFill>
                <a:latin typeface="+mn-lt"/>
                <a:ea typeface="ＭＳ Ｐゴシック" pitchFamily="34" charset="-128"/>
              </a:rPr>
              <a:t>Only with direct reference to column</a:t>
            </a:r>
          </a:p>
          <a:p>
            <a:pPr>
              <a:buClr>
                <a:schemeClr val="accent2"/>
              </a:buClr>
            </a:pPr>
            <a:r>
              <a:rPr lang="en-US" sz="1600" dirty="0">
                <a:solidFill>
                  <a:srgbClr val="444444"/>
                </a:solidFill>
                <a:latin typeface="+mn-lt"/>
                <a:ea typeface="ＭＳ Ｐゴシック" pitchFamily="34" charset="-128"/>
              </a:rPr>
              <a:t>WITH CHECK OPTION</a:t>
            </a:r>
          </a:p>
          <a:p>
            <a:pPr>
              <a:buClr>
                <a:schemeClr val="accent2"/>
              </a:buClr>
            </a:pPr>
            <a:endParaRPr lang="en-US" sz="1600" dirty="0">
              <a:solidFill>
                <a:srgbClr val="444444"/>
              </a:solidFill>
              <a:latin typeface="+mn-lt"/>
              <a:ea typeface="ＭＳ Ｐゴシック" pitchFamily="34" charset="-128"/>
            </a:endParaRPr>
          </a:p>
          <a:p>
            <a:endParaRPr lang="en-US" sz="16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536C6-1668-4A01-BC6A-6796D9944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Modifying Data Through a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A0066-E8B6-4D75-AAD3-40D9DFCB7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43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76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A6BB-C595-43E0-ABA8-1A80717A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71297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400587" cy="304359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Scalar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inline (starting with SQL Server 2019)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inline table-valued UDF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multistatement table-valued UDF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AEDB53-DA6A-45A6-A95F-EE611695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D395CB-A75F-4204-87B2-3D50C0195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User-Defined Function Types</a:t>
            </a:r>
            <a:endParaRPr lang="en-US" sz="1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F87EB-0158-4D3F-8E17-BDBCF8C9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66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57188" y="1527468"/>
            <a:ext cx="8429625" cy="306115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accept parameters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embedded in T-SQL statements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access SQL Server data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AEDB53-DA6A-45A6-A95F-EE611695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D395CB-A75F-4204-87B2-3D50C01953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Understanding User-Defined Functions</a:t>
            </a:r>
            <a:endParaRPr lang="en-US" sz="12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FC851-6C4A-4EA5-B1AE-36EEC4ED5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88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OBJECT_ID()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FN = SQL scalar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IF = SQL inline table-valued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TF = SQL </a:t>
            </a:r>
            <a:r>
              <a:rPr lang="en-US" dirty="0" err="1"/>
              <a:t>multistatement</a:t>
            </a:r>
            <a:r>
              <a:rPr lang="en-US" dirty="0"/>
              <a:t> table-valued function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541B3F-EE4B-48E5-AC11-DE3DE8FB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D31EA-2ED7-4B84-8413-E02A339A2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8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21" y="1503470"/>
            <a:ext cx="4250183" cy="30304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D944EA7-D575-40A9-B265-978776B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9E76-6B5D-4F37-87D8-FD8E20CFC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Scalar UDFs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A12E4-0982-4807-ADC6-DC1C4E32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68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56" y="1503470"/>
            <a:ext cx="3940193" cy="285035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71445B-1AAD-420C-8591-F03F9ECE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0C0CA2-D416-4BAC-A7DD-F786E3A0AB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Inline Table-Valued UDF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D8201-35B2-49CC-BEE9-75A6AA86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44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23" y="905744"/>
            <a:ext cx="3133725" cy="37814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4D5EB3B-45BA-4805-871E-05D3E7CA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3EB5BD-2DF7-4E4A-BD09-3DB2E56B83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Multistatement</a:t>
            </a:r>
            <a:r>
              <a:rPr lang="en-US" dirty="0"/>
              <a:t> Table-Valued UDF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FCE8C-F3D8-4762-B4A7-4EF87F8C4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79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7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</a:t>
            </a:r>
            <a:r>
              <a:rPr lang="en-US" dirty="0"/>
              <a:t>g with Variables</a:t>
            </a:r>
            <a:endParaRPr lang="en-US" sz="11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Inserting, Updating, Deleting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the IDENTITY Column Property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Merging Data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the OUTPUT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6F2467C-F53D-4D45-AC9E-498B2A116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You can specify five options with UDFs: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ENCRYPTION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SCHEMABINDING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sv-SE" dirty="0"/>
              <a:t>RETURN NULL ON NULL INPUT / CALLED ON NULL INPUT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EXECUTE AS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INLINE = ON / OFF (Starting with SQL Server 2019)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B223B7-243B-45E4-AD05-3DEAEEA5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E5B71B-A2D8-4E22-9621-64E262829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UDF Options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669FE4-8E1D-4D25-AAE9-9FB0C847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010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UDFs cannot do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Apply any schema or data changes in the database.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Change the state of a database or SQL Server instance.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Create or access temporary tables.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Call stored procedures.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Execute dynamic SQL.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Produce side effects. For example, both the RAND() and NEWID()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206E85-2C3A-4AD1-A933-4660CC32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8208F3-A97F-4C56-8A21-F81F2F8AC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Limitations on UDFs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8A9447-CB42-4B03-8EC2-F687F1583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76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6DEF8F-617D-4ABF-A986-2813DA15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User-Defined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4AE53-96A3-4FC2-BC00-A3B62C71E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UDF Performance Considerations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12A8-B546-42AE-AD0B-F8EC35D7E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93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2ED0-BE75-430C-BB2D-44674792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</a:t>
            </a:r>
          </a:p>
        </p:txBody>
      </p:sp>
    </p:spTree>
    <p:extLst>
      <p:ext uri="{BB962C8B-B14F-4D97-AF65-F5344CB8AC3E}">
        <p14:creationId xmlns:p14="http://schemas.microsoft.com/office/powerpoint/2010/main" val="406600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60364" y="107950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Materialized Path (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13493" y="1079500"/>
            <a:ext cx="4436782" cy="12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ManagersDirectory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md_pk1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978" y="4190583"/>
            <a:ext cx="7425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https://www.simple-talk.com/sql/performance/the-performance-of-traversing-a-sql-hierarchy-/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E86210-A8A7-47DC-A0D3-483D5F45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623A2-FB1F-420A-81D4-C8ADAF5AB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40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60364" y="107950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Materialized Path (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978" y="4190583"/>
            <a:ext cx="4071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E86210-A8A7-47DC-A0D3-483D5F45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</a:t>
            </a:r>
          </a:p>
        </p:txBody>
      </p:sp>
      <p:pic>
        <p:nvPicPr>
          <p:cNvPr id="8" name="Picture 2" descr="https://upload.wikimedia.org/wikipedia/commons/thumb/4/41/NestedSetModel.svg/400px-NestedSetModel.svg.png">
            <a:extLst>
              <a:ext uri="{FF2B5EF4-FFF2-40B4-BE49-F238E27FC236}">
                <a16:creationId xmlns:a16="http://schemas.microsoft.com/office/drawing/2014/main" id="{B87BCF39-5A6F-4E25-A1F9-C632A08B8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6" y="872103"/>
            <a:ext cx="5326294" cy="35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A1FD72-C8D6-4FAD-88BA-A11B3D923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47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60364" y="107950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Materialized Path (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978" y="4190583"/>
            <a:ext cx="4071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E86210-A8A7-47DC-A0D3-483D5F45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</a:t>
            </a:r>
          </a:p>
        </p:txBody>
      </p:sp>
      <p:pic>
        <p:nvPicPr>
          <p:cNvPr id="9" name="Picture 2" descr="https://upload.wikimedia.org/wikipedia/commons/thumb/b/b5/Clothing-hierarchy-traversal-2.svg/400px-Clothing-hierarchy-traversal-2.svg.png">
            <a:extLst>
              <a:ext uri="{FF2B5EF4-FFF2-40B4-BE49-F238E27FC236}">
                <a16:creationId xmlns:a16="http://schemas.microsoft.com/office/drawing/2014/main" id="{58C9BF2C-399D-4A9F-8C35-1BCAB98B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25" y="1079500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9B72A-1CB6-44B5-9C22-74C0B943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508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60364" y="107950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>
                <a:solidFill>
                  <a:srgbClr val="444444"/>
                </a:solidFill>
                <a:ea typeface="ＭＳ Ｐゴシック" pitchFamily="34" charset="-128"/>
              </a:rPr>
              <a:t>Materialized Path (</a:t>
            </a:r>
            <a:r>
              <a:rPr lang="en-US" sz="1600" b="1" i="1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r>
              <a:rPr lang="en-US" sz="1600" b="1" i="1" dirty="0">
                <a:solidFill>
                  <a:srgbClr val="444444"/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978" y="4190583"/>
            <a:ext cx="82826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https://docs.microsoft.com/en-us/sql/t-sql/data-types/hierarchyid-data-type-method-reference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E86210-A8A7-47DC-A0D3-483D5F45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2CBE9-0884-4058-9329-6D564F11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39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B569-DEA9-4599-8043-5AAAD148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GIT </a:t>
            </a:r>
            <a:r>
              <a:rPr lang="en-US" sz="1600" b="1" spc="200" dirty="0">
                <a:solidFill>
                  <a:schemeClr val="bg1"/>
                </a:solidFill>
                <a:latin typeface="Calibri" charset="0"/>
                <a:cs typeface="Calibri" charset="0"/>
              </a:rPr>
              <a:t>Teamwork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D2426F-4E4D-4E40-9979-D1EBD166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D1ADA-06F5-4112-BD39-6ABA6F872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42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S21E07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Designing and Implementing Views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en-US" sz="1100" b="1" spc="300" dirty="0"/>
              <a:t>Implementing User-Defined Functions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Hierarchies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Git Branching Model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Introduction to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E7965D-8FB6-44C2-BFE9-DBA5FCEE0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59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59F780-4D76-40E0-A0D8-3E6D2AB83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5" y="902523"/>
            <a:ext cx="2428125" cy="3599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557076-05CB-45EB-A6BD-94150B1DF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494" y="902523"/>
            <a:ext cx="1407111" cy="3715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966CA-7C30-4380-9321-04A912829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544" y="902523"/>
            <a:ext cx="2440977" cy="33578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340855-5705-44C5-9F77-31BD8666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6BBBA7-51AB-4DEE-8334-4179FE966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147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120E0-C4DB-41B4-B4E5-06CDE711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DDB0-3290-4058-8356-4FA614A7E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026" name="Picture 2" descr="iPaaS 12 – Branching Strategy – Fadi Dagher">
            <a:extLst>
              <a:ext uri="{FF2B5EF4-FFF2-40B4-BE49-F238E27FC236}">
                <a16:creationId xmlns:a16="http://schemas.microsoft.com/office/drawing/2014/main" id="{77D5DB91-C55F-49FF-B205-3222BE92F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088577"/>
            <a:ext cx="4898357" cy="3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85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B569-DEA9-4599-8043-5AAAD148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 to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51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0BE6-EC86-41A3-ADB7-E58A0F80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/>
              <a:t>Designing and Implementing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1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2E792-869F-4361-AB7F-DBA697CB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A6F3A2-7D86-4AE7-B888-EBA6BC0B5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Views case scenario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FBA82-7621-432D-ABB4-E69A28D4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12" y="1409835"/>
            <a:ext cx="7019766" cy="123798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57188" y="2832301"/>
            <a:ext cx="4103580" cy="193756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WITH ENCRYPTION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WITH SCHEMABINDING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WITH VIEW_METADATA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WITH CHECK OPTION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6AE22-DCB3-418B-B8EE-214FA9A6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5C79-6261-489A-B18E-F6807F892E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Views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D3183-246D-4836-97D2-9738F8EA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5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8400586" cy="2948214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 ORDER BY (unless there is also a TOP clause)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 PARAMETERS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 DDL (CREATE, ALTER 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etc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 TEMP TABLE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B49F2-71EC-4C86-A4E4-256BA8A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2C7C4-B5D4-4B93-9297-42CC1D0F84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Views Restrictions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F9C5E-C7F7-4B8E-BAB1-A9F8ED24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91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60BCE-7DF2-439F-BC3F-095A87F5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536C6-1668-4A01-BC6A-6796D9944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Indexed Views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67C224-F479-4B7B-BC28-90E284C11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66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60BCE-7DF2-439F-BC3F-095A87F5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Designing and Implementing Views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7536C6-1668-4A01-BC6A-6796D9944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Partitioned Views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30145-03B8-4778-B7B2-59F9D25E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835321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www.w3.org/XML/1998/namespace"/>
    <ds:schemaRef ds:uri="14e46183-14a5-4343-a187-db51ef71da0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D0CE2C-6EFA-4374-86AB-A07794410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13737</TotalTime>
  <Words>1364</Words>
  <Application>Microsoft Office PowerPoint</Application>
  <PresentationFormat>On-screen Show (16:9)</PresentationFormat>
  <Paragraphs>243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Consolas</vt:lpstr>
      <vt:lpstr>Breakers</vt:lpstr>
      <vt:lpstr>Covers</vt:lpstr>
      <vt:lpstr>General</vt:lpstr>
      <vt:lpstr>MSBI LAB S21.E07-SQL</vt:lpstr>
      <vt:lpstr>IN THE PREVIOUS PART</vt:lpstr>
      <vt:lpstr>S21E07 AGENDA</vt:lpstr>
      <vt:lpstr>Designing and Implementing Views</vt:lpstr>
      <vt:lpstr>Designing and Implementing Views</vt:lpstr>
      <vt:lpstr>Designing and Implementing Views</vt:lpstr>
      <vt:lpstr>Designing and Implementing Views</vt:lpstr>
      <vt:lpstr>Designing and Implementing Views</vt:lpstr>
      <vt:lpstr>Designing and Implementing Views</vt:lpstr>
      <vt:lpstr>Designing and Implementing Views</vt:lpstr>
      <vt:lpstr>Designing and Implementing Views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Implementing User-Defined Functions</vt:lpstr>
      <vt:lpstr>Hierarchies</vt:lpstr>
      <vt:lpstr>Hierarchies</vt:lpstr>
      <vt:lpstr>Hierarchies</vt:lpstr>
      <vt:lpstr>Hierarchies</vt:lpstr>
      <vt:lpstr>Hierarchies</vt:lpstr>
      <vt:lpstr>GIT Teamwork</vt:lpstr>
      <vt:lpstr>Git Branching Model</vt:lpstr>
      <vt:lpstr>Git Branching Model</vt:lpstr>
      <vt:lpstr>Git Branching Model</vt:lpstr>
      <vt:lpstr>Introduction to Power BI</vt:lpstr>
      <vt:lpstr>Introduction to Power BI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153</cp:revision>
  <cp:lastPrinted>2014-07-09T13:30:36Z</cp:lastPrinted>
  <dcterms:created xsi:type="dcterms:W3CDTF">2015-03-18T06:37:43Z</dcterms:created>
  <dcterms:modified xsi:type="dcterms:W3CDTF">2021-01-11T05:22:40Z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