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51"/>
  </p:notesMasterIdLst>
  <p:handoutMasterIdLst>
    <p:handoutMasterId r:id="rId52"/>
  </p:handoutMasterIdLst>
  <p:sldIdLst>
    <p:sldId id="617" r:id="rId7"/>
    <p:sldId id="628" r:id="rId8"/>
    <p:sldId id="636" r:id="rId9"/>
    <p:sldId id="581" r:id="rId10"/>
    <p:sldId id="582" r:id="rId11"/>
    <p:sldId id="648" r:id="rId12"/>
    <p:sldId id="637" r:id="rId13"/>
    <p:sldId id="638" r:id="rId14"/>
    <p:sldId id="639" r:id="rId15"/>
    <p:sldId id="585" r:id="rId16"/>
    <p:sldId id="640" r:id="rId17"/>
    <p:sldId id="655" r:id="rId18"/>
    <p:sldId id="653" r:id="rId19"/>
    <p:sldId id="624" r:id="rId20"/>
    <p:sldId id="625" r:id="rId21"/>
    <p:sldId id="626" r:id="rId22"/>
    <p:sldId id="654" r:id="rId23"/>
    <p:sldId id="652" r:id="rId24"/>
    <p:sldId id="657" r:id="rId25"/>
    <p:sldId id="546" r:id="rId26"/>
    <p:sldId id="556" r:id="rId27"/>
    <p:sldId id="557" r:id="rId28"/>
    <p:sldId id="559" r:id="rId29"/>
    <p:sldId id="561" r:id="rId30"/>
    <p:sldId id="562" r:id="rId31"/>
    <p:sldId id="563" r:id="rId32"/>
    <p:sldId id="645" r:id="rId33"/>
    <p:sldId id="646" r:id="rId34"/>
    <p:sldId id="647" r:id="rId35"/>
    <p:sldId id="566" r:id="rId36"/>
    <p:sldId id="660" r:id="rId37"/>
    <p:sldId id="567" r:id="rId38"/>
    <p:sldId id="569" r:id="rId39"/>
    <p:sldId id="570" r:id="rId40"/>
    <p:sldId id="656" r:id="rId41"/>
    <p:sldId id="658" r:id="rId42"/>
    <p:sldId id="573" r:id="rId43"/>
    <p:sldId id="575" r:id="rId44"/>
    <p:sldId id="574" r:id="rId45"/>
    <p:sldId id="584" r:id="rId46"/>
    <p:sldId id="586" r:id="rId47"/>
    <p:sldId id="578" r:id="rId48"/>
    <p:sldId id="650" r:id="rId49"/>
    <p:sldId id="659" r:id="rId5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7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5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83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4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9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074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09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19561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76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00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07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13281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501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901138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4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78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833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4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97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0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0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a.stackexchange.com/questions/16385/whats-the-difference-between-a-temp-table-and-table-variable-in-sql-serv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14,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027A4DE-C0D9-45EB-90B7-1FB3A753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A88B-EB6C-439E-B008-C4A95A1F902C}"/>
              </a:ext>
            </a:extLst>
          </p:cNvPr>
          <p:cNvSpPr txBox="1">
            <a:spLocks/>
          </p:cNvSpPr>
          <p:nvPr/>
        </p:nvSpPr>
        <p:spPr>
          <a:xfrm>
            <a:off x="492666" y="4350630"/>
            <a:ext cx="4706656" cy="38779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US" sz="14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7CB62-9898-4C6F-A95A-72691F2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CC2EF2-596D-4ACF-AF12-218F0640DA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Pessimistic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UNCOMMITTED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64C0FAD-98E7-4B3B-857A-50E9FFD1A2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Optimistic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08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62949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Global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Local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Table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Table Types</a:t>
            </a:r>
          </a:p>
        </p:txBody>
      </p:sp>
    </p:spTree>
    <p:extLst>
      <p:ext uri="{BB962C8B-B14F-4D97-AF65-F5344CB8AC3E}">
        <p14:creationId xmlns:p14="http://schemas.microsoft.com/office/powerpoint/2010/main" val="371129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PK_temp_GlobalTable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D8CD3-04B4-4EAA-9A58-ED65CC4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B5EDD-3249-4C55-AC05-C8DBF341C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1BEE53-EE05-4ED5-9A0D-A884BB76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2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PK_temp_LocalTable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220AB-2447-4851-AC20-0B15E90B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D2F84-FBFC-47B0-B88D-9F541BF78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D002A1-85C0-4502-B257-D2AD754F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A7528-E05D-4344-A9B6-CFA94EB8F0B3}"/>
              </a:ext>
            </a:extLst>
          </p:cNvPr>
          <p:cNvSpPr/>
          <p:nvPr/>
        </p:nvSpPr>
        <p:spPr>
          <a:xfrm>
            <a:off x="501589" y="16206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TalbeVar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5BC0B-44DC-43C8-B697-543B80E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D0E83F-45FC-4611-88AF-5065E9555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789819-D696-48B9-A794-F3B2C547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2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pic>
        <p:nvPicPr>
          <p:cNvPr id="1026" name="Picture 2" descr="Contents">
            <a:extLst>
              <a:ext uri="{FF2B5EF4-FFF2-40B4-BE49-F238E27FC236}">
                <a16:creationId xmlns:a16="http://schemas.microsoft.com/office/drawing/2014/main" id="{EEF87B17-9A7F-4BA2-9030-9DC3D3EE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02" y="509587"/>
            <a:ext cx="39528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D9250-B21D-4B27-A702-B5658A8A54A9}"/>
              </a:ext>
            </a:extLst>
          </p:cNvPr>
          <p:cNvSpPr/>
          <p:nvPr/>
        </p:nvSpPr>
        <p:spPr>
          <a:xfrm>
            <a:off x="357047" y="286928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https://dba.stackexchange.com/questions/16385/whats-the-difference-between-a-temp-table-and-table-variable-in-sql-server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164438-E6D0-47C3-9B10-B4460AF8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693341-44C7-43D1-AABE-A13322D6D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Temporary tables vs table variables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693B-56C4-44B1-A302-3F19D210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0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5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</p:spTree>
    <p:extLst>
      <p:ext uri="{BB962C8B-B14F-4D97-AF65-F5344CB8AC3E}">
        <p14:creationId xmlns:p14="http://schemas.microsoft.com/office/powerpoint/2010/main" val="1539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861029" cy="356616"/>
          </a:xfrm>
        </p:spPr>
        <p:txBody>
          <a:bodyPr/>
          <a:lstStyle/>
          <a:p>
            <a:r>
              <a:rPr lang="en-US" sz="1100" b="1" spc="300" dirty="0"/>
              <a:t>Basic Locking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Transaction Isolation Levels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Understanding Temporary Tables</a:t>
            </a:r>
            <a:endParaRPr lang="en-US" sz="11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Querying and Managing XML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A6BEF2-0C1D-4F47-9A06-DB7CC69F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6181DB1-03C3-4FDF-B126-40F9F2BC012E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B65192A6-0944-448D-A204-EEB1862E647B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861029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236EC2B-862E-4090-82C7-FCD787C2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89" y="1422400"/>
            <a:ext cx="3986212" cy="3054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 is a markup language that defines a set of rules for encoding documents in a format which is both human-readable and machine-readable</a:t>
            </a:r>
          </a:p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1589"/>
            <a:ext cx="3810000" cy="43364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Extensible Markup Language (XML)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BFAC167A-37C3-4A7E-8629-896760A5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90CD-3659-401F-B2C9-8770A6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41179-2A1A-4F39-8A51-B0159CDD4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MS SQL SERVER XML FEATURES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4CB96-8EA6-469F-9841-AD517F6B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CA29F-3707-47B7-B6C5-6BC4F4D7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2A38F-D581-4DCC-A34E-5D50FEEE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422400"/>
            <a:ext cx="749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93" y="870670"/>
            <a:ext cx="4936722" cy="38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970860-60C7-4D19-A0B4-443C37AB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AF309-7144-4606-A9D5-C8C14A3B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XML Structure</a:t>
            </a:r>
          </a:p>
        </p:txBody>
      </p:sp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422400"/>
            <a:ext cx="5969696" cy="30788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2A0F18-1B6C-48F8-849E-7E4971A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DFCD3-C940-40C7-B9BB-B9117E76C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Characters with special values in XML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431" y="2888900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9" y="1422400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0C5166-4108-4E33-BBCA-C21939A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0120B-3FE6-47B2-88EB-0AE526703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65F8553-E23C-43A2-AEB7-E313A257CDC9}"/>
              </a:ext>
            </a:extLst>
          </p:cNvPr>
          <p:cNvSpPr/>
          <p:nvPr/>
        </p:nvSpPr>
        <p:spPr>
          <a:xfrm>
            <a:off x="608600" y="2824480"/>
            <a:ext cx="228831" cy="431800"/>
          </a:xfrm>
          <a:prstGeom prst="upDownArrow">
            <a:avLst>
              <a:gd name="adj1" fmla="val 278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532CDDB8-EF86-4A45-8338-E9D47D3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1" y="228600"/>
            <a:ext cx="4534270" cy="4546396"/>
          </a:xfrm>
          <a:prstGeom prst="rect">
            <a:avLst/>
          </a:prstGeom>
          <a:noFill/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XML Schema Description (XSD)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470799A-0748-40C7-B79E-32997A0A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RAW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AUTO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PATH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EXPLICIT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Producing XML from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2669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OPENXML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91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DB8-3432-4DDB-B1C8-29A1930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Basic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760631"/>
            <a:ext cx="4705350" cy="2514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2C1F5A-C51E-4F58-9C79-50008E4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A700EA-9272-4E3B-9F0C-8B866596E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XML Data with XQuery</a:t>
            </a:r>
          </a:p>
        </p:txBody>
      </p:sp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value()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nodes()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query()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XML Data Type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3950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188" y="1598330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functions: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functions: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functions: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functions: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functions: </a:t>
            </a:r>
            <a:r>
              <a:rPr lang="en-US" sz="2000" dirty="0"/>
              <a:t>count(), min(), max(), avg(), and sum()</a:t>
            </a:r>
          </a:p>
          <a:p>
            <a:r>
              <a:rPr lang="en-US" sz="2000" b="1" dirty="0"/>
              <a:t>Data accessor functions: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functions: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4DF22-D576-427A-8E86-B2E3B88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34E44-6252-4BC0-8407-88AF9D48D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XQuery Functions</a:t>
            </a: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node-name/child::element-name[@attribute-name=value]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05" y="2166291"/>
            <a:ext cx="8429000" cy="22045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B35C2C-2413-403A-B079-4FDE184C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61F5CA-5DD1-41D3-BACA-0FE15088E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Navigation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22400"/>
            <a:ext cx="8265594" cy="33265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C7E8A-21E0-404D-97DD-AD32A1D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F6A2CB-8B0F-41A6-AFDA-8605DA6FE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Supported </a:t>
            </a:r>
            <a:r>
              <a:rPr lang="en-US" dirty="0" err="1"/>
              <a:t>Axises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7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52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0364" y="927764"/>
            <a:ext cx="4103580" cy="6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01" y="1253995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141C4-E243-4ECF-9888-D0FD3FAA0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4" y="1615736"/>
            <a:ext cx="5619844" cy="2742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40F5EA-6530-473C-9A98-8B837E24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FDDDA-462D-4D27-9F0C-DFA44E7CF520}"/>
              </a:ext>
            </a:extLst>
          </p:cNvPr>
          <p:cNvSpPr txBox="1"/>
          <p:nvPr/>
        </p:nvSpPr>
        <p:spPr>
          <a:xfrm>
            <a:off x="221942" y="1563422"/>
            <a:ext cx="3701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"Иванов"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"Ленинград"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"postalCode"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"101101"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"916 123-4567"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9959EE-6976-4080-B5AB-8F5B1E60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91" y="1563422"/>
            <a:ext cx="482846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&lt;person&gt;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&lt;address&gt;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&lt;city&gt;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Ленинград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&lt;/city&gt;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&lt;postalCode&gt;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101101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&lt;/postalCode&gt;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&lt;/address&gt;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812 123-1234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916 123-4567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&lt;/person&gt;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1B00-F942-4726-9CAF-73719FB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1711BD-5031-462E-8957-F76B98A77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Number:</a:t>
            </a:r>
            <a:r>
              <a:rPr lang="en-US" sz="1600" dirty="0"/>
              <a:t> a signed decimal number that may contain a fractional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String:</a:t>
            </a:r>
            <a:r>
              <a:rPr lang="en-US" sz="1600" dirty="0"/>
              <a:t> a sequence of zero or more Unicode characters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Boolean</a:t>
            </a:r>
            <a:r>
              <a:rPr lang="en-US" sz="1600" dirty="0"/>
              <a:t>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Array</a:t>
            </a:r>
            <a:r>
              <a:rPr lang="en-US" sz="1600" dirty="0"/>
              <a:t>: an ordered list of zero or more values, each of which may be of any type.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Object</a:t>
            </a:r>
            <a:r>
              <a:rPr lang="en-US" sz="1600" dirty="0"/>
              <a:t>: an unordered collection of name–value pairs where the names (also called keys) are strings.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Null</a:t>
            </a:r>
            <a:r>
              <a:rPr lang="en-US" sz="1600" dirty="0"/>
              <a:t>: An empty value, using the word null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8" y="1444625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/>
              <a:t>There are more advanced modes called update, intent, and schema locks used for special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30306-0439-49C8-B279-1DB5F26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FBF52-3684-4696-B678-B8A7F35190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253666" y="86142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"children"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"spouse"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7D9E9-4927-405E-9EF3-6500862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B8C10-143D-4D05-B410-31FBB7EB8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89019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ABB26-F6FB-43A6-B73D-870AA899AE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values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2020E-CBE8-48B6-9801-DCC973DB0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objects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BD7844-043E-410E-8784-BBFCB48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67FF7-B7E1-49FA-87C3-4359DF7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1358A-3C72-485A-8AFD-AC748A788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SQL Server data to JSON or export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FOR JSON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JSON collections to a </a:t>
            </a:r>
            <a:r>
              <a:rPr lang="en-US" sz="1200" dirty="0" err="1"/>
              <a:t>rowset</a:t>
            </a:r>
            <a:endParaRPr lang="en-US" sz="1200" dirty="0"/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OPENJSON.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values from JSON text and use them in queries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JSON_VALUE extracts a scalar value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JSON_QUERY extracts an object or an array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ISJSON tests whether a string contains valid 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Modify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JSON_MODIFY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7BC174-E65A-4530-B9AC-06B06114BC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61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7BD-A133-4A9F-84C0-12976F89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36666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 (Full Version)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C6200-2A33-4FCE-BA79-D305B023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758950"/>
            <a:ext cx="7896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Dead locking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17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</p:spTree>
    <p:extLst>
      <p:ext uri="{BB962C8B-B14F-4D97-AF65-F5344CB8AC3E}">
        <p14:creationId xmlns:p14="http://schemas.microsoft.com/office/powerpoint/2010/main" val="1343395703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Vladimir Mitiurin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A2F80D8-7679-463F-81F1-4595CB1F2EC9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6140</TotalTime>
  <Words>1292</Words>
  <Application>Microsoft Office PowerPoint</Application>
  <PresentationFormat>On-screen Show (16:9)</PresentationFormat>
  <Paragraphs>296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LucidaSansTypewriterStd</vt:lpstr>
      <vt:lpstr>Breakers</vt:lpstr>
      <vt:lpstr>Covers</vt:lpstr>
      <vt:lpstr>General</vt:lpstr>
      <vt:lpstr>PowerPoint Presentation</vt:lpstr>
      <vt:lpstr>Agenda</vt:lpstr>
      <vt:lpstr>Basic locking</vt:lpstr>
      <vt:lpstr>Basic Locking</vt:lpstr>
      <vt:lpstr>Basic Locking</vt:lpstr>
      <vt:lpstr>Basic Locking</vt:lpstr>
      <vt:lpstr>Basic Locking</vt:lpstr>
      <vt:lpstr>Managing Transactions</vt:lpstr>
      <vt:lpstr>Transaction Isolation Levels</vt:lpstr>
      <vt:lpstr>Transaction Isolation Levels</vt:lpstr>
      <vt:lpstr>Transaction Isolation Levels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21</cp:revision>
  <cp:lastPrinted>2014-07-09T13:30:36Z</cp:lastPrinted>
  <dcterms:created xsi:type="dcterms:W3CDTF">2015-03-18T06:37:43Z</dcterms:created>
  <dcterms:modified xsi:type="dcterms:W3CDTF">2021-10-18T11:01:50Z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</Properties>
</file>