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  <p:sldMasterId id="2147483764" r:id="rId5"/>
    <p:sldMasterId id="2147483785" r:id="rId6"/>
  </p:sldMasterIdLst>
  <p:notesMasterIdLst>
    <p:notesMasterId r:id="rId54"/>
  </p:notesMasterIdLst>
  <p:handoutMasterIdLst>
    <p:handoutMasterId r:id="rId55"/>
  </p:handoutMasterIdLst>
  <p:sldIdLst>
    <p:sldId id="276" r:id="rId7"/>
    <p:sldId id="552" r:id="rId8"/>
    <p:sldId id="553" r:id="rId9"/>
    <p:sldId id="554" r:id="rId10"/>
    <p:sldId id="555" r:id="rId11"/>
    <p:sldId id="500" r:id="rId12"/>
    <p:sldId id="556" r:id="rId13"/>
    <p:sldId id="557" r:id="rId14"/>
    <p:sldId id="558" r:id="rId15"/>
    <p:sldId id="526" r:id="rId16"/>
    <p:sldId id="527" r:id="rId17"/>
    <p:sldId id="559" r:id="rId18"/>
    <p:sldId id="560" r:id="rId19"/>
    <p:sldId id="563" r:id="rId20"/>
    <p:sldId id="564" r:id="rId21"/>
    <p:sldId id="565" r:id="rId22"/>
    <p:sldId id="566" r:id="rId23"/>
    <p:sldId id="533" r:id="rId24"/>
    <p:sldId id="567" r:id="rId25"/>
    <p:sldId id="568" r:id="rId26"/>
    <p:sldId id="569" r:id="rId27"/>
    <p:sldId id="570" r:id="rId28"/>
    <p:sldId id="571" r:id="rId29"/>
    <p:sldId id="572" r:id="rId30"/>
    <p:sldId id="573" r:id="rId31"/>
    <p:sldId id="574" r:id="rId32"/>
    <p:sldId id="575" r:id="rId33"/>
    <p:sldId id="576" r:id="rId34"/>
    <p:sldId id="577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06" r:id="rId48"/>
    <p:sldId id="595" r:id="rId49"/>
    <p:sldId id="596" r:id="rId50"/>
    <p:sldId id="591" r:id="rId51"/>
    <p:sldId id="592" r:id="rId52"/>
    <p:sldId id="593" r:id="rId5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E6E6E6"/>
    <a:srgbClr val="CCCCCC"/>
    <a:srgbClr val="666666"/>
    <a:srgbClr val="464547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AC9CB-96FC-4B54-97D9-168D12E90C14}" v="2" dt="2019-02-03T17:54:54.7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5/10/relationships/revisionInfo" Target="revisionInfo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1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9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7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4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2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6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5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1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2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1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6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6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6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3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8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8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7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8905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255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96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7740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26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636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0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206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72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832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9756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25717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842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5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875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2495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64962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8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6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94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574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459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9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sql/t-sql/functions/function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S21.E02-SQL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17,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333A066-E504-4947-A745-0072CAF09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1CAE61-FF64-4D09-A817-044F3D6D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CF22BF-6D2B-48C2-A86A-F0B7EAEF08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 Pages and Data Rows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2695A9-BF00-4734-9857-6F2D34D1635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11199" y="1422400"/>
            <a:ext cx="7274645" cy="32366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9B303C-87C0-4010-9C60-6BD8A4A0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14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3" y="1765300"/>
            <a:ext cx="6196825" cy="28139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392C76B-C295-416C-AF71-C6E37980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11053-CB28-487D-A6CA-7384F5929E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2314575" cy="3054350"/>
          </a:xfrm>
        </p:spPr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Row-Overflow Storage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LOB Storage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85F648-1E64-48F9-A7DF-9C6237F32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Large Objects Storage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4BF84-0EAC-47A0-882B-B69B8E13B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28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737DEB-6819-4995-80E2-F9AD34F4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4C457A-99B9-4ED9-9B34-125B35AC5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Extents and Allocation Map Pages</a:t>
            </a:r>
          </a:p>
        </p:txBody>
      </p:sp>
      <p:pic>
        <p:nvPicPr>
          <p:cNvPr id="7" name="Content Placeholder 6" descr="https://i-technet.sec.s-msft.com/dynimg/IC76088.gif">
            <a:extLst>
              <a:ext uri="{FF2B5EF4-FFF2-40B4-BE49-F238E27FC236}">
                <a16:creationId xmlns:a16="http://schemas.microsoft.com/office/drawing/2014/main" id="{2A27C450-6C8B-465C-BBA7-710087A4927B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2" y="1671774"/>
            <a:ext cx="5446644" cy="23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B19C4-2718-43B6-98AE-B54DA222F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62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1D20-BC3B-4B1B-B6AF-3F6A5294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A4AA7-AAE7-4BC2-881A-93F53EF6EA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Initial stage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6AD0-99DA-4B65-BB33-76CA810B3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 Modifications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06356-EEDE-4273-8AAC-1B751B8C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7" y="1858610"/>
            <a:ext cx="7622005" cy="24146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FC019-A1A7-419F-837F-8642D3EDB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44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1D20-BC3B-4B1B-B6AF-3F6A5294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A4AA7-AAE7-4BC2-881A-93F53EF6EA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Modifying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6AD0-99DA-4B65-BB33-76CA810B3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 Modifications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1C0FE-E1F3-46E3-A9E8-D4534E55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1794355"/>
            <a:ext cx="7983454" cy="29149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BD55-0CF8-4FAF-AF5B-3EB38183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20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1D20-BC3B-4B1B-B6AF-3F6A5294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A4AA7-AAE7-4BC2-881A-93F53EF6EA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Checkpoint</a:t>
            </a: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6AD0-99DA-4B65-BB33-76CA810B3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 Modifications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87167-AE24-4C0E-9AAC-78ED4685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83" y="1422400"/>
            <a:ext cx="6561677" cy="33341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64648-8AA1-4066-AE2A-1EDC442AE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9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</a:t>
            </a:r>
            <a:br>
              <a:rPr lang="en-US" dirty="0"/>
            </a:br>
            <a:r>
              <a:rPr lang="en-US" dirty="0"/>
              <a:t>Internal Structure and Access Methods</a:t>
            </a:r>
          </a:p>
        </p:txBody>
      </p:sp>
    </p:spTree>
    <p:extLst>
      <p:ext uri="{BB962C8B-B14F-4D97-AF65-F5344CB8AC3E}">
        <p14:creationId xmlns:p14="http://schemas.microsoft.com/office/powerpoint/2010/main" val="260976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025AAF7-1CAC-4952-88C6-24A8A53B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DAC9C4-DD69-4C2C-838D-2B34FB0449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Heap Tables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Clustered Indexes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Composite Indexes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 err="1">
                <a:latin typeface="+mn-lt"/>
              </a:rPr>
              <a:t>Nonclustered</a:t>
            </a:r>
            <a:r>
              <a:rPr lang="en-US" sz="1600" dirty="0">
                <a:latin typeface="+mn-lt"/>
              </a:rPr>
              <a:t> Indexes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5BBF0-6C8B-4CC4-9B23-D50424A34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85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79B3C-D2C1-49DE-AFC9-F275A8BB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Tables and Indexes: Internal Structure and Access Methods</a:t>
            </a:r>
            <a:endParaRPr lang="en-US" sz="1400" b="1" kern="1200" cap="none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189" y="1422400"/>
            <a:ext cx="4650580" cy="3054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defTabSz="914400" fontAlgn="auto">
              <a:lnSpc>
                <a:spcPct val="150000"/>
              </a:lnSpc>
              <a:spcBef>
                <a:spcPts val="264"/>
              </a:spcBef>
              <a:spcAft>
                <a:spcPts val="3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1600"/>
            </a:lvl1pPr>
            <a:lvl2pPr marL="628650" indent="-1714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2pPr>
            <a:lvl3pPr marL="1085850" indent="-1714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57350" indent="-2857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4pPr>
            <a:lvl5pPr marL="18288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Heap tables are tables without a clustered index. </a:t>
            </a:r>
          </a:p>
          <a:p>
            <a:r>
              <a:rPr lang="en-US" dirty="0"/>
              <a:t>The data in heap tables is unsorted.</a:t>
            </a:r>
          </a:p>
          <a:p>
            <a:r>
              <a:rPr lang="en-US" dirty="0"/>
              <a:t>SQL Server does not guarantee, nor does it maintain, a sorting order of the data in the heap tables.</a:t>
            </a:r>
          </a:p>
        </p:txBody>
      </p:sp>
      <p:pic>
        <p:nvPicPr>
          <p:cNvPr id="3074" name="Picture 2" descr="http://previews.123rf.com/images/okssi68/okssi680911/okssi68091100038/5937933-Heap-of-newspapers-and-magazines-is-in-an-office-disorder-on-a-table--Stock-Phot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r="-2" b="7875"/>
          <a:stretch/>
        </p:blipFill>
        <p:spPr bwMode="auto">
          <a:xfrm>
            <a:off x="5334000" y="10"/>
            <a:ext cx="3810000" cy="48196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C41FEF8E-402B-4C18-847B-EE159D914E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 vert="horz" wrap="none" lIns="0" tIns="0" rIns="0" bIns="0" rtlCol="0">
            <a:noAutofit/>
          </a:bodyPr>
          <a:lstStyle/>
          <a:p>
            <a:r>
              <a:rPr lang="en-US" dirty="0"/>
              <a:t>Heap Tables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47F51EAF-BDF7-4260-9079-65381E9C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36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060068-5962-4F62-A355-EC73ABC1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0EBB70-DC08-459F-8E05-843243264B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Heap Tables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5EB7DE-4DEC-4FAD-9274-086059EDAC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68098" y="1250949"/>
            <a:ext cx="7350493" cy="32267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25638-B557-48DD-94B1-108624BBC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4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444444"/>
                </a:solidFill>
                <a:latin typeface="Trebuchet MS"/>
                <a:cs typeface="Trebuchet MS"/>
              </a:rPr>
              <a:t>About The Course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444444"/>
                </a:solidFill>
                <a:latin typeface="Trebuchet MS"/>
                <a:cs typeface="Trebuchet MS"/>
              </a:rPr>
              <a:t>Database evolution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444444"/>
                </a:solidFill>
                <a:latin typeface="Trebuchet MS"/>
                <a:cs typeface="Trebuchet MS"/>
              </a:rPr>
              <a:t>MS SQL Server overview</a:t>
            </a:r>
            <a:endParaRPr lang="ru-RU" sz="11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100" b="1" dirty="0"/>
              <a:t>resources</a:t>
            </a:r>
            <a:endParaRPr lang="en-US" sz="11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918BA-E197-4418-9204-80A60A1EE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E45E89-6851-4FF2-9A75-E4CC2D6A7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7" y="1200150"/>
            <a:ext cx="32287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4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060068-5962-4F62-A355-EC73ABC1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0EBB70-DC08-459F-8E05-843243264B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Heap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708B-5CFB-41A5-BF84-36ACF57F9B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Forwarding pointers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B410B-431A-4491-B1A4-4382D222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59" y="1818367"/>
            <a:ext cx="7194241" cy="29052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54C3F-35C3-4947-9D12-568C0BC6F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09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060068-5962-4F62-A355-EC73ABC1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0EBB70-DC08-459F-8E05-843243264B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Heap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708B-5CFB-41A5-BF84-36ACF57F9B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Reading data when the forwarding pointers exist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104546-1F0E-45DE-B50B-4ED024A8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7" y="1712949"/>
            <a:ext cx="6244318" cy="29551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E9337-D3A8-433C-ACE5-D544D9D6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8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CE1B-7F75-4A17-A431-A4978542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Tables and Indexes: Internal Structure and Access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0459-7FB0-48A6-8845-674637F7FE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780868" cy="3054350"/>
          </a:xfrm>
        </p:spPr>
        <p:txBody>
          <a:bodyPr>
            <a:normAutofit/>
          </a:bodyPr>
          <a:lstStyle/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 clustered index dictates the physical order of the data in a table, which is sorted according to the clustered index key. 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table can have only one clustered index defined.</a:t>
            </a:r>
          </a:p>
          <a:p>
            <a:endParaRPr lang="en-US" dirty="0"/>
          </a:p>
        </p:txBody>
      </p:sp>
      <p:pic>
        <p:nvPicPr>
          <p:cNvPr id="1026" name="Picture 2" descr="http://www.montel.com/images/Hybria_Library_Shelving_Storage_Bookshelves_0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0" r="30744" b="2"/>
          <a:stretch/>
        </p:blipFill>
        <p:spPr bwMode="auto">
          <a:xfrm>
            <a:off x="5334000" y="10"/>
            <a:ext cx="3810000" cy="48196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C8882D19-8C08-44EC-9B87-70E0D5CE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63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1B5049-5AC7-4390-91F2-318FD510197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49086" y="1255647"/>
            <a:ext cx="7848332" cy="3570991"/>
          </a:xfrm>
          <a:prstGeom prst="rect">
            <a:avLst/>
          </a:prstGeom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065B6-C099-462F-A773-13C04CABF9F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886856" y="781772"/>
            <a:ext cx="6952343" cy="378683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D66E-43CD-4DEA-A4DA-7E83C4AA90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Ordered index scan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03D57-C907-4E2A-982B-06E922A8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73" y="781772"/>
            <a:ext cx="6146346" cy="39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4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Composite Indexes</a:t>
            </a:r>
            <a:endParaRPr lang="en-US" b="1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9D0B4-0D27-440C-AEB8-A686A7A5C3B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39786" y="1255486"/>
            <a:ext cx="7264427" cy="34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Page split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4" name="Picture 2" descr="page split">
            <a:extLst>
              <a:ext uri="{FF2B5EF4-FFF2-40B4-BE49-F238E27FC236}">
                <a16:creationId xmlns:a16="http://schemas.microsoft.com/office/drawing/2014/main" id="{DC811B11-E848-4E0C-90B9-FA22693724D0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89" y="1853225"/>
            <a:ext cx="5024269" cy="143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4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9B9674-7590-4FBD-B355-38F98E028F3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23063" y="1175939"/>
            <a:ext cx="7515394" cy="355555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 err="1"/>
              <a:t>Nonclustered</a:t>
            </a:r>
            <a:r>
              <a:rPr lang="en-US" dirty="0"/>
              <a:t> Indexes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5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</p:spTree>
    <p:extLst>
      <p:ext uri="{BB962C8B-B14F-4D97-AF65-F5344CB8AC3E}">
        <p14:creationId xmlns:p14="http://schemas.microsoft.com/office/powerpoint/2010/main" val="270583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S21E02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Tables and Indexes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Foundations of Querying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Getting Started with the SELECT Statement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Database Design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AA8C590-99B3-47E3-82C7-5A5BA95353EC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7CA06F-4720-4EA5-A451-A790FA226A7F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Working with Git, Jira, Draw.io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0DFC02-40DD-4D74-9AF0-5C545943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3E0EF9-C6AD-45DB-9AA1-840EE309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13341-DCB6-4DE2-B701-03A6523E3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3757611" cy="3054350"/>
          </a:xfr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ISO/IEC 9075 standard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International Organization for Standards (ISO) 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American National Standards Institute (ANSI)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9848-7379-4083-8DE7-A565CADD3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494FE3-ADEA-4343-9475-3598BCBE8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T-SQL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CD46E-98F2-4714-8878-2B622FFA68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Dialect of SQL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</p:txBody>
      </p:sp>
      <p:pic>
        <p:nvPicPr>
          <p:cNvPr id="12" name="Picture 2" descr="What's the Difference Between SQL and T-SQL? | LearnSQL.com">
            <a:extLst>
              <a:ext uri="{FF2B5EF4-FFF2-40B4-BE49-F238E27FC236}">
                <a16:creationId xmlns:a16="http://schemas.microsoft.com/office/drawing/2014/main" id="{A5C234F2-2648-436E-B228-65419EE3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757840"/>
            <a:ext cx="3011716" cy="27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96A04-5031-4C48-BF0F-28F5EF40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22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602EDC-F6B6-4315-AEAD-65669DDD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CC33-3597-4EE1-AA22-C50789A1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58EF3A-43FF-4E64-82CB-2533FF8A1E4A}"/>
              </a:ext>
            </a:extLst>
          </p:cNvPr>
          <p:cNvSpPr/>
          <p:nvPr/>
        </p:nvSpPr>
        <p:spPr>
          <a:xfrm>
            <a:off x="650858" y="156691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"/>
              </a:rPr>
              <a:t>@Variable1 &lt;&gt; @Variable2</a:t>
            </a:r>
          </a:p>
          <a:p>
            <a:r>
              <a:rPr lang="en-US" dirty="0">
                <a:latin typeface="Segoe"/>
              </a:rPr>
              <a:t>@Variable1 != @Variable2</a:t>
            </a:r>
          </a:p>
          <a:p>
            <a:endParaRPr lang="en-US" dirty="0">
              <a:latin typeface="Segoe"/>
            </a:endParaRPr>
          </a:p>
          <a:p>
            <a:endParaRPr lang="en-US" dirty="0">
              <a:latin typeface="Segoe"/>
            </a:endParaRPr>
          </a:p>
          <a:p>
            <a:r>
              <a:rPr lang="en-US" dirty="0"/>
              <a:t>CAST</a:t>
            </a:r>
          </a:p>
          <a:p>
            <a:r>
              <a:rPr lang="en-US" dirty="0"/>
              <a:t>CONVERT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TOP 1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4A808-9271-4996-92C1-52BD013CA7E5}"/>
              </a:ext>
            </a:extLst>
          </p:cNvPr>
          <p:cNvSpPr/>
          <p:nvPr/>
        </p:nvSpPr>
        <p:spPr>
          <a:xfrm>
            <a:off x="3229217" y="156691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egoe"/>
              </a:rPr>
              <a:t>Standard (SQL)</a:t>
            </a:r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  <a:p>
            <a:endParaRPr lang="en-US" dirty="0">
              <a:latin typeface="Segoe"/>
            </a:endParaRPr>
          </a:p>
          <a:p>
            <a:endParaRPr lang="en-US" dirty="0">
              <a:latin typeface="Segoe"/>
            </a:endParaRPr>
          </a:p>
          <a:p>
            <a:r>
              <a:rPr lang="en-US" dirty="0">
                <a:solidFill>
                  <a:srgbClr val="00B050"/>
                </a:solidFill>
                <a:latin typeface="Segoe"/>
              </a:rPr>
              <a:t>Standard (SQL)</a:t>
            </a:r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</p:txBody>
      </p:sp>
    </p:spTree>
    <p:extLst>
      <p:ext uri="{BB962C8B-B14F-4D97-AF65-F5344CB8AC3E}">
        <p14:creationId xmlns:p14="http://schemas.microsoft.com/office/powerpoint/2010/main" val="4134982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05D94-612A-440D-9E16-27018150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17CC9-736F-4BD8-8CFC-3802C5040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Relational model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2" descr="http://upload.wikimedia.org/wikipedia/commons/8/8d/Relational_model_concepts.png">
            <a:extLst>
              <a:ext uri="{FF2B5EF4-FFF2-40B4-BE49-F238E27FC236}">
                <a16:creationId xmlns:a16="http://schemas.microsoft.com/office/drawing/2014/main" id="{61BD1E73-C566-4028-ADFB-7633B691678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92" y="1611085"/>
            <a:ext cx="6199874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8F687-4DBB-4466-8224-2AB854E44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919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B12C0-B97E-459C-B04C-6EC754F5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06" y="0"/>
            <a:ext cx="2959894" cy="475075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0C26335-78BF-4FB5-AFD9-22063F03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5978DE0-B114-4BC1-B7C4-847E6B4768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True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False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b="1" dirty="0">
                <a:latin typeface="+mn-lt"/>
              </a:rPr>
              <a:t>Unknown</a:t>
            </a: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851510-1D88-4AB5-B252-1B947A5B34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THREE-VALUED PREDICATE 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4106" y="3984263"/>
            <a:ext cx="2959894" cy="8663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576" bIns="9144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3600" dirty="0">
                <a:cs typeface="Trebuchet MS"/>
              </a:rPr>
              <a:t>NULL</a:t>
            </a:r>
            <a:endParaRPr lang="en-US" sz="3600" b="1" dirty="0"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05D5B-B6C4-454C-8AA3-072E43237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02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Using T-SQL in a Relational Way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9A564-FAD5-4EB6-B89D-1AB655325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165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24B3E1A-C460-4CB6-AD0E-E52F9CBFEC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3934473" cy="3054350"/>
          </a:xfrm>
        </p:spPr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declarative means you define what you want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imperative languages define how to achieve what you want</a:t>
            </a: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0E6E1-572A-47A4-8715-0A4DCB5F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Logical Query Processing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379BD8-2027-4B09-930D-DE4B18629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T-SQL As a Declarative English-Like Language</a:t>
            </a: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13ED736C-F1C4-4721-AE49-5FF82D8F0E95}"/>
              </a:ext>
            </a:extLst>
          </p:cNvPr>
          <p:cNvSpPr txBox="1">
            <a:spLocks/>
          </p:cNvSpPr>
          <p:nvPr/>
        </p:nvSpPr>
        <p:spPr>
          <a:xfrm>
            <a:off x="4852341" y="1422400"/>
            <a:ext cx="3656952" cy="1149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“Bring me a soda from the refrigerator.”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F33DF-C968-4473-9510-A2F15AA79D8A}"/>
              </a:ext>
            </a:extLst>
          </p:cNvPr>
          <p:cNvSpPr txBox="1"/>
          <p:nvPr/>
        </p:nvSpPr>
        <p:spPr>
          <a:xfrm>
            <a:off x="4852341" y="3100675"/>
            <a:ext cx="3656952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“Go to the refrigerator; open the door; get a soda; bring it to me.”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840AE-2FAE-4D66-86E1-9E1D1A123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55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6182" y="2236704"/>
            <a:ext cx="1950959" cy="11471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</a:p>
          <a:p>
            <a:pPr algn="ctr">
              <a:lnSpc>
                <a:spcPct val="130000"/>
              </a:lnSpc>
            </a:pPr>
            <a:r>
              <a:rPr lang="en-US" sz="1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</a:p>
          <a:p>
            <a:pPr algn="ctr"/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48590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 human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 robot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0427" y="29139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“Go to the refrigerator; open the door; get a soda; bring it to me.”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80427" y="1510015"/>
            <a:ext cx="3274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"/>
              </a:rPr>
              <a:t>“Bring me a soda from the refrigerator.”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0427" y="204902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427" y="34960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-Right Arrow 4"/>
          <p:cNvSpPr/>
          <p:nvPr/>
        </p:nvSpPr>
        <p:spPr>
          <a:xfrm rot="5400000">
            <a:off x="2038725" y="3541146"/>
            <a:ext cx="514071" cy="369332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50B5A76-ACFA-447A-A4D6-432CD12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Logical Query Processing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AE229E-020D-4630-912A-8F324D27D9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T-SQL As a Declarative English-Like Language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619D-94CC-4E18-9E8E-B2E616AA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14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1468"/>
            <a:ext cx="3931920" cy="32441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In T-SQL Query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dirty="0"/>
              <a:t>GROUP BY</a:t>
            </a:r>
          </a:p>
          <a:p>
            <a:pPr marL="0" indent="0">
              <a:buNone/>
            </a:pPr>
            <a:r>
              <a:rPr lang="en-US" sz="2000" dirty="0"/>
              <a:t>5. </a:t>
            </a:r>
            <a:r>
              <a:rPr lang="en-US" dirty="0"/>
              <a:t>HAVING</a:t>
            </a:r>
          </a:p>
          <a:p>
            <a:pPr marL="0" indent="0">
              <a:buNone/>
            </a:pPr>
            <a:r>
              <a:rPr lang="en-US" sz="2000" dirty="0"/>
              <a:t>6. </a:t>
            </a:r>
            <a:r>
              <a:rPr lang="en-US" dirty="0"/>
              <a:t>ORDER BY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07343" y="1421468"/>
            <a:ext cx="3931920" cy="32441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Logical query processing order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3. GROUP BY</a:t>
            </a:r>
          </a:p>
          <a:p>
            <a:pPr marL="0" indent="0">
              <a:buNone/>
            </a:pPr>
            <a:r>
              <a:rPr lang="en-US" dirty="0"/>
              <a:t>4. HAVING</a:t>
            </a:r>
          </a:p>
          <a:p>
            <a:pPr marL="0" indent="0">
              <a:buNone/>
            </a:pPr>
            <a:r>
              <a:rPr lang="en-US" dirty="0"/>
              <a:t>5. SELECT</a:t>
            </a:r>
          </a:p>
          <a:p>
            <a:pPr marL="0" indent="0">
              <a:buNone/>
            </a:pPr>
            <a:r>
              <a:rPr lang="en-US" dirty="0"/>
              <a:t>6. ORDER 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A7C48-D511-4B53-B792-88902490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Logical Query 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685357-A7F7-4D02-920F-E763808E0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Logical Query Processing Phases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78BDD-5D29-407B-A753-9B57A6A8A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359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320658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the FROM and SELECT Clauses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36FD2-BEBE-4EC4-AC28-F4DAAE77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2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</p:spTree>
    <p:extLst>
      <p:ext uri="{BB962C8B-B14F-4D97-AF65-F5344CB8AC3E}">
        <p14:creationId xmlns:p14="http://schemas.microsoft.com/office/powerpoint/2010/main" val="3413132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Working with Data Types and Built-in Functions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8428256-4D28-401C-8A0A-878373044A38}"/>
              </a:ext>
            </a:extLst>
          </p:cNvPr>
          <p:cNvSpPr/>
          <p:nvPr/>
        </p:nvSpPr>
        <p:spPr>
          <a:xfrm>
            <a:off x="214475" y="3931185"/>
            <a:ext cx="871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Data Types (Transact-SQL)” at </a:t>
            </a:r>
            <a:r>
              <a:rPr lang="en-US" i="1" dirty="0">
                <a:latin typeface="Segoe-Italic"/>
                <a:hlinkClick r:id="rId3"/>
              </a:rPr>
              <a:t>https://docs.microsoft.com/en-us/sql/t-sql/data-types/data-types-transact-sql</a:t>
            </a:r>
            <a:endParaRPr lang="en-US" i="1" dirty="0">
              <a:latin typeface="Segoe-Italic"/>
            </a:endParaRPr>
          </a:p>
          <a:p>
            <a:r>
              <a:rPr lang="en-US" dirty="0">
                <a:latin typeface="Segoe"/>
              </a:rPr>
              <a:t>Built-in Functions (Transact-SQL)” at </a:t>
            </a:r>
            <a:r>
              <a:rPr lang="en-US" i="1" dirty="0">
                <a:hlinkClick r:id="rId4"/>
              </a:rPr>
              <a:t>https://docs.microsoft.com/en-us/sql/t-sql/functions/functions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4122D-C3A7-4DCB-B57F-E5EBBC10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19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/>
              <a:t>Database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87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879F0-AECB-46C4-8B85-C0D15F1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26B3A-15FC-497E-B838-745AAF3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68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/>
              <a:t>Working with Git, Jira, Draw.io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1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879F0-AECB-46C4-8B85-C0D15F1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26B3A-15FC-497E-B838-745AAF3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5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879F0-AECB-46C4-8B85-C0D15F1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Jira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26B3A-15FC-497E-B838-745AAF3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0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879F0-AECB-46C4-8B85-C0D15F1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Draw.io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26B3A-15FC-497E-B838-745AAF3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38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323499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025AAF7-1CAC-4952-88C6-24A8A53B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DAC9C4-DD69-4C2C-838D-2B34FB0449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Databases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Database Files and Filegroups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Data Pages and Data Rows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Large Objects (LOB) Storage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Extents and Allocation Map Pages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Data Modifications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A6DA6-D5D7-4AC8-BF73-6900BDE45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A095A2-4692-4BF9-BDAA-19EF2FEE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AE0119-8720-47A2-9DA0-0F82F814B6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master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resource Database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/>
              <a:t>msdb</a:t>
            </a:r>
            <a:r>
              <a:rPr lang="en-US" sz="1600" dirty="0"/>
              <a:t>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model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/>
              <a:t>tempdb</a:t>
            </a:r>
            <a:r>
              <a:rPr lang="en-US" sz="1600" dirty="0"/>
              <a:t> Database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AF40-FABE-4D33-8DEF-B4BB0C5392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System Database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732B-2303-4056-A00D-3B51E21BF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11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9947B-7C04-4395-A74B-D5BF874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6460A1-9C56-438C-B60B-11B2A6BBB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Database Files and Filegroups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FCA1A7-A035-4B1B-A6C7-AF96698120B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57188" y="1567341"/>
            <a:ext cx="8429625" cy="27644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50459-803C-46BF-9104-69DA8FECE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15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9947B-7C04-4395-A74B-D5BF874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6460A1-9C56-438C-B60B-11B2A6BBB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Database Files and Filegroups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02223-217A-492A-8AEC-AEBB3374EEC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57188" y="1556890"/>
            <a:ext cx="8429625" cy="27853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70C71-32A0-4782-B4AF-BAD8CF7B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2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56" y="677403"/>
            <a:ext cx="2301480" cy="3788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14DE15-A3DF-42A7-96DF-D37253E3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7D5A5-367D-4F5A-A86F-38B6D843B5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 space in the database is divided into logical 8KB pages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CEAF26-52FD-452D-8CB0-624797B28F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Data Pages and Data Rows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0BBB7-9493-4352-A2AA-9D7B1838B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33242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Tatiana Kolentsova</DisplayName>
        <AccountId>31</AccountId>
        <AccountType/>
      </UserInfo>
      <UserInfo>
        <DisplayName>Nina Skazobova</DisplayName>
        <AccountId>32</AccountId>
        <AccountType/>
      </UserInfo>
      <UserInfo>
        <DisplayName>Mikhail Manyagin</DisplayName>
        <AccountId>33</AccountId>
        <AccountType/>
      </UserInfo>
      <UserInfo>
        <DisplayName>Anton Belousov</DisplayName>
        <AccountId>17</AccountId>
        <AccountType/>
      </UserInfo>
      <UserInfo>
        <DisplayName>Vladimir Mitiurin</DisplayName>
        <AccountId>14</AccountId>
        <AccountType/>
      </UserInfo>
      <UserInfo>
        <DisplayName>Andrey Potapov</DisplayName>
        <AccountId>6</AccountId>
        <AccountType/>
      </UserInfo>
      <UserInfo>
        <DisplayName>Elisey Astakhov</DisplayName>
        <AccountId>12</AccountId>
        <AccountType/>
      </UserInfo>
      <UserInfo>
        <DisplayName>Aleksey Gretsov</DisplayName>
        <AccountId>15</AccountId>
        <AccountType/>
      </UserInfo>
      <UserInfo>
        <DisplayName>Nikolai Golyshkin</DisplayName>
        <AccountId>13</AccountId>
        <AccountType/>
      </UserInfo>
      <UserInfo>
        <DisplayName>Sergei Boikov</DisplayName>
        <AccountId>26</AccountId>
        <AccountType/>
      </UserInfo>
      <UserInfo>
        <DisplayName>Marina Portenko</DisplayName>
        <AccountId>21</AccountId>
        <AccountType/>
      </UserInfo>
      <UserInfo>
        <DisplayName>Viktor Isaikin</DisplayName>
        <AccountId>28</AccountId>
        <AccountType/>
      </UserInfo>
      <UserInfo>
        <DisplayName>Gaiane Aleksanian</DisplayName>
        <AccountId>16</AccountId>
        <AccountType/>
      </UserInfo>
      <UserInfo>
        <DisplayName>Igor Ilin</DisplayName>
        <AccountId>24</AccountId>
        <AccountType/>
      </UserInfo>
      <UserInfo>
        <DisplayName>Nikita Ulitin</DisplayName>
        <AccountId>18</AccountId>
        <AccountType/>
      </UserInfo>
      <UserInfo>
        <DisplayName>Denis Suvolokin</DisplayName>
        <AccountId>19</AccountId>
        <AccountType/>
      </UserInfo>
      <UserInfo>
        <DisplayName>Bogdan Gavrikov</DisplayName>
        <AccountId>22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  <UserInfo>
        <DisplayName>Pavel Andreev</DisplayName>
        <AccountId>25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FDD6AF-F862-42A0-AAC6-0480CB0D4076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9349</TotalTime>
  <Words>900</Words>
  <Application>Microsoft Office PowerPoint</Application>
  <PresentationFormat>On-screen Show (16:9)</PresentationFormat>
  <Paragraphs>283</Paragraphs>
  <Slides>47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Black</vt:lpstr>
      <vt:lpstr>Calibri</vt:lpstr>
      <vt:lpstr>Calibri Light</vt:lpstr>
      <vt:lpstr>Consolas</vt:lpstr>
      <vt:lpstr>Segoe</vt:lpstr>
      <vt:lpstr>Segoe-Italic</vt:lpstr>
      <vt:lpstr>Trebuchet MS</vt:lpstr>
      <vt:lpstr>Breakers</vt:lpstr>
      <vt:lpstr>General</vt:lpstr>
      <vt:lpstr>Covers</vt:lpstr>
      <vt:lpstr>MSBI LAB S21.E02-SQL</vt:lpstr>
      <vt:lpstr>IN THE PREVIOUS PART</vt:lpstr>
      <vt:lpstr>S21E02 AGENDA</vt:lpstr>
      <vt:lpstr>Data Storage Internals</vt:lpstr>
      <vt:lpstr>Data Storage Internals </vt:lpstr>
      <vt:lpstr>Data Storage Internals </vt:lpstr>
      <vt:lpstr>Data Storage Internals </vt:lpstr>
      <vt:lpstr>Data Storage Internals </vt:lpstr>
      <vt:lpstr>Data Storage Internals </vt:lpstr>
      <vt:lpstr>Data Storage Internals </vt:lpstr>
      <vt:lpstr>Data Storage Internals</vt:lpstr>
      <vt:lpstr>Data Storage Internals</vt:lpstr>
      <vt:lpstr>Data Storage Internals</vt:lpstr>
      <vt:lpstr>Data Storage Internals</vt:lpstr>
      <vt:lpstr>Data Storage Internals</vt:lpstr>
      <vt:lpstr>Tables and Indexes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Foundations of T-SQL</vt:lpstr>
      <vt:lpstr>Foundations of T-SQL</vt:lpstr>
      <vt:lpstr>Foundations of T-SQL</vt:lpstr>
      <vt:lpstr>Foundations of T-SQL</vt:lpstr>
      <vt:lpstr>Foundations of T-SQL</vt:lpstr>
      <vt:lpstr>Foundations of T-SQL</vt:lpstr>
      <vt:lpstr>Understanding Logical Query Processing</vt:lpstr>
      <vt:lpstr>Understanding Logical Query Processing</vt:lpstr>
      <vt:lpstr>Understanding Logical Query Processing</vt:lpstr>
      <vt:lpstr>Getting Started with the SELECT Statement</vt:lpstr>
      <vt:lpstr>Getting Started with the SELECT Statement</vt:lpstr>
      <vt:lpstr>Getting Started with the SELECT Statement</vt:lpstr>
      <vt:lpstr>Database Design</vt:lpstr>
      <vt:lpstr>Database Design</vt:lpstr>
      <vt:lpstr>Working with Git, Jira, Draw.io</vt:lpstr>
      <vt:lpstr>Working with GIT</vt:lpstr>
      <vt:lpstr>Working with Jira</vt:lpstr>
      <vt:lpstr>Working with Draw.io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28</cp:revision>
  <dcterms:created xsi:type="dcterms:W3CDTF">2020-10-14T11:21:35Z</dcterms:created>
  <dcterms:modified xsi:type="dcterms:W3CDTF">2020-12-15T18:57:46Z</dcterms:modified>
</cp:coreProperties>
</file>