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2"/>
  </p:notesMasterIdLst>
  <p:handoutMasterIdLst>
    <p:handoutMasterId r:id="rId33"/>
  </p:handoutMasterIdLst>
  <p:sldIdLst>
    <p:sldId id="451" r:id="rId5"/>
    <p:sldId id="453" r:id="rId6"/>
    <p:sldId id="509" r:id="rId7"/>
    <p:sldId id="514" r:id="rId8"/>
    <p:sldId id="517" r:id="rId9"/>
    <p:sldId id="515" r:id="rId10"/>
    <p:sldId id="516" r:id="rId11"/>
    <p:sldId id="521" r:id="rId12"/>
    <p:sldId id="501" r:id="rId13"/>
    <p:sldId id="471" r:id="rId14"/>
    <p:sldId id="472" r:id="rId15"/>
    <p:sldId id="477" r:id="rId16"/>
    <p:sldId id="478" r:id="rId17"/>
    <p:sldId id="479" r:id="rId18"/>
    <p:sldId id="480" r:id="rId19"/>
    <p:sldId id="481" r:id="rId20"/>
    <p:sldId id="502" r:id="rId21"/>
    <p:sldId id="474" r:id="rId22"/>
    <p:sldId id="522" r:id="rId23"/>
    <p:sldId id="519" r:id="rId24"/>
    <p:sldId id="475" r:id="rId25"/>
    <p:sldId id="476" r:id="rId26"/>
    <p:sldId id="500" r:id="rId27"/>
    <p:sldId id="503" r:id="rId28"/>
    <p:sldId id="507" r:id="rId29"/>
    <p:sldId id="520" r:id="rId30"/>
    <p:sldId id="506" r:id="rId3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746"/>
    <a:srgbClr val="E6E6E6"/>
    <a:srgbClr val="2FC2D9"/>
    <a:srgbClr val="CCCCCC"/>
    <a:srgbClr val="666666"/>
    <a:srgbClr val="464547"/>
    <a:srgbClr val="A3C644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00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77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7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5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2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5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35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20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3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3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4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8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6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4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1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0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6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8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60399" y="4412952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November 15, 2019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5284694" y="1742303"/>
            <a:ext cx="3142024" cy="1237739"/>
          </a:xfr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A95DD91-F8F2-46DC-9806-01FD631E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82" y="450751"/>
            <a:ext cx="4126477" cy="35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7840717" cy="348437"/>
            <a:chOff x="448467" y="1385345"/>
            <a:chExt cx="10454288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Clay Tablet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8649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2"/>
              <a:ext cx="49529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File Management System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1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2"/>
              <a:ext cx="673100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Hierarchical database System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8153173" cy="362732"/>
            <a:chOff x="448467" y="3451955"/>
            <a:chExt cx="10870897" cy="48364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2"/>
              <a:ext cx="1032754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Network Database System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8075019" cy="348437"/>
            <a:chOff x="448467" y="4140826"/>
            <a:chExt cx="10766691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102233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Relational Database System (RDBMS)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7781" y="3732175"/>
            <a:ext cx="8075019" cy="348437"/>
            <a:chOff x="448467" y="4140826"/>
            <a:chExt cx="10766691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2"/>
              <a:ext cx="102233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NoSQL (Document oriented, Column Store, Graph, Key-Value)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50" y="4182297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2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</a:t>
            </a:r>
          </a:p>
        </p:txBody>
      </p:sp>
      <p:pic>
        <p:nvPicPr>
          <p:cNvPr id="1026" name="Picture 2" descr="http://www.analyticsvidhya.com/blog/wp-content/uploads/2014/11/DBs-tab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08" y="800100"/>
            <a:ext cx="6019077" cy="404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15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evolution: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53756"/>
            <a:ext cx="226337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File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3225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</a:t>
            </a:r>
          </a:p>
        </p:txBody>
      </p:sp>
      <p:pic>
        <p:nvPicPr>
          <p:cNvPr id="6146" name="Picture 2" descr="http://sitepointstatic.com/graphics/sitepoint_tre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513" y="1108807"/>
            <a:ext cx="2809975" cy="315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236117" y="953756"/>
            <a:ext cx="268233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Hierarchical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27736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evolution:</a:t>
            </a:r>
          </a:p>
        </p:txBody>
      </p:sp>
      <p:pic>
        <p:nvPicPr>
          <p:cNvPr id="7170" name="Picture 2" descr="http://www.c-sharpcorner.com/UploadFile/65fc13/types-of-database-management-systems/Images/net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59" y="1106121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4"/>
          <p:cNvSpPr txBox="1">
            <a:spLocks/>
          </p:cNvSpPr>
          <p:nvPr/>
        </p:nvSpPr>
        <p:spPr>
          <a:xfrm>
            <a:off x="236117" y="953756"/>
            <a:ext cx="238405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91195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evolution:</a:t>
            </a:r>
          </a:p>
        </p:txBody>
      </p:sp>
      <p:pic>
        <p:nvPicPr>
          <p:cNvPr id="8194" name="Picture 2" descr="http://upload.wikimedia.org/wikipedia/commons/thumb/7/7c/Relational_database_terms.svg/2000px-Relational_database_term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07" y="1193273"/>
            <a:ext cx="7442630" cy="347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4"/>
          <p:cNvSpPr txBox="1">
            <a:spLocks/>
          </p:cNvSpPr>
          <p:nvPr/>
        </p:nvSpPr>
        <p:spPr>
          <a:xfrm>
            <a:off x="236117" y="953756"/>
            <a:ext cx="251132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Relational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7129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evolution:</a:t>
            </a:r>
          </a:p>
        </p:txBody>
      </p:sp>
      <p:pic>
        <p:nvPicPr>
          <p:cNvPr id="9218" name="Picture 2" descr="https://cs.brown.edu/courses/cs227/archives/2011/images/nosql-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164" y="850328"/>
            <a:ext cx="5043948" cy="388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4"/>
          <p:cNvSpPr txBox="1">
            <a:spLocks/>
          </p:cNvSpPr>
          <p:nvPr/>
        </p:nvSpPr>
        <p:spPr>
          <a:xfrm>
            <a:off x="236117" y="953756"/>
            <a:ext cx="71077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143991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rgbClr val="1A9CB0"/>
                </a:solidFill>
              </a:rPr>
              <a:t>MS SQL Server overview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3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r>
              <a:rPr lang="en-US"/>
              <a:t>MS SQL Server overview</a:t>
            </a:r>
          </a:p>
        </p:txBody>
      </p:sp>
      <p:pic>
        <p:nvPicPr>
          <p:cNvPr id="3074" name="Picture 2" descr="http://www.intersystems.com/assets/MQ_Operational_DBMS_2014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4" y="1291281"/>
            <a:ext cx="3332195" cy="333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211404" y="780251"/>
            <a:ext cx="841979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Magic Quadrant for Operational Database Management Systems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EE0F69-B1E6-46D9-A7D1-A70350DD69B9}"/>
              </a:ext>
            </a:extLst>
          </p:cNvPr>
          <p:cNvSpPr txBox="1">
            <a:spLocks/>
          </p:cNvSpPr>
          <p:nvPr/>
        </p:nvSpPr>
        <p:spPr>
          <a:xfrm>
            <a:off x="326732" y="1607281"/>
            <a:ext cx="63709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82154-D82C-4D5E-9851-809151BDA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731" y="1235676"/>
            <a:ext cx="3489990" cy="3538886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D85DBB-8122-43CD-B907-E554276BE54B}"/>
              </a:ext>
            </a:extLst>
          </p:cNvPr>
          <p:cNvSpPr txBox="1">
            <a:spLocks/>
          </p:cNvSpPr>
          <p:nvPr/>
        </p:nvSpPr>
        <p:spPr>
          <a:xfrm>
            <a:off x="5122544" y="1607281"/>
            <a:ext cx="63709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8070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&quot;evolution of microsoft sql&quot;&quot;">
            <a:extLst>
              <a:ext uri="{FF2B5EF4-FFF2-40B4-BE49-F238E27FC236}">
                <a16:creationId xmlns:a16="http://schemas.microsoft.com/office/drawing/2014/main" id="{6132EBA6-8CF8-4A2B-B1D7-E2C20D2E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1" y="699517"/>
            <a:ext cx="7368988" cy="41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MS SQL Server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7989820" y="4601432"/>
            <a:ext cx="1086338" cy="224677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100">
                <a:solidFill>
                  <a:srgbClr val="FFFFFF"/>
                </a:solidFill>
                <a:latin typeface="Trebuchet MS"/>
                <a:cs typeface="Trebuchet MS"/>
              </a:rPr>
              <a:t>SQL 2017</a:t>
            </a:r>
          </a:p>
        </p:txBody>
      </p:sp>
    </p:spTree>
    <p:extLst>
      <p:ext uri="{BB962C8B-B14F-4D97-AF65-F5344CB8AC3E}">
        <p14:creationId xmlns:p14="http://schemas.microsoft.com/office/powerpoint/2010/main" val="70065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8601" y="1544501"/>
            <a:ext cx="7840717" cy="348437"/>
            <a:chOff x="448467" y="1385345"/>
            <a:chExt cx="10454288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Database evolution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18601" y="2060622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>
                  <a:solidFill>
                    <a:srgbClr val="444444"/>
                  </a:solidFill>
                  <a:latin typeface="Trebuchet MS"/>
                  <a:cs typeface="Trebuchet MS"/>
                </a:rPr>
                <a:t>MS SQL Server overview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50" y="2113322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738247" y="3640956"/>
            <a:ext cx="7667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1500" b="1" dirty="0">
                <a:solidFill>
                  <a:srgbClr val="444444"/>
                </a:solidFill>
                <a:latin typeface="Trebuchet MS"/>
                <a:cs typeface="Trebuchet MS"/>
              </a:rPr>
              <a:t>Create </a:t>
            </a:r>
            <a:r>
              <a:rPr lang="en-US" sz="1500" b="1" dirty="0" err="1">
                <a:solidFill>
                  <a:srgbClr val="444444"/>
                </a:solidFill>
                <a:latin typeface="Trebuchet MS"/>
                <a:cs typeface="Trebuchet MS"/>
              </a:rPr>
              <a:t>PoC</a:t>
            </a:r>
            <a:r>
              <a:rPr lang="en-US" sz="1500" b="1" dirty="0">
                <a:solidFill>
                  <a:srgbClr val="444444"/>
                </a:solidFill>
                <a:latin typeface="Trebuchet MS"/>
                <a:cs typeface="Trebuchet MS"/>
              </a:rPr>
              <a:t> of a Database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18601" y="2576743"/>
            <a:ext cx="8071060" cy="348437"/>
            <a:chOff x="448467" y="4140826"/>
            <a:chExt cx="10761413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86540" y="4155115"/>
              <a:ext cx="102233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>
                  <a:solidFill>
                    <a:srgbClr val="444444"/>
                  </a:solidFill>
                  <a:latin typeface="Trebuchet MS"/>
                  <a:cs typeface="Trebuchet MS"/>
                </a:rPr>
                <a:t>Resources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2550" y="4182297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318601" y="3092864"/>
            <a:ext cx="348437" cy="348437"/>
            <a:chOff x="448467" y="4140826"/>
            <a:chExt cx="464582" cy="464582"/>
          </a:xfrm>
        </p:grpSpPr>
        <p:sp>
          <p:nvSpPr>
            <p:cNvPr id="52" name="Oval 51"/>
            <p:cNvSpPr/>
            <p:nvPr/>
          </p:nvSpPr>
          <p:spPr>
            <a:xfrm>
              <a:off x="448467" y="4140826"/>
              <a:ext cx="464582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2550" y="4182297"/>
              <a:ext cx="417209" cy="406265"/>
            </a:xfrm>
            <a:prstGeom prst="rect">
              <a:avLst/>
            </a:prstGeom>
            <a:noFill/>
          </p:spPr>
          <p:txBody>
            <a:bodyPr wrap="none" tIns="27432" rtlCol="0">
              <a:spAutoFit/>
            </a:bodyPr>
            <a:lstStyle/>
            <a:p>
              <a:pPr algn="ctr"/>
              <a:r>
                <a:rPr lang="en-US" sz="1500" b="1">
                  <a:solidFill>
                    <a:schemeClr val="bg1"/>
                  </a:solidFill>
                  <a:latin typeface="Arial Black"/>
                  <a:cs typeface="Arial Black"/>
                </a:rPr>
                <a:t>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4643" y="3105498"/>
            <a:ext cx="8075019" cy="851923"/>
            <a:chOff x="448467" y="3469512"/>
            <a:chExt cx="10766691" cy="1135896"/>
          </a:xfrm>
        </p:grpSpPr>
        <p:sp>
          <p:nvSpPr>
            <p:cNvPr id="55" name="TextBox 54"/>
            <p:cNvSpPr txBox="1"/>
            <p:nvPr/>
          </p:nvSpPr>
          <p:spPr>
            <a:xfrm>
              <a:off x="991818" y="3469512"/>
              <a:ext cx="102233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>
                  <a:solidFill>
                    <a:srgbClr val="444444"/>
                  </a:solidFill>
                  <a:latin typeface="Trebuchet MS"/>
                  <a:cs typeface="Trebuchet MS"/>
                </a:rPr>
                <a:t>Work remotely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72550" y="4182297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18601" y="1028380"/>
            <a:ext cx="7840717" cy="348437"/>
            <a:chOff x="448467" y="1385345"/>
            <a:chExt cx="10454288" cy="464582"/>
          </a:xfrm>
        </p:grpSpPr>
        <p:sp>
          <p:nvSpPr>
            <p:cNvPr id="60" name="TextBox 59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About this Course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8295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MS SQL Server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7989820" y="4601432"/>
            <a:ext cx="1086338" cy="224677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100">
                <a:solidFill>
                  <a:srgbClr val="FFFFFF"/>
                </a:solidFill>
                <a:latin typeface="Trebuchet MS"/>
                <a:cs typeface="Trebuchet MS"/>
              </a:rPr>
              <a:t>SQL 2017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FE4243-B232-449D-A02E-A91378DD9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1390650"/>
            <a:ext cx="7229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9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MS SQL Server overview :</a:t>
            </a:r>
          </a:p>
        </p:txBody>
      </p:sp>
      <p:pic>
        <p:nvPicPr>
          <p:cNvPr id="4098" name="Picture 2" descr="Component interfaces in SQL Server 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432" y="971585"/>
            <a:ext cx="3868614" cy="346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41536" y="1582186"/>
            <a:ext cx="7840717" cy="348437"/>
            <a:chOff x="448467" y="1385345"/>
            <a:chExt cx="10454288" cy="464582"/>
          </a:xfrm>
        </p:grpSpPr>
        <p:sp>
          <p:nvSpPr>
            <p:cNvPr id="6" name="TextBox 5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Database Engine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41536" y="2076654"/>
            <a:ext cx="4122263" cy="362731"/>
            <a:chOff x="448467" y="2074215"/>
            <a:chExt cx="5496350" cy="483641"/>
          </a:xfrm>
        </p:grpSpPr>
        <p:sp>
          <p:nvSpPr>
            <p:cNvPr id="11" name="TextBox 10"/>
            <p:cNvSpPr txBox="1"/>
            <p:nvPr/>
          </p:nvSpPr>
          <p:spPr>
            <a:xfrm>
              <a:off x="991818" y="2106451"/>
              <a:ext cx="4952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SQL Server Analysis Services (SSAS)</a:t>
              </a:r>
              <a:endParaRPr lang="en-US" sz="150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41536" y="2593306"/>
            <a:ext cx="5455762" cy="362731"/>
            <a:chOff x="448467" y="2763085"/>
            <a:chExt cx="7274349" cy="483641"/>
          </a:xfrm>
        </p:grpSpPr>
        <p:sp>
          <p:nvSpPr>
            <p:cNvPr id="17" name="TextBox 16"/>
            <p:cNvSpPr txBox="1"/>
            <p:nvPr/>
          </p:nvSpPr>
          <p:spPr>
            <a:xfrm>
              <a:off x="1599463" y="2795321"/>
              <a:ext cx="612335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SQL Server Reporting Services (SSRS)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41536" y="3109958"/>
            <a:ext cx="5455763" cy="362731"/>
            <a:chOff x="448467" y="3451955"/>
            <a:chExt cx="7274350" cy="483641"/>
          </a:xfrm>
        </p:grpSpPr>
        <p:sp>
          <p:nvSpPr>
            <p:cNvPr id="22" name="TextBox 21"/>
            <p:cNvSpPr txBox="1"/>
            <p:nvPr/>
          </p:nvSpPr>
          <p:spPr>
            <a:xfrm>
              <a:off x="991818" y="348419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SQL Server Integration Services (SSIS)</a:t>
              </a:r>
              <a:endParaRPr lang="en-US" sz="150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sp>
        <p:nvSpPr>
          <p:cNvPr id="26" name="Text Placeholder 4"/>
          <p:cNvSpPr txBox="1">
            <a:spLocks/>
          </p:cNvSpPr>
          <p:nvPr/>
        </p:nvSpPr>
        <p:spPr>
          <a:xfrm>
            <a:off x="236117" y="953757"/>
            <a:ext cx="156312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Key Components</a:t>
            </a:r>
          </a:p>
        </p:txBody>
      </p:sp>
    </p:spTree>
    <p:extLst>
      <p:ext uri="{BB962C8B-B14F-4D97-AF65-F5344CB8AC3E}">
        <p14:creationId xmlns:p14="http://schemas.microsoft.com/office/powerpoint/2010/main" val="97182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MS SQL Server overview :</a:t>
            </a:r>
          </a:p>
        </p:txBody>
      </p:sp>
      <p:pic>
        <p:nvPicPr>
          <p:cNvPr id="5122" name="Picture 2" descr="http://blogs.msdn.com/resized-image.ashx/__size/550x0/__key/CommunityServer-Blogs-Components-WeblogFiles/00-00-00-83-23/6708.SQL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31" y="923437"/>
            <a:ext cx="5996109" cy="369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4"/>
          <p:cNvSpPr txBox="1">
            <a:spLocks/>
          </p:cNvSpPr>
          <p:nvPr/>
        </p:nvSpPr>
        <p:spPr>
          <a:xfrm>
            <a:off x="236117" y="953757"/>
            <a:ext cx="156312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Database Engine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MS SQL Server overview :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36117" y="953757"/>
            <a:ext cx="170508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System Databases</a:t>
            </a:r>
            <a:endParaRPr lang="en-US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772948" y="953757"/>
            <a:ext cx="334392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SSMS SQL Server Management Studio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master Database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resource Database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 err="1"/>
              <a:t>msdb</a:t>
            </a:r>
            <a:r>
              <a:rPr lang="en-US" dirty="0"/>
              <a:t> Database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model Database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 err="1"/>
              <a:t>tempdb</a:t>
            </a:r>
            <a:r>
              <a:rPr lang="en-US" dirty="0"/>
              <a:t> Database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SQL Server Management Studio (SSMS) is an integrated environment for accessing, configuring, managing, administering, and developing all components of SQL Server. SSMS combines a broad group of graphical tools with a number of rich script editors to provide access to SQL Server to developers and administrators of all skill levels.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0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977407" y="1189050"/>
            <a:ext cx="7023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Resources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7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977407" y="1189050"/>
            <a:ext cx="7023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rgbClr val="1A9CB0"/>
                </a:solidFill>
              </a:rPr>
              <a:t>Work remotely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60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977407" y="1189050"/>
            <a:ext cx="7023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>
                <a:solidFill>
                  <a:srgbClr val="1A9CB0"/>
                </a:solidFill>
              </a:rPr>
              <a:t>PoC</a:t>
            </a:r>
            <a:r>
              <a:rPr lang="en-US" sz="6000" b="1" dirty="0">
                <a:solidFill>
                  <a:srgbClr val="1A9CB0"/>
                </a:solidFill>
              </a:rPr>
              <a:t> of a Database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185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S20E01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466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rgbClr val="1A9CB0"/>
                </a:solidFill>
              </a:rPr>
              <a:t>About this course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64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Intelligence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7840717" cy="348437"/>
            <a:chOff x="448467" y="1385345"/>
            <a:chExt cx="10454288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Reporting and analytics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5931" y="1427189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>
                  <a:solidFill>
                    <a:srgbClr val="444444"/>
                  </a:solidFill>
                  <a:latin typeface="Trebuchet MS"/>
                  <a:cs typeface="Trebuchet MS"/>
                </a:rPr>
                <a:t>Dashboard development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58000" y="2113322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>
                  <a:solidFill>
                    <a:srgbClr val="444444"/>
                  </a:solidFill>
                  <a:latin typeface="Trebuchet MS"/>
                  <a:cs typeface="Trebuchet MS"/>
                </a:rPr>
                <a:t>Data Mining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8000" y="2802034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>
                  <a:solidFill>
                    <a:srgbClr val="444444"/>
                  </a:solidFill>
                  <a:latin typeface="Trebuchet MS"/>
                  <a:cs typeface="Trebuchet MS"/>
                </a:rPr>
                <a:t>Predictive Analytics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58002" y="3490746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>
                  <a:solidFill>
                    <a:srgbClr val="444444"/>
                  </a:solidFill>
                  <a:latin typeface="Trebuchet MS"/>
                  <a:cs typeface="Trebuchet MS"/>
                </a:rPr>
                <a:t>Performance Management and KPI’s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58000" y="4182297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7781" y="3707998"/>
            <a:ext cx="5455763" cy="348437"/>
            <a:chOff x="448467" y="4140826"/>
            <a:chExt cx="7274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>
                  <a:solidFill>
                    <a:srgbClr val="444444"/>
                  </a:solidFill>
                  <a:latin typeface="Trebuchet MS"/>
                  <a:cs typeface="Trebuchet MS"/>
                </a:rPr>
                <a:t>Metadata presentation and effective usage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8000" y="4182297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pic>
        <p:nvPicPr>
          <p:cNvPr id="1026" name="Picture 2" descr="http://www.grtcorp.com/sites/grtcorp.com/files/bi_tre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47" y="8007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63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5322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79987" y="1117501"/>
            <a:ext cx="7536426" cy="431800"/>
            <a:chOff x="1413933" y="1432136"/>
            <a:chExt cx="6320367" cy="43180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1413933" y="1667465"/>
              <a:ext cx="6316134" cy="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572000" y="1432136"/>
              <a:ext cx="0" cy="235797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734300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418166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484033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59967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MSBI.Dev.S20 : Technologies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755213"/>
            <a:ext cx="2286000" cy="411480"/>
          </a:xfrm>
          <a:prstGeom prst="rect">
            <a:avLst/>
          </a:prstGeom>
          <a:solidFill>
            <a:srgbClr val="A3C6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>
                <a:latin typeface="Arial Black"/>
                <a:cs typeface="Arial Black"/>
              </a:rPr>
              <a:t>MSBI DEVELOPER</a:t>
            </a:r>
          </a:p>
        </p:txBody>
      </p:sp>
      <p:sp>
        <p:nvSpPr>
          <p:cNvPr id="34" name="Rectangle 33"/>
          <p:cNvSpPr>
            <a:spLocks/>
          </p:cNvSpPr>
          <p:nvPr/>
        </p:nvSpPr>
        <p:spPr>
          <a:xfrm>
            <a:off x="7162800" y="1542388"/>
            <a:ext cx="1706880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latin typeface="Trebuchet MS"/>
                <a:cs typeface="Trebuchet MS"/>
              </a:rPr>
              <a:t>Power BI</a:t>
            </a:r>
          </a:p>
        </p:txBody>
      </p:sp>
      <p:sp>
        <p:nvSpPr>
          <p:cNvPr id="77" name="Rectangle 76"/>
          <p:cNvSpPr>
            <a:spLocks/>
          </p:cNvSpPr>
          <p:nvPr/>
        </p:nvSpPr>
        <p:spPr>
          <a:xfrm>
            <a:off x="3371426" y="2669806"/>
            <a:ext cx="1628278" cy="314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dirty="0">
                <a:latin typeface="Trebuchet MS"/>
                <a:cs typeface="Trebuchet MS"/>
              </a:rPr>
              <a:t>Multidimensional </a:t>
            </a:r>
          </a:p>
        </p:txBody>
      </p:sp>
      <p:sp>
        <p:nvSpPr>
          <p:cNvPr id="81" name="Rectangle 80"/>
          <p:cNvSpPr>
            <a:spLocks/>
          </p:cNvSpPr>
          <p:nvPr/>
        </p:nvSpPr>
        <p:spPr>
          <a:xfrm>
            <a:off x="3371426" y="1985089"/>
            <a:ext cx="1628278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>
                <a:latin typeface="Trebuchet MS"/>
                <a:cs typeface="Trebuchet MS"/>
              </a:rPr>
              <a:t>Tabular</a:t>
            </a: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1673667" y="1548739"/>
            <a:ext cx="1679133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SSIS</a:t>
            </a:r>
          </a:p>
        </p:txBody>
      </p:sp>
      <p:sp>
        <p:nvSpPr>
          <p:cNvPr id="71" name="Rectangle 70"/>
          <p:cNvSpPr>
            <a:spLocks/>
          </p:cNvSpPr>
          <p:nvPr/>
        </p:nvSpPr>
        <p:spPr>
          <a:xfrm>
            <a:off x="1673667" y="1987563"/>
            <a:ext cx="1679133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ETL (Extract – Transform – Load)</a:t>
            </a:r>
          </a:p>
        </p:txBody>
      </p:sp>
      <p:sp>
        <p:nvSpPr>
          <p:cNvPr id="75" name="Rectangle 74"/>
          <p:cNvSpPr>
            <a:spLocks/>
          </p:cNvSpPr>
          <p:nvPr/>
        </p:nvSpPr>
        <p:spPr>
          <a:xfrm>
            <a:off x="1673667" y="2325284"/>
            <a:ext cx="1679133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900" b="1" dirty="0">
                <a:latin typeface="Trebuchet MS"/>
                <a:cs typeface="Trebuchet MS"/>
              </a:rPr>
              <a:t>Data Base Maintenance</a:t>
            </a:r>
          </a:p>
        </p:txBody>
      </p:sp>
      <p:sp>
        <p:nvSpPr>
          <p:cNvPr id="59" name="Rectangle 58"/>
          <p:cNvSpPr>
            <a:spLocks/>
          </p:cNvSpPr>
          <p:nvPr/>
        </p:nvSpPr>
        <p:spPr>
          <a:xfrm>
            <a:off x="274320" y="3002858"/>
            <a:ext cx="138241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900" b="1">
                <a:latin typeface="Trebuchet MS"/>
                <a:cs typeface="Trebuchet MS"/>
              </a:rPr>
              <a:t>T-SQL</a:t>
            </a:r>
          </a:p>
        </p:txBody>
      </p:sp>
      <p:sp>
        <p:nvSpPr>
          <p:cNvPr id="89" name="Rectangle 88"/>
          <p:cNvSpPr>
            <a:spLocks/>
          </p:cNvSpPr>
          <p:nvPr/>
        </p:nvSpPr>
        <p:spPr>
          <a:xfrm>
            <a:off x="274320" y="1987562"/>
            <a:ext cx="138241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dirty="0">
                <a:latin typeface="Trebuchet MS"/>
                <a:cs typeface="Trebuchet MS"/>
              </a:rPr>
              <a:t>OLTP Databases</a:t>
            </a:r>
          </a:p>
        </p:txBody>
      </p:sp>
      <p:sp>
        <p:nvSpPr>
          <p:cNvPr id="90" name="Rectangle 89"/>
          <p:cNvSpPr>
            <a:spLocks/>
          </p:cNvSpPr>
          <p:nvPr/>
        </p:nvSpPr>
        <p:spPr>
          <a:xfrm>
            <a:off x="274320" y="1548739"/>
            <a:ext cx="1382415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latin typeface="Trebuchet MS"/>
                <a:cs typeface="Trebuchet MS"/>
              </a:rPr>
              <a:t>MS SQL Server</a:t>
            </a:r>
          </a:p>
        </p:txBody>
      </p:sp>
      <p:sp>
        <p:nvSpPr>
          <p:cNvPr id="78" name="Rectangle 77"/>
          <p:cNvSpPr>
            <a:spLocks/>
          </p:cNvSpPr>
          <p:nvPr/>
        </p:nvSpPr>
        <p:spPr>
          <a:xfrm>
            <a:off x="274320" y="2325994"/>
            <a:ext cx="138241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dirty="0">
                <a:latin typeface="Trebuchet MS"/>
                <a:cs typeface="Trebuchet MS"/>
              </a:rPr>
              <a:t>Data Warehouse DWH</a:t>
            </a:r>
          </a:p>
        </p:txBody>
      </p:sp>
      <p:sp>
        <p:nvSpPr>
          <p:cNvPr id="115" name="Rectangle 114"/>
          <p:cNvSpPr>
            <a:spLocks/>
          </p:cNvSpPr>
          <p:nvPr/>
        </p:nvSpPr>
        <p:spPr>
          <a:xfrm>
            <a:off x="274320" y="2664426"/>
            <a:ext cx="138241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>
                <a:latin typeface="Trebuchet MS"/>
                <a:cs typeface="Trebuchet MS"/>
              </a:rPr>
              <a:t>Administration</a:t>
            </a:r>
          </a:p>
        </p:txBody>
      </p:sp>
      <p:sp>
        <p:nvSpPr>
          <p:cNvPr id="37" name="Rectangle 36"/>
          <p:cNvSpPr>
            <a:spLocks/>
          </p:cNvSpPr>
          <p:nvPr/>
        </p:nvSpPr>
        <p:spPr>
          <a:xfrm>
            <a:off x="3371426" y="3005059"/>
            <a:ext cx="1628278" cy="32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MDX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3371426" y="1547768"/>
            <a:ext cx="1628278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SSAS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3371426" y="2326340"/>
            <a:ext cx="1628278" cy="3091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DAX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052552" y="1548739"/>
            <a:ext cx="2057400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Azure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054244" y="1992942"/>
            <a:ext cx="205570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>
                <a:latin typeface="Trebuchet MS"/>
                <a:cs typeface="Trebuchet MS"/>
              </a:rPr>
              <a:t>Storage 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5054244" y="2330664"/>
            <a:ext cx="205570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>
                <a:latin typeface="Trebuchet MS"/>
                <a:cs typeface="Trebuchet MS"/>
              </a:rPr>
              <a:t>Azure SQL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>
          <a:xfrm>
            <a:off x="5052550" y="2668386"/>
            <a:ext cx="205570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Azure Data Factory v2 (ADFv2)</a:t>
            </a:r>
          </a:p>
        </p:txBody>
      </p:sp>
      <p:sp>
        <p:nvSpPr>
          <p:cNvPr id="41" name="Rectangle 40"/>
          <p:cNvSpPr>
            <a:spLocks/>
          </p:cNvSpPr>
          <p:nvPr/>
        </p:nvSpPr>
        <p:spPr>
          <a:xfrm>
            <a:off x="3429000" y="4388287"/>
            <a:ext cx="170688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latin typeface="Trebuchet MS"/>
                <a:cs typeface="Trebuchet MS"/>
              </a:rPr>
              <a:t>PowerShell</a:t>
            </a:r>
          </a:p>
        </p:txBody>
      </p:sp>
      <p:sp>
        <p:nvSpPr>
          <p:cNvPr id="42" name="Rectangle 41"/>
          <p:cNvSpPr>
            <a:spLocks/>
          </p:cNvSpPr>
          <p:nvPr/>
        </p:nvSpPr>
        <p:spPr>
          <a:xfrm>
            <a:off x="1535205" y="4388287"/>
            <a:ext cx="170688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C#</a:t>
            </a:r>
          </a:p>
        </p:txBody>
      </p:sp>
      <p:sp>
        <p:nvSpPr>
          <p:cNvPr id="44" name="Rectangle 43"/>
          <p:cNvSpPr>
            <a:spLocks/>
          </p:cNvSpPr>
          <p:nvPr/>
        </p:nvSpPr>
        <p:spPr>
          <a:xfrm>
            <a:off x="5052549" y="3010045"/>
            <a:ext cx="205570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Azure DevOps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01D2FC-3527-4E84-818B-470116A2DB84}"/>
              </a:ext>
            </a:extLst>
          </p:cNvPr>
          <p:cNvSpPr>
            <a:spLocks/>
          </p:cNvSpPr>
          <p:nvPr/>
        </p:nvSpPr>
        <p:spPr>
          <a:xfrm>
            <a:off x="5401377" y="4388287"/>
            <a:ext cx="170688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Python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51EC4E-50DB-4CBB-A772-C2AB4D52CC8D}"/>
              </a:ext>
            </a:extLst>
          </p:cNvPr>
          <p:cNvSpPr>
            <a:spLocks/>
          </p:cNvSpPr>
          <p:nvPr/>
        </p:nvSpPr>
        <p:spPr>
          <a:xfrm>
            <a:off x="5052548" y="3371184"/>
            <a:ext cx="205570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A lot of…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DCA0AB-788F-45D6-B159-9859A27DA736}"/>
              </a:ext>
            </a:extLst>
          </p:cNvPr>
          <p:cNvSpPr>
            <a:spLocks/>
          </p:cNvSpPr>
          <p:nvPr/>
        </p:nvSpPr>
        <p:spPr>
          <a:xfrm>
            <a:off x="7162799" y="1990469"/>
            <a:ext cx="1706879" cy="314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dirty="0">
                <a:latin typeface="Trebuchet MS"/>
                <a:cs typeface="Trebuchet MS"/>
              </a:rPr>
              <a:t>SSRS</a:t>
            </a:r>
          </a:p>
        </p:txBody>
      </p:sp>
    </p:spTree>
    <p:extLst>
      <p:ext uri="{BB962C8B-B14F-4D97-AF65-F5344CB8AC3E}">
        <p14:creationId xmlns:p14="http://schemas.microsoft.com/office/powerpoint/2010/main" val="163219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320" y="847440"/>
            <a:ext cx="1497724" cy="3887421"/>
            <a:chOff x="274320" y="876304"/>
            <a:chExt cx="1497724" cy="3887421"/>
          </a:xfrm>
        </p:grpSpPr>
        <p:sp>
          <p:nvSpPr>
            <p:cNvPr id="89" name="Rectangle 8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November</a:t>
              </a: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MSBI.Dev.S20 : Timeline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839310" y="847440"/>
            <a:ext cx="1497724" cy="3887421"/>
            <a:chOff x="274320" y="876304"/>
            <a:chExt cx="1497724" cy="3887421"/>
          </a:xfrm>
        </p:grpSpPr>
        <p:sp>
          <p:nvSpPr>
            <p:cNvPr id="19" name="Rectangle 1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December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21116" y="847440"/>
            <a:ext cx="1497724" cy="3887421"/>
            <a:chOff x="274320" y="876304"/>
            <a:chExt cx="1497724" cy="3887421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January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02922" y="847440"/>
            <a:ext cx="1497724" cy="3887421"/>
            <a:chOff x="274320" y="876304"/>
            <a:chExt cx="1497724" cy="3887421"/>
          </a:xfrm>
        </p:grpSpPr>
        <p:sp>
          <p:nvSpPr>
            <p:cNvPr id="27" name="Rectangle 26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February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84728" y="847440"/>
            <a:ext cx="1497724" cy="3887421"/>
            <a:chOff x="274320" y="876304"/>
            <a:chExt cx="1497724" cy="3887421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March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74321" y="1459447"/>
            <a:ext cx="7808132" cy="5047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7432" rtlCol="0" anchor="ctr" anchorCtr="1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MSBI  Developer Course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0100" y="2040767"/>
            <a:ext cx="2502300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Trebuchet MS"/>
                <a:cs typeface="Trebuchet MS"/>
              </a:rPr>
              <a:t>MS SQL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92672" y="2869439"/>
            <a:ext cx="1954612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Trebuchet MS"/>
                <a:cs typeface="Trebuchet MS"/>
              </a:rPr>
              <a:t>DWH,SSIS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60202" y="3259374"/>
            <a:ext cx="755651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rebuchet MS"/>
                <a:cs typeface="Trebuchet MS"/>
              </a:rPr>
              <a:t>SSAS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97045" y="4502071"/>
            <a:ext cx="1086338" cy="224677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100">
                <a:solidFill>
                  <a:srgbClr val="FFFFFF"/>
                </a:solidFill>
                <a:latin typeface="Trebuchet MS"/>
                <a:cs typeface="Trebuchet MS"/>
              </a:rPr>
              <a:t>Next step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90524" y="2493473"/>
            <a:ext cx="1023752" cy="270843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rebuchet MS"/>
                <a:cs typeface="Trebuchet MS"/>
              </a:rPr>
              <a:t>EXAM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83797" y="4141741"/>
            <a:ext cx="1407542" cy="27084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err="1">
                <a:solidFill>
                  <a:srgbClr val="FFFFFF"/>
                </a:solidFill>
                <a:latin typeface="Trebuchet MS"/>
                <a:cs typeface="Trebuchet MS"/>
              </a:rPr>
              <a:t>PowerBI</a:t>
            </a:r>
            <a:endParaRPr lang="en-US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00699" y="3668653"/>
            <a:ext cx="1089212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rebuchet MS"/>
                <a:cs typeface="Trebuchet MS"/>
              </a:rPr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7176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698542" y="847440"/>
            <a:ext cx="1077109" cy="3887421"/>
            <a:chOff x="274320" y="876304"/>
            <a:chExt cx="1497724" cy="3887421"/>
          </a:xfrm>
        </p:grpSpPr>
        <p:sp>
          <p:nvSpPr>
            <p:cNvPr id="27" name="Rectangle 26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Thursday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4320" y="847440"/>
            <a:ext cx="4501331" cy="3887421"/>
            <a:chOff x="274320" y="876304"/>
            <a:chExt cx="6259117" cy="3887421"/>
          </a:xfrm>
        </p:grpSpPr>
        <p:sp>
          <p:nvSpPr>
            <p:cNvPr id="89" name="Rectangle 8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Monday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343709-6EB2-490D-A787-0F15588218D8}"/>
                </a:ext>
              </a:extLst>
            </p:cNvPr>
            <p:cNvSpPr>
              <a:spLocks/>
            </p:cNvSpPr>
            <p:nvPr/>
          </p:nvSpPr>
          <p:spPr>
            <a:xfrm>
              <a:off x="274320" y="1720540"/>
              <a:ext cx="1497724" cy="26194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Lecture 10:00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9288346-336A-442F-9DF9-39F388297DD2}"/>
                </a:ext>
              </a:extLst>
            </p:cNvPr>
            <p:cNvSpPr>
              <a:spLocks/>
            </p:cNvSpPr>
            <p:nvPr/>
          </p:nvSpPr>
          <p:spPr>
            <a:xfrm>
              <a:off x="5035713" y="1720540"/>
              <a:ext cx="1497724" cy="26194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Lecture 10:00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C282A17-DD9B-4B3D-AC7A-D7BBEADB8A3D}"/>
                </a:ext>
              </a:extLst>
            </p:cNvPr>
            <p:cNvSpPr>
              <a:spLocks/>
            </p:cNvSpPr>
            <p:nvPr/>
          </p:nvSpPr>
          <p:spPr>
            <a:xfrm>
              <a:off x="274320" y="2037300"/>
              <a:ext cx="1497724" cy="26194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Homework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CDE1D3-078C-4FDC-B810-F97D8AB2812D}"/>
                </a:ext>
              </a:extLst>
            </p:cNvPr>
            <p:cNvSpPr>
              <a:spLocks/>
            </p:cNvSpPr>
            <p:nvPr/>
          </p:nvSpPr>
          <p:spPr>
            <a:xfrm>
              <a:off x="5035713" y="2029606"/>
              <a:ext cx="1497724" cy="26194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Homework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EA933D-DBB6-4848-BC85-B943EB184EFF}"/>
                </a:ext>
              </a:extLst>
            </p:cNvPr>
            <p:cNvSpPr>
              <a:spLocks/>
            </p:cNvSpPr>
            <p:nvPr/>
          </p:nvSpPr>
          <p:spPr>
            <a:xfrm>
              <a:off x="287235" y="3038856"/>
              <a:ext cx="1497724" cy="261942"/>
            </a:xfrm>
            <a:prstGeom prst="rect">
              <a:avLst/>
            </a:prstGeom>
            <a:solidFill>
              <a:srgbClr val="B2274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Deadline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07EE8AB-ADC3-4EEB-A8CB-CA3B76F94B9D}"/>
                </a:ext>
              </a:extLst>
            </p:cNvPr>
            <p:cNvSpPr>
              <a:spLocks/>
            </p:cNvSpPr>
            <p:nvPr/>
          </p:nvSpPr>
          <p:spPr>
            <a:xfrm>
              <a:off x="274320" y="4126488"/>
              <a:ext cx="1497724" cy="2619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Result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12A8C55-2F01-4412-80E4-7AF92DC9958E}"/>
                </a:ext>
              </a:extLst>
            </p:cNvPr>
            <p:cNvSpPr>
              <a:spLocks/>
            </p:cNvSpPr>
            <p:nvPr/>
          </p:nvSpPr>
          <p:spPr>
            <a:xfrm>
              <a:off x="5035713" y="3045071"/>
              <a:ext cx="1497724" cy="261942"/>
            </a:xfrm>
            <a:prstGeom prst="rect">
              <a:avLst/>
            </a:prstGeom>
            <a:solidFill>
              <a:srgbClr val="B2274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Deadline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D25E13D-8F7B-4602-8311-B310BB3A5EDB}"/>
                </a:ext>
              </a:extLst>
            </p:cNvPr>
            <p:cNvSpPr>
              <a:spLocks/>
            </p:cNvSpPr>
            <p:nvPr/>
          </p:nvSpPr>
          <p:spPr>
            <a:xfrm>
              <a:off x="5035713" y="4133816"/>
              <a:ext cx="1497724" cy="2619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Result</a:t>
              </a: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MSBI.Dev.S20 : Workflow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15727" y="847440"/>
            <a:ext cx="1077109" cy="3887421"/>
            <a:chOff x="274320" y="876304"/>
            <a:chExt cx="1497724" cy="3887421"/>
          </a:xfrm>
        </p:grpSpPr>
        <p:sp>
          <p:nvSpPr>
            <p:cNvPr id="19" name="Rectangle 1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Tuesday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57134" y="847440"/>
            <a:ext cx="1077110" cy="3887421"/>
            <a:chOff x="274320" y="876304"/>
            <a:chExt cx="1497724" cy="3887421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Wednesday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39949" y="847440"/>
            <a:ext cx="1077109" cy="3887421"/>
            <a:chOff x="274320" y="876304"/>
            <a:chExt cx="1497724" cy="3887421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Friday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5D68AA-BBD2-4247-BD63-10440157283F}"/>
              </a:ext>
            </a:extLst>
          </p:cNvPr>
          <p:cNvGrpSpPr/>
          <p:nvPr/>
        </p:nvGrpSpPr>
        <p:grpSpPr>
          <a:xfrm>
            <a:off x="5981356" y="847440"/>
            <a:ext cx="1077110" cy="3887421"/>
            <a:chOff x="274320" y="876304"/>
            <a:chExt cx="1497724" cy="3887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69F6CF-4595-47A5-BE92-0090351DF4CF}"/>
                </a:ext>
              </a:extLst>
            </p:cNvPr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249674-58B7-4D8D-B43B-5B4D40857C5F}"/>
                </a:ext>
              </a:extLst>
            </p:cNvPr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Saturday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05C2AA-8BBA-4B9B-AD9D-771AD8D3BF4E}"/>
              </a:ext>
            </a:extLst>
          </p:cNvPr>
          <p:cNvGrpSpPr/>
          <p:nvPr/>
        </p:nvGrpSpPr>
        <p:grpSpPr>
          <a:xfrm>
            <a:off x="7104186" y="847440"/>
            <a:ext cx="1077110" cy="3887421"/>
            <a:chOff x="274320" y="876304"/>
            <a:chExt cx="1497724" cy="38874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357F35A-B020-4858-805D-954EE75E2C0B}"/>
                </a:ext>
              </a:extLst>
            </p:cNvPr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32A2E4-CF8C-47EA-8DC2-816F264BD975}"/>
                </a:ext>
              </a:extLst>
            </p:cNvPr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Sunday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3CC55B5-59CD-4D1A-970C-0643D28D5BF2}"/>
              </a:ext>
            </a:extLst>
          </p:cNvPr>
          <p:cNvSpPr/>
          <p:nvPr/>
        </p:nvSpPr>
        <p:spPr>
          <a:xfrm>
            <a:off x="274320" y="1335486"/>
            <a:ext cx="5642738" cy="258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7432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Week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F6BE47-7480-4902-B35F-843309E227D1}"/>
              </a:ext>
            </a:extLst>
          </p:cNvPr>
          <p:cNvSpPr/>
          <p:nvPr/>
        </p:nvSpPr>
        <p:spPr>
          <a:xfrm>
            <a:off x="274319" y="2571750"/>
            <a:ext cx="5642739" cy="258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7432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Week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977710-539A-4673-8543-E2D17B555876}"/>
              </a:ext>
            </a:extLst>
          </p:cNvPr>
          <p:cNvSpPr/>
          <p:nvPr/>
        </p:nvSpPr>
        <p:spPr>
          <a:xfrm>
            <a:off x="283608" y="3653305"/>
            <a:ext cx="5642739" cy="258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7432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Week 3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10BEDE50-E47E-46D1-857E-0AC3F53B094B}"/>
              </a:ext>
            </a:extLst>
          </p:cNvPr>
          <p:cNvSpPr/>
          <p:nvPr/>
        </p:nvSpPr>
        <p:spPr>
          <a:xfrm>
            <a:off x="554017" y="3271386"/>
            <a:ext cx="517711" cy="8262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Checking</a:t>
            </a: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5CDA0D04-C7E3-493D-83BD-37D27EF9DC8C}"/>
              </a:ext>
            </a:extLst>
          </p:cNvPr>
          <p:cNvSpPr/>
          <p:nvPr/>
        </p:nvSpPr>
        <p:spPr>
          <a:xfrm>
            <a:off x="554016" y="2270378"/>
            <a:ext cx="517711" cy="7390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Making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D7C0264C-01EC-46E9-B9F8-837F3AF91525}"/>
              </a:ext>
            </a:extLst>
          </p:cNvPr>
          <p:cNvSpPr/>
          <p:nvPr/>
        </p:nvSpPr>
        <p:spPr>
          <a:xfrm>
            <a:off x="3978240" y="2262684"/>
            <a:ext cx="517711" cy="7390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Making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E9971A36-064A-471B-AD61-51B86A79C77F}"/>
              </a:ext>
            </a:extLst>
          </p:cNvPr>
          <p:cNvSpPr/>
          <p:nvPr/>
        </p:nvSpPr>
        <p:spPr>
          <a:xfrm>
            <a:off x="3978239" y="3278149"/>
            <a:ext cx="517711" cy="8262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Checking</a:t>
            </a:r>
          </a:p>
        </p:txBody>
      </p:sp>
    </p:spTree>
    <p:extLst>
      <p:ext uri="{BB962C8B-B14F-4D97-AF65-F5344CB8AC3E}">
        <p14:creationId xmlns:p14="http://schemas.microsoft.com/office/powerpoint/2010/main" val="269251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S20E01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rgbClr val="1A9CB0"/>
                </a:solidFill>
              </a:rPr>
              <a:t>Database evolution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378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B2AA41-0880-4ACF-89AD-30CFD08CE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5783</TotalTime>
  <Words>377</Words>
  <Application>Microsoft Office PowerPoint</Application>
  <PresentationFormat>On-screen Show (16:9)</PresentationFormat>
  <Paragraphs>177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18</cp:revision>
  <cp:lastPrinted>2014-07-09T13:30:36Z</cp:lastPrinted>
  <dcterms:created xsi:type="dcterms:W3CDTF">2015-03-18T06:37:43Z</dcterms:created>
  <dcterms:modified xsi:type="dcterms:W3CDTF">2019-11-14T07:52:09Z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5c7a6d18-b7e6-429e-940e-f1cf0afb3763</vt:lpwstr>
  </property>
  <property fmtid="{D5CDD505-2E9C-101B-9397-08002B2CF9AE}" pid="5" name="AuthorIds_UIVersion_1536">
    <vt:lpwstr>6</vt:lpwstr>
  </property>
  <property fmtid="{D5CDD505-2E9C-101B-9397-08002B2CF9AE}" pid="6" name="AuthorIds_UIVersion_1024">
    <vt:lpwstr>6</vt:lpwstr>
  </property>
  <property fmtid="{D5CDD505-2E9C-101B-9397-08002B2CF9AE}" pid="7" name="AuthorIds_UIVersion_2560">
    <vt:lpwstr>25</vt:lpwstr>
  </property>
</Properties>
</file>