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8"/>
  </p:notesMasterIdLst>
  <p:handoutMasterIdLst>
    <p:handoutMasterId r:id="rId29"/>
  </p:handoutMasterIdLst>
  <p:sldIdLst>
    <p:sldId id="258" r:id="rId5"/>
    <p:sldId id="505" r:id="rId6"/>
    <p:sldId id="750" r:id="rId7"/>
    <p:sldId id="769" r:id="rId8"/>
    <p:sldId id="774" r:id="rId9"/>
    <p:sldId id="775" r:id="rId10"/>
    <p:sldId id="776" r:id="rId11"/>
    <p:sldId id="777" r:id="rId12"/>
    <p:sldId id="778" r:id="rId13"/>
    <p:sldId id="663" r:id="rId14"/>
    <p:sldId id="754" r:id="rId15"/>
    <p:sldId id="771" r:id="rId16"/>
    <p:sldId id="772" r:id="rId17"/>
    <p:sldId id="779" r:id="rId18"/>
    <p:sldId id="780" r:id="rId19"/>
    <p:sldId id="782" r:id="rId20"/>
    <p:sldId id="784" r:id="rId21"/>
    <p:sldId id="783" r:id="rId22"/>
    <p:sldId id="785" r:id="rId23"/>
    <p:sldId id="786" r:id="rId24"/>
    <p:sldId id="788" r:id="rId25"/>
    <p:sldId id="789" r:id="rId26"/>
    <p:sldId id="790" r:id="rId2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1A9CB0"/>
    <a:srgbClr val="B22746"/>
    <a:srgbClr val="999999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9E384-6C0A-4294-B7F0-D373C1383FD5}" v="3" dt="2019-04-29T18:39:19.9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111" d="100"/>
          <a:sy n="111" d="100"/>
        </p:scale>
        <p:origin x="930" y="7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0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6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79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24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61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3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7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59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6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us begin with the definition of each which will be followed by examples:</a:t>
            </a:r>
            <a:br>
              <a:rPr lang="en-US" dirty="0"/>
            </a:br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Additive measures: These are those specific class of fact measures which can be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aggreagated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across all dimension and their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hieracchy</a:t>
            </a:r>
            <a:br>
              <a:rPr lang="en-US" dirty="0"/>
            </a:br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Semi-Additive measures: These are those specific class of fact measures which can be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aggreagated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across all dimension and their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hieracchy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 the time dimension</a:t>
            </a:r>
            <a:br>
              <a:rPr lang="en-US" dirty="0"/>
            </a:br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Non-additive measures: These are those specific class of fact measures which cannot be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aggreagated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across all/any dimension and their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hieracchy</a:t>
            </a: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good example of a non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aggregatable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measure might be 'Price' on a sales record.</a:t>
            </a:r>
            <a:br>
              <a:rPr lang="en-US" dirty="0"/>
            </a:br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example:</a:t>
            </a:r>
            <a:br>
              <a:rPr lang="en-US" dirty="0"/>
            </a:br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We have sales figures...one may tend to add sales across all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quareters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avail the yearly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sales..hence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is an example of Additive measure</a:t>
            </a:r>
            <a:br>
              <a:rPr lang="en-US" dirty="0"/>
            </a:br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We have stock levels say 1000(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Item A) on Monday...I sell 200(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Item A) on Tuesday I further sell 300(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Item A) on Wednesday...going by basic math On Thursday I should be left with 500(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Item A, assuming no inventory has flown in) to obtain current stock level I cannot aggregate the Stock sales across time dimension hierarchy...If done I will have inappropriate outcomes</a:t>
            </a:r>
            <a:br>
              <a:rPr lang="en-US" dirty="0"/>
            </a:br>
            <a:br>
              <a:rPr lang="en-US" dirty="0"/>
            </a:b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C) Aggregation of percentage or dates is an Ideal example of non-additive measures.</a:t>
            </a:r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Additivity of measures is not exactly a data warehouse design problem. However, you should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which aggregate functions you will use in reports for which measures, and which aggregate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you will use when aggregating over which dimension.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types of measures are those that can be aggregated with the SUM aggregate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across all dimensions, such as amounts or quantities. For example, if sales for product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were $200.00 and sales for product B were $150.00, then the total of the sales was $350.00.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yesterday’s sales were $100.00 and sales for the day before yesterday were $130.00, then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total sales amounted to $230.00. Measures that can be summarized across all dimensions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called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additive measures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measures are not additive over any dimension. Examples include prices and percentages,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 discount percentage. Typically, you use the AVERAGE aggregate function for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measures, or you do not aggregate them at all. Such measures are called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non-additive</a:t>
            </a:r>
          </a:p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Often, you can sum additive measures and then calculate non-additive measures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additive aggregations. For example, you can calculate the sum of sales amount 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divide that value by the sum of the order quantity to get the average price. On higher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9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7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1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6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7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6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2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1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96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April 24, 2019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74B53B9-D89A-48D6-9332-1BED70CF2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17" y="155275"/>
            <a:ext cx="4898071" cy="41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S16E17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6000" b="1" dirty="0">
                <a:solidFill>
                  <a:srgbClr val="1A9CB0"/>
                </a:solidFill>
              </a:rPr>
              <a:t>Developing SSAS cubes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0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Developing SSAS cubes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93121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Terms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Unified Dimensional Mode (UDM) Cube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Ad hoc reporting</a:t>
            </a:r>
          </a:p>
        </p:txBody>
      </p:sp>
    </p:spTree>
    <p:extLst>
      <p:ext uri="{BB962C8B-B14F-4D97-AF65-F5344CB8AC3E}">
        <p14:creationId xmlns:p14="http://schemas.microsoft.com/office/powerpoint/2010/main" val="230626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Developing SSAS cubes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398570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UDM (SSAS cube) components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source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source view (DSV)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Dimensional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Calculations (optional)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End-user model (optional)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b="1" dirty="0"/>
              <a:t>KPI, translations, actions, perspectives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Management settings</a:t>
            </a:r>
          </a:p>
        </p:txBody>
      </p:sp>
    </p:spTree>
    <p:extLst>
      <p:ext uri="{BB962C8B-B14F-4D97-AF65-F5344CB8AC3E}">
        <p14:creationId xmlns:p14="http://schemas.microsoft.com/office/powerpoint/2010/main" val="231942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Developing SSAS cubes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71438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STEP 1: Creating Data Sources AND Data Source Views​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Defining a New Data Source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Selecting Object for DSV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Creating DSV Keys and Table Relationships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Defining DSV Named Calculations and Named Queries​</a:t>
            </a:r>
          </a:p>
        </p:txBody>
      </p:sp>
    </p:spTree>
    <p:extLst>
      <p:ext uri="{BB962C8B-B14F-4D97-AF65-F5344CB8AC3E}">
        <p14:creationId xmlns:p14="http://schemas.microsoft.com/office/powerpoint/2010/main" val="110843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Developing SSAS cubes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572951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STEP 2: Creating and modifying SSAS Cubes​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Using the Cube Wizard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Modifying Cube with the Cube Designer</a:t>
            </a:r>
          </a:p>
        </p:txBody>
      </p:sp>
    </p:spTree>
    <p:extLst>
      <p:ext uri="{BB962C8B-B14F-4D97-AF65-F5344CB8AC3E}">
        <p14:creationId xmlns:p14="http://schemas.microsoft.com/office/powerpoint/2010/main" val="3163869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Developing SSAS cubes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572951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STEP 2: Creating and modifying SSAS Cubes​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899" y="1408778"/>
            <a:ext cx="4482874" cy="324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9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Developing SSAS cubes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572951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STEP 3: Creating and modifying dimensions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Creating a dimension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Modifying Dimension Attributes Properties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Assigning Dimensions to Cubes​</a:t>
            </a:r>
          </a:p>
        </p:txBody>
      </p:sp>
    </p:spTree>
    <p:extLst>
      <p:ext uri="{BB962C8B-B14F-4D97-AF65-F5344CB8AC3E}">
        <p14:creationId xmlns:p14="http://schemas.microsoft.com/office/powerpoint/2010/main" val="292725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Developing SSAS cubes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572951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STEP 3: Creating and modifying dimensions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93" y="1309333"/>
            <a:ext cx="4514849" cy="357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5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Developing SSAS cubes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624081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STEP 4: Creating Measure Groups and Measures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Creating Measure Group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Adding and Configuring Measures​</a:t>
            </a:r>
          </a:p>
        </p:txBody>
      </p:sp>
    </p:spTree>
    <p:extLst>
      <p:ext uri="{BB962C8B-B14F-4D97-AF65-F5344CB8AC3E}">
        <p14:creationId xmlns:p14="http://schemas.microsoft.com/office/powerpoint/2010/main" val="4092885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Developing SSAS cubes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624081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STEP 4: Creating Measure Groups and Measures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614" y="1295396"/>
            <a:ext cx="3102429" cy="354875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Measure Group Properties</a:t>
            </a:r>
          </a:p>
        </p:txBody>
      </p:sp>
    </p:spTree>
    <p:extLst>
      <p:ext uri="{BB962C8B-B14F-4D97-AF65-F5344CB8AC3E}">
        <p14:creationId xmlns:p14="http://schemas.microsoft.com/office/powerpoint/2010/main" val="143229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32881" y="1417371"/>
            <a:ext cx="8002404" cy="744805"/>
          </a:xfrm>
        </p:spPr>
        <p:txBody>
          <a:bodyPr>
            <a:noAutofit/>
          </a:bodyPr>
          <a:lstStyle/>
          <a:p>
            <a:r>
              <a:rPr lang="en-US" dirty="0"/>
              <a:t>MSBI DEVELOPER </a:t>
            </a:r>
          </a:p>
          <a:p>
            <a:r>
              <a:rPr lang="en-US" dirty="0"/>
              <a:t>Course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58067" y="2879524"/>
            <a:ext cx="2668038" cy="800989"/>
          </a:xfrm>
        </p:spPr>
        <p:txBody>
          <a:bodyPr/>
          <a:lstStyle/>
          <a:p>
            <a:r>
              <a:rPr lang="en-US" sz="4800" dirty="0"/>
              <a:t>S16E17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April 3, 2016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  <p:pic>
        <p:nvPicPr>
          <p:cNvPr id="1026" name="Picture 2" descr="BI.Exchan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" t="23645" r="5243" b="18570"/>
          <a:stretch/>
        </p:blipFill>
        <p:spPr bwMode="auto">
          <a:xfrm>
            <a:off x="2189584" y="420860"/>
            <a:ext cx="952806" cy="5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2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Additivity of Measures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3556" y="10127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Additive measures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b="1" dirty="0"/>
              <a:t>Transaction amount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Semi-Additive measures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b="1" dirty="0"/>
              <a:t>Account balance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Non-additive measures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b="1" dirty="0"/>
              <a:t>Price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-1204" r="17327"/>
          <a:stretch/>
        </p:blipFill>
        <p:spPr>
          <a:xfrm>
            <a:off x="4053119" y="849085"/>
            <a:ext cx="4417153" cy="38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Developing SSAS cubes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624081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STEP 4: Creating Measure Groups and Measures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Measure Properties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086" y="1295396"/>
            <a:ext cx="4371416" cy="35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09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Developing SSAS cubes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655455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STEP 5: First glance at hierarchies and calculation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Geography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2713275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Developing SSAS cubes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117" y="907598"/>
            <a:ext cx="101053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Ad hoc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SSMS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Power BI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Excel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 err="1"/>
              <a:t>etc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2546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PART: S16E16 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75371" y="1349161"/>
            <a:ext cx="7840717" cy="348438"/>
            <a:chOff x="448467" y="1385346"/>
            <a:chExt cx="10454288" cy="464583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Working with Data Flow Transformations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6"/>
              <a:ext cx="464583" cy="46458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66"/>
            <a:ext cx="7840717" cy="362735"/>
            <a:chOff x="448467" y="1385345"/>
            <a:chExt cx="10454288" cy="483647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86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Designing and Implementing Data Flow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371" y="1881526"/>
            <a:ext cx="7840717" cy="348438"/>
            <a:chOff x="448467" y="1385345"/>
            <a:chExt cx="10454288" cy="464582"/>
          </a:xfrm>
        </p:grpSpPr>
        <p:sp>
          <p:nvSpPr>
            <p:cNvPr id="11" name="TextBox 10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Determining Appropriate ETL Strategy and Tools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5786" y="2353050"/>
            <a:ext cx="7840717" cy="362736"/>
            <a:chOff x="448467" y="1385345"/>
            <a:chExt cx="10454288" cy="483650"/>
          </a:xfrm>
        </p:grpSpPr>
        <p:sp>
          <p:nvSpPr>
            <p:cNvPr id="15" name="TextBox 14"/>
            <p:cNvSpPr txBox="1"/>
            <p:nvPr/>
          </p:nvSpPr>
          <p:spPr>
            <a:xfrm>
              <a:off x="991816" y="1417588"/>
              <a:ext cx="9910939" cy="45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Enhancing SSIS Packages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75371" y="2916722"/>
            <a:ext cx="7840717" cy="348438"/>
            <a:chOff x="448467" y="1385345"/>
            <a:chExt cx="10454288" cy="464582"/>
          </a:xfrm>
        </p:grpSpPr>
        <p:sp>
          <p:nvSpPr>
            <p:cNvPr id="21" name="TextBox 20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SSIS Variables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4105" y="3473942"/>
            <a:ext cx="7840717" cy="348438"/>
            <a:chOff x="448467" y="1385345"/>
            <a:chExt cx="10454288" cy="464582"/>
          </a:xfrm>
        </p:grpSpPr>
        <p:sp>
          <p:nvSpPr>
            <p:cNvPr id="27" name="TextBox 26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Connection Managers, Tasks, and Precedence Constraint Expressions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03298" y="4048468"/>
            <a:ext cx="7840717" cy="348438"/>
            <a:chOff x="448467" y="1385345"/>
            <a:chExt cx="10454288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Using a Master Package for Advanced Control Flow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31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S16E17 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75371" y="1407833"/>
            <a:ext cx="7840717" cy="348438"/>
            <a:chOff x="448467" y="1385346"/>
            <a:chExt cx="10454288" cy="464583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Creating and modifying SSAS Cubes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6"/>
              <a:ext cx="464583" cy="46458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66"/>
            <a:ext cx="7840717" cy="362735"/>
            <a:chOff x="448467" y="1385345"/>
            <a:chExt cx="10454288" cy="483647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86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Developing SSAS cubes (UN Statistic prototype)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371" y="1911643"/>
            <a:ext cx="7840717" cy="348438"/>
            <a:chOff x="448467" y="1385345"/>
            <a:chExt cx="10454288" cy="464582"/>
          </a:xfrm>
        </p:grpSpPr>
        <p:sp>
          <p:nvSpPr>
            <p:cNvPr id="11" name="TextBox 10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Creating and modifying dimensions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371" y="2423124"/>
            <a:ext cx="7840717" cy="362736"/>
            <a:chOff x="448467" y="1385345"/>
            <a:chExt cx="10454288" cy="483650"/>
          </a:xfrm>
        </p:grpSpPr>
        <p:sp>
          <p:nvSpPr>
            <p:cNvPr id="15" name="TextBox 14"/>
            <p:cNvSpPr txBox="1"/>
            <p:nvPr/>
          </p:nvSpPr>
          <p:spPr>
            <a:xfrm>
              <a:off x="991816" y="1417588"/>
              <a:ext cx="9910939" cy="45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Creating Measure Groups and Measures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75371" y="2975123"/>
            <a:ext cx="7840717" cy="362736"/>
            <a:chOff x="448467" y="1385345"/>
            <a:chExt cx="10454288" cy="483650"/>
          </a:xfrm>
        </p:grpSpPr>
        <p:sp>
          <p:nvSpPr>
            <p:cNvPr id="21" name="TextBox 20"/>
            <p:cNvSpPr txBox="1"/>
            <p:nvPr/>
          </p:nvSpPr>
          <p:spPr>
            <a:xfrm>
              <a:off x="991816" y="1417588"/>
              <a:ext cx="9910939" cy="45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First glance at hierarchies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5371" y="3551304"/>
            <a:ext cx="7840717" cy="362736"/>
            <a:chOff x="448467" y="1385345"/>
            <a:chExt cx="10454288" cy="483650"/>
          </a:xfrm>
        </p:grpSpPr>
        <p:sp>
          <p:nvSpPr>
            <p:cNvPr id="27" name="TextBox 26"/>
            <p:cNvSpPr txBox="1"/>
            <p:nvPr/>
          </p:nvSpPr>
          <p:spPr>
            <a:xfrm>
              <a:off x="991816" y="1417588"/>
              <a:ext cx="9910939" cy="45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Cubes for Ad Hoc (Power BI, Excel)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421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Problems with a Normalized Schema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95" y="812800"/>
            <a:ext cx="6255375" cy="39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9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Problems with a Normalized Schema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86" y="928915"/>
            <a:ext cx="3102784" cy="195942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35211" y="928915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Comprehensive schema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Performance issues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Concurrency issues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 err="1"/>
              <a:t>LookUp</a:t>
            </a:r>
            <a:r>
              <a:rPr lang="en-US" sz="2000" dirty="0"/>
              <a:t> table for Dates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Data Quality problem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23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Introducing Star and Snowflake Schemas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Introducing Star </a:t>
            </a:r>
          </a:p>
          <a:p>
            <a:r>
              <a:rPr lang="en-US" sz="6000" b="1" dirty="0">
                <a:solidFill>
                  <a:srgbClr val="1A9CB0"/>
                </a:solidFill>
              </a:rPr>
              <a:t>and </a:t>
            </a:r>
          </a:p>
          <a:p>
            <a:r>
              <a:rPr lang="en-US" sz="6000" b="1" dirty="0">
                <a:solidFill>
                  <a:srgbClr val="1A9CB0"/>
                </a:solidFill>
              </a:rPr>
              <a:t>Snowflake Schemas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5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 Schema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7155" y="899887"/>
            <a:ext cx="753360" cy="31931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10301" y="899887"/>
            <a:ext cx="6390526" cy="3563169"/>
            <a:chOff x="0" y="780987"/>
            <a:chExt cx="11790696" cy="563119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1693" y="1005901"/>
              <a:ext cx="6760139" cy="52289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4204743" y="4216586"/>
              <a:ext cx="303403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C00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Fact Table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94037" y="780987"/>
              <a:ext cx="32624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Dimension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116" y="1139449"/>
              <a:ext cx="32624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Dimension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28263" y="3046264"/>
              <a:ext cx="32624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Dimension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968250"/>
              <a:ext cx="32624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Dimension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4676" y="5423998"/>
              <a:ext cx="32624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Dimension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75225" y="5488854"/>
              <a:ext cx="32624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Dimension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00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 Schema – represent  Multidimensional cube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346" y="819870"/>
            <a:ext cx="6085475" cy="42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41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17E031EC97945B58DBDFF61B6FAAB" ma:contentTypeVersion="2" ma:contentTypeDescription="Create a new document." ma:contentTypeScope="" ma:versionID="c51f5ef4bd80f036d835863056600a0f">
  <xsd:schema xmlns:xsd="http://www.w3.org/2001/XMLSchema" xmlns:xs="http://www.w3.org/2001/XMLSchema" xmlns:p="http://schemas.microsoft.com/office/2006/metadata/properties" xmlns:ns2="e83b1685-c0ee-49c7-ae0f-bc980b303699" targetNamespace="http://schemas.microsoft.com/office/2006/metadata/properties" ma:root="true" ma:fieldsID="24ac212150268e8e648f13f43faec01e" ns2:_="">
    <xsd:import namespace="e83b1685-c0ee-49c7-ae0f-bc980b3036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b1685-c0ee-49c7-ae0f-bc980b3036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AEFE29-C6CD-4FF8-A4A8-9369322417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b1685-c0ee-49c7-ae0f-bc980b303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e83b1685-c0ee-49c7-ae0f-bc980b303699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11412</TotalTime>
  <Words>426</Words>
  <Application>Microsoft Office PowerPoint</Application>
  <PresentationFormat>On-screen Show (16:9)</PresentationFormat>
  <Paragraphs>141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213</cp:revision>
  <cp:lastPrinted>2014-07-09T13:30:36Z</cp:lastPrinted>
  <dcterms:created xsi:type="dcterms:W3CDTF">2015-03-18T06:37:43Z</dcterms:created>
  <dcterms:modified xsi:type="dcterms:W3CDTF">2019-04-29T18:41:19Z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_dlc_DocIdItemGuid">
    <vt:lpwstr>dacd157f-9e9b-4d8c-bb01-20daca300eae</vt:lpwstr>
  </property>
  <property fmtid="{D5CDD505-2E9C-101B-9397-08002B2CF9AE}" pid="4" name="ContentTypeId">
    <vt:lpwstr>0x01010019817E031EC97945B58DBDFF61B6FAAB</vt:lpwstr>
  </property>
</Properties>
</file>