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17"/>
  </p:notesMasterIdLst>
  <p:handoutMasterIdLst>
    <p:handoutMasterId r:id="rId18"/>
  </p:handoutMasterIdLst>
  <p:sldIdLst>
    <p:sldId id="280" r:id="rId9"/>
    <p:sldId id="652" r:id="rId10"/>
    <p:sldId id="673" r:id="rId11"/>
    <p:sldId id="674" r:id="rId12"/>
    <p:sldId id="675" r:id="rId13"/>
    <p:sldId id="676" r:id="rId14"/>
    <p:sldId id="677" r:id="rId15"/>
    <p:sldId id="680" r:id="rId1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1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8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pattern-background-yellow-145968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849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19A-4C6D-401E-AB8C-71E29519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" y="1412416"/>
            <a:ext cx="4890347" cy="1421928"/>
          </a:xfrm>
        </p:spPr>
        <p:txBody>
          <a:bodyPr/>
          <a:lstStyle/>
          <a:p>
            <a:r>
              <a:rPr lang="en-US" dirty="0"/>
              <a:t>Data extraction and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F591-4036-416D-B8AE-D95FFBC38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3454481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picture containing door&#10;&#10;Description automatically generated">
            <a:extLst>
              <a:ext uri="{FF2B5EF4-FFF2-40B4-BE49-F238E27FC236}">
                <a16:creationId xmlns:a16="http://schemas.microsoft.com/office/drawing/2014/main" id="{397743E3-1038-4FAF-9A92-2EB607F2BF8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250" b="16250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AA0BD-6EF6-4D57-9A14-8EEB331D2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ffectLst/>
                <a:latin typeface="+mn-lt"/>
              </a:rPr>
              <a:t>Data extraction and transformation</a:t>
            </a:r>
            <a:endParaRPr lang="en-US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031526"/>
            <a:ext cx="356616" cy="356616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137" y="1733814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04285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desktop Installation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1733814"/>
            <a:ext cx="4418242" cy="356616"/>
          </a:xfrm>
        </p:spPr>
        <p:txBody>
          <a:bodyPr/>
          <a:lstStyle/>
          <a:p>
            <a:r>
              <a:rPr lang="en-US" sz="1100" b="1" spc="300" dirty="0"/>
              <a:t>Data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D2B86D9-F9F1-45D3-9A23-4FE64AB9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40" y="938761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Installation</a:t>
            </a:r>
          </a:p>
        </p:txBody>
      </p:sp>
    </p:spTree>
    <p:extLst>
      <p:ext uri="{BB962C8B-B14F-4D97-AF65-F5344CB8AC3E}">
        <p14:creationId xmlns:p14="http://schemas.microsoft.com/office/powerpoint/2010/main" val="49231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Power BI Installation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Install Power BI Desktop: </a:t>
            </a:r>
            <a:r>
              <a:rPr lang="en-US" sz="1400" dirty="0">
                <a:latin typeface="+mn-lt"/>
                <a:hlinkClick r:id="rId3"/>
              </a:rPr>
              <a:t>https://www.microsoft.com/en-us/download/details.aspx?id=58494</a:t>
            </a:r>
            <a:r>
              <a:rPr lang="en-US" sz="1400" dirty="0">
                <a:latin typeface="+mn-lt"/>
              </a:rPr>
              <a:t> </a:t>
            </a:r>
          </a:p>
          <a:p>
            <a:r>
              <a:rPr lang="en-US" sz="1400" dirty="0">
                <a:latin typeface="+mn-lt"/>
              </a:rPr>
              <a:t>Language: English;</a:t>
            </a: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D5F9-E8E1-4DCC-BA00-12FC2D584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249" y="1366884"/>
            <a:ext cx="3629951" cy="33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3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9987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Data Sources</a:t>
            </a:r>
          </a:p>
          <a:p>
            <a:r>
              <a:rPr lang="en-US" sz="1400" dirty="0">
                <a:latin typeface="+mn-lt"/>
              </a:rPr>
              <a:t>Advanced Editor;</a:t>
            </a:r>
          </a:p>
          <a:p>
            <a:r>
              <a:rPr lang="en-US" sz="1400" dirty="0">
                <a:latin typeface="+mn-lt"/>
              </a:rPr>
              <a:t>Rename Query</a:t>
            </a:r>
          </a:p>
          <a:p>
            <a:r>
              <a:rPr lang="en-US" sz="1400" dirty="0">
                <a:latin typeface="+mn-lt"/>
              </a:rPr>
              <a:t>Duplicate column</a:t>
            </a:r>
          </a:p>
          <a:p>
            <a:r>
              <a:rPr lang="en-US" sz="1400" dirty="0">
                <a:latin typeface="+mn-lt"/>
              </a:rPr>
              <a:t>Change data type</a:t>
            </a:r>
          </a:p>
          <a:p>
            <a:r>
              <a:rPr lang="en-US" sz="1400" dirty="0">
                <a:latin typeface="+mn-lt"/>
              </a:rPr>
              <a:t>Work with date;</a:t>
            </a:r>
          </a:p>
          <a:p>
            <a:r>
              <a:rPr lang="en-US" sz="1400" dirty="0">
                <a:latin typeface="+mn-lt"/>
              </a:rPr>
              <a:t>Split column;</a:t>
            </a:r>
          </a:p>
          <a:p>
            <a:r>
              <a:rPr lang="en-US" sz="1400" dirty="0">
                <a:latin typeface="+mn-lt"/>
              </a:rPr>
              <a:t>Create groups and queries;</a:t>
            </a:r>
          </a:p>
          <a:p>
            <a:r>
              <a:rPr lang="en-US" sz="1400" dirty="0">
                <a:latin typeface="+mn-lt"/>
              </a:rPr>
              <a:t>Create new columns: </a:t>
            </a:r>
          </a:p>
          <a:p>
            <a:pPr lvl="1"/>
            <a:r>
              <a:rPr lang="en-US" sz="1400" dirty="0"/>
              <a:t>Conditional column;</a:t>
            </a:r>
          </a:p>
          <a:p>
            <a:pPr lvl="1"/>
            <a:r>
              <a:rPr lang="en-US" sz="1400" dirty="0">
                <a:latin typeface="+mn-lt"/>
              </a:rPr>
              <a:t>Column from Example;</a:t>
            </a:r>
          </a:p>
          <a:p>
            <a:pPr lvl="1"/>
            <a:r>
              <a:rPr lang="en-US" sz="1400" dirty="0">
                <a:latin typeface="+mn-lt"/>
              </a:rPr>
              <a:t>Custom column;</a:t>
            </a:r>
          </a:p>
          <a:p>
            <a:pPr lvl="1"/>
            <a:r>
              <a:rPr lang="en-US" sz="1400" dirty="0"/>
              <a:t>Index column;</a:t>
            </a:r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endParaRPr lang="en-US" sz="1400" dirty="0">
              <a:latin typeface="+mn-lt"/>
            </a:endParaRPr>
          </a:p>
          <a:p>
            <a:pPr marL="457200" lvl="1" indent="0">
              <a:buNone/>
            </a:pPr>
            <a:endParaRPr lang="en-US" sz="1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948872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n-lt"/>
              </a:rPr>
              <a:t>Load data from folder;</a:t>
            </a:r>
          </a:p>
          <a:p>
            <a:r>
              <a:rPr lang="en-US" sz="1400" dirty="0">
                <a:latin typeface="+mn-lt"/>
              </a:rPr>
              <a:t>Append queries;</a:t>
            </a:r>
          </a:p>
          <a:p>
            <a:r>
              <a:rPr lang="en-US" sz="1400" dirty="0">
                <a:latin typeface="+mn-lt"/>
              </a:rPr>
              <a:t>Custom column;</a:t>
            </a:r>
          </a:p>
          <a:p>
            <a:r>
              <a:rPr lang="en-US" sz="1400" dirty="0">
                <a:latin typeface="+mn-lt"/>
              </a:rPr>
              <a:t>Merge queries;</a:t>
            </a:r>
          </a:p>
          <a:p>
            <a:r>
              <a:rPr lang="en-US" sz="1400" dirty="0">
                <a:latin typeface="+mn-lt"/>
              </a:rPr>
              <a:t>Query dependences;</a:t>
            </a:r>
          </a:p>
          <a:p>
            <a:r>
              <a:rPr lang="en-US" sz="1400" dirty="0">
                <a:latin typeface="+mn-lt"/>
              </a:rPr>
              <a:t>Load excel file;</a:t>
            </a:r>
          </a:p>
          <a:p>
            <a:r>
              <a:rPr lang="en-US" sz="1400" dirty="0">
                <a:latin typeface="+mn-lt"/>
              </a:rPr>
              <a:t>Query parameter;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113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Data Transformation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A2B480-4F2F-49F1-A565-660427447735}"/>
              </a:ext>
            </a:extLst>
          </p:cNvPr>
          <p:cNvSpPr txBox="1">
            <a:spLocks/>
          </p:cNvSpPr>
          <p:nvPr/>
        </p:nvSpPr>
        <p:spPr>
          <a:xfrm>
            <a:off x="429759" y="948872"/>
            <a:ext cx="8429625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A2F9D-3F68-4510-BCD4-A40EB0FB320C}"/>
              </a:ext>
            </a:extLst>
          </p:cNvPr>
          <p:cNvSpPr txBox="1"/>
          <p:nvPr/>
        </p:nvSpPr>
        <p:spPr>
          <a:xfrm>
            <a:off x="429759" y="948872"/>
            <a:ext cx="84264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function with parameter;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 custom function;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Pivot/unpivot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out values;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query by list of values;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data in new query;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query by column from another;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duplicates;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fact and dimensions;</a:t>
            </a:r>
          </a:p>
        </p:txBody>
      </p:sp>
    </p:spTree>
    <p:extLst>
      <p:ext uri="{BB962C8B-B14F-4D97-AF65-F5344CB8AC3E}">
        <p14:creationId xmlns:p14="http://schemas.microsoft.com/office/powerpoint/2010/main" val="41206345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DOCID-1506477047-6927</_dlc_DocId>
    <_dlc_DocIdUrl xmlns="5ede5379-f79c-4964-9301-1140f96aa672">
      <Url>https://epam.sharepoint.com/sites/LMSO/_layouts/15/DocIdRedir.aspx?ID=DOCID-1506477047-6927</Url>
      <Description>DOCID-1506477047-6927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E04CC6-BEC3-4930-95F9-D6D3E7506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5ede5379-f79c-4964-9301-1140f96aa672"/>
    <ds:schemaRef ds:uri="http://schemas.microsoft.com/office/infopath/2007/PartnerControls"/>
    <ds:schemaRef ds:uri="9b994499-688a-4c81-bb09-d15746d9e4fa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368CB8E-4030-4E47-B096-88C8505AA54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186</Words>
  <Application>Microsoft Office PowerPoint</Application>
  <PresentationFormat>On-screen Show (16:9)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Trebuchet MS</vt:lpstr>
      <vt:lpstr>Cover Slides</vt:lpstr>
      <vt:lpstr>Breakers</vt:lpstr>
      <vt:lpstr>Covers</vt:lpstr>
      <vt:lpstr>General</vt:lpstr>
      <vt:lpstr>Data extraction and transformation</vt:lpstr>
      <vt:lpstr>Data extraction and transformation</vt:lpstr>
      <vt:lpstr>Power BI Installation</vt:lpstr>
      <vt:lpstr>Power BI Installation</vt:lpstr>
      <vt:lpstr>Data Transformation</vt:lpstr>
      <vt:lpstr>Data Transformation</vt:lpstr>
      <vt:lpstr>Data Transformation</vt:lpstr>
      <vt:lpstr>Data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21</cp:revision>
  <dcterms:created xsi:type="dcterms:W3CDTF">2021-02-07T11:54:25Z</dcterms:created>
  <dcterms:modified xsi:type="dcterms:W3CDTF">2022-02-23T18:30:45Z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d3b4e3aa-b0c2-453a-988e-702febc93fca</vt:lpwstr>
  </property>
</Properties>
</file>