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5"/>
    <p:sldMasterId id="2147483676" r:id="rId6"/>
    <p:sldMasterId id="2147483663" r:id="rId7"/>
    <p:sldMasterId id="2147483698" r:id="rId8"/>
  </p:sldMasterIdLst>
  <p:notesMasterIdLst>
    <p:notesMasterId r:id="rId26"/>
  </p:notesMasterIdLst>
  <p:handoutMasterIdLst>
    <p:handoutMasterId r:id="rId27"/>
  </p:handoutMasterIdLst>
  <p:sldIdLst>
    <p:sldId id="280" r:id="rId9"/>
    <p:sldId id="292" r:id="rId10"/>
    <p:sldId id="281" r:id="rId11"/>
    <p:sldId id="282" r:id="rId12"/>
    <p:sldId id="283" r:id="rId13"/>
    <p:sldId id="284" r:id="rId14"/>
    <p:sldId id="285" r:id="rId15"/>
    <p:sldId id="286" r:id="rId16"/>
    <p:sldId id="287" r:id="rId17"/>
    <p:sldId id="288" r:id="rId18"/>
    <p:sldId id="289" r:id="rId19"/>
    <p:sldId id="290" r:id="rId20"/>
    <p:sldId id="291" r:id="rId21"/>
    <p:sldId id="293" r:id="rId22"/>
    <p:sldId id="295" r:id="rId23"/>
    <p:sldId id="294" r:id="rId24"/>
    <p:sldId id="296" r:id="rId2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93907" autoAdjust="0"/>
  </p:normalViewPr>
  <p:slideViewPr>
    <p:cSldViewPr snapToGrid="0">
      <p:cViewPr varScale="1">
        <p:scale>
          <a:sx n="106" d="100"/>
          <a:sy n="106" d="100"/>
        </p:scale>
        <p:origin x="370" y="8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2/23/2022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3" name="Rectangle 12"/>
          <p:cNvSpPr/>
          <p:nvPr userDrawn="1"/>
        </p:nvSpPr>
        <p:spPr>
          <a:xfrm>
            <a:off x="5333999" y="0"/>
            <a:ext cx="3810001"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Please put name here</a:t>
            </a:r>
          </a:p>
        </p:txBody>
      </p:sp>
      <p:sp>
        <p:nvSpPr>
          <p:cNvPr id="9" name="Rectangle 8"/>
          <p:cNvSpPr/>
          <p:nvPr userDrawn="1"/>
        </p:nvSpPr>
        <p:spPr>
          <a:xfrm>
            <a:off x="-1" y="0"/>
            <a:ext cx="3810001"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4"/>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rgbClr val="77CED7"/>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173053571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3204209487"/>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946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0146856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texture-pattern-background-yellow-145968/" TargetMode="External"/><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powerquery-m/power-query-m-function-reference"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power-bi/transform-model/desktop-create-and-manage-relationships" TargetMode="External"/><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power-bi/admin/service-premium-incremental-refresh" TargetMode="External"/><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power-bi/connect-data/desktop-use-directquery" TargetMode="Externa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119A-4C6D-401E-AB8C-71E29519857F}"/>
              </a:ext>
            </a:extLst>
          </p:cNvPr>
          <p:cNvSpPr>
            <a:spLocks noGrp="1"/>
          </p:cNvSpPr>
          <p:nvPr>
            <p:ph type="title"/>
          </p:nvPr>
        </p:nvSpPr>
        <p:spPr/>
        <p:txBody>
          <a:bodyPr/>
          <a:lstStyle/>
          <a:p>
            <a:r>
              <a:rPr lang="en-US" dirty="0"/>
              <a:t>Power BI Desktop Data Preparation</a:t>
            </a:r>
          </a:p>
        </p:txBody>
      </p:sp>
      <p:sp>
        <p:nvSpPr>
          <p:cNvPr id="3" name="Text Placeholder 2">
            <a:extLst>
              <a:ext uri="{FF2B5EF4-FFF2-40B4-BE49-F238E27FC236}">
                <a16:creationId xmlns:a16="http://schemas.microsoft.com/office/drawing/2014/main" id="{5BF3F591-4036-416D-B8AE-D95FFBC38BBA}"/>
              </a:ext>
            </a:extLst>
          </p:cNvPr>
          <p:cNvSpPr>
            <a:spLocks noGrp="1"/>
          </p:cNvSpPr>
          <p:nvPr>
            <p:ph type="body" sz="quarter" idx="11"/>
          </p:nvPr>
        </p:nvSpPr>
        <p:spPr>
          <a:xfrm>
            <a:off x="531466" y="3454481"/>
            <a:ext cx="4315968" cy="313932"/>
          </a:xfrm>
        </p:spPr>
        <p:txBody>
          <a:bodyPr/>
          <a:lstStyle/>
          <a:p>
            <a:endParaRPr lang="en-US" dirty="0"/>
          </a:p>
        </p:txBody>
      </p:sp>
      <p:pic>
        <p:nvPicPr>
          <p:cNvPr id="7" name="Picture Placeholder 6" descr="A picture containing door&#10;&#10;Description automatically generated">
            <a:extLst>
              <a:ext uri="{FF2B5EF4-FFF2-40B4-BE49-F238E27FC236}">
                <a16:creationId xmlns:a16="http://schemas.microsoft.com/office/drawing/2014/main" id="{397743E3-1038-4FAF-9A92-2EB607F2BF80}"/>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6250" b="16250"/>
          <a:stretch>
            <a:fillRect/>
          </a:stretch>
        </p:blipFill>
        <p:spPr/>
      </p:pic>
      <p:sp>
        <p:nvSpPr>
          <p:cNvPr id="5" name="Text Placeholder 4">
            <a:extLst>
              <a:ext uri="{FF2B5EF4-FFF2-40B4-BE49-F238E27FC236}">
                <a16:creationId xmlns:a16="http://schemas.microsoft.com/office/drawing/2014/main" id="{3F2AA0BD-6EF6-4D57-9A14-8EEB331D25C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604229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A3F91-BAE6-4A92-B98B-5AE07FA78C9C}"/>
              </a:ext>
            </a:extLst>
          </p:cNvPr>
          <p:cNvSpPr>
            <a:spLocks noGrp="1"/>
          </p:cNvSpPr>
          <p:nvPr>
            <p:ph type="title"/>
          </p:nvPr>
        </p:nvSpPr>
        <p:spPr/>
        <p:txBody>
          <a:bodyPr/>
          <a:lstStyle/>
          <a:p>
            <a:r>
              <a:rPr lang="en-US" dirty="0"/>
              <a:t>Cleaning data</a:t>
            </a:r>
          </a:p>
        </p:txBody>
      </p:sp>
      <p:sp>
        <p:nvSpPr>
          <p:cNvPr id="3" name="Content Placeholder 2">
            <a:extLst>
              <a:ext uri="{FF2B5EF4-FFF2-40B4-BE49-F238E27FC236}">
                <a16:creationId xmlns:a16="http://schemas.microsoft.com/office/drawing/2014/main" id="{F127DBAC-B8A1-4BD9-9C1F-9EA955B9E853}"/>
              </a:ext>
            </a:extLst>
          </p:cNvPr>
          <p:cNvSpPr>
            <a:spLocks noGrp="1"/>
          </p:cNvSpPr>
          <p:nvPr>
            <p:ph sz="quarter" idx="10"/>
          </p:nvPr>
        </p:nvSpPr>
        <p:spPr>
          <a:xfrm>
            <a:off x="357188" y="1422400"/>
            <a:ext cx="3915009" cy="3054350"/>
          </a:xfrm>
        </p:spPr>
        <p:txBody>
          <a:bodyPr/>
          <a:lstStyle/>
          <a:p>
            <a:pPr>
              <a:buFont typeface="Courier New" panose="02070309020205020404" pitchFamily="49" charset="0"/>
              <a:buChar char="o"/>
            </a:pPr>
            <a:r>
              <a:rPr lang="en-US" dirty="0"/>
              <a:t>Promote headers</a:t>
            </a:r>
          </a:p>
          <a:p>
            <a:pPr>
              <a:buFont typeface="Courier New" panose="02070309020205020404" pitchFamily="49" charset="0"/>
              <a:buChar char="o"/>
            </a:pPr>
            <a:r>
              <a:rPr lang="en-US" dirty="0"/>
              <a:t>Change data types</a:t>
            </a:r>
          </a:p>
          <a:p>
            <a:pPr>
              <a:buFont typeface="Courier New" panose="02070309020205020404" pitchFamily="49" charset="0"/>
              <a:buChar char="o"/>
            </a:pPr>
            <a:r>
              <a:rPr lang="en-US" dirty="0"/>
              <a:t>Rename columns</a:t>
            </a:r>
          </a:p>
          <a:p>
            <a:pPr>
              <a:buFont typeface="Courier New" panose="02070309020205020404" pitchFamily="49" charset="0"/>
              <a:buChar char="o"/>
            </a:pPr>
            <a:r>
              <a:rPr lang="en-US" dirty="0"/>
              <a:t>Remove columns</a:t>
            </a:r>
          </a:p>
          <a:p>
            <a:pPr>
              <a:buFont typeface="Courier New" panose="02070309020205020404" pitchFamily="49" charset="0"/>
              <a:buChar char="o"/>
            </a:pPr>
            <a:r>
              <a:rPr lang="en-US" dirty="0"/>
              <a:t>Reorder columns</a:t>
            </a:r>
          </a:p>
          <a:p>
            <a:pPr>
              <a:buFont typeface="Courier New" panose="02070309020205020404" pitchFamily="49" charset="0"/>
              <a:buChar char="o"/>
            </a:pPr>
            <a:r>
              <a:rPr lang="en-US" dirty="0"/>
              <a:t>Duplicate columns</a:t>
            </a:r>
          </a:p>
          <a:p>
            <a:pPr>
              <a:buFont typeface="Courier New" panose="02070309020205020404" pitchFamily="49" charset="0"/>
              <a:buChar char="o"/>
            </a:pPr>
            <a:r>
              <a:rPr lang="en-US" dirty="0"/>
              <a:t>Split fields</a:t>
            </a:r>
          </a:p>
          <a:p>
            <a:pPr>
              <a:buFont typeface="Courier New" panose="02070309020205020404" pitchFamily="49" charset="0"/>
              <a:buChar char="o"/>
            </a:pPr>
            <a:endParaRPr lang="en-US" dirty="0"/>
          </a:p>
        </p:txBody>
      </p:sp>
      <p:sp>
        <p:nvSpPr>
          <p:cNvPr id="4" name="Text Placeholder 3">
            <a:extLst>
              <a:ext uri="{FF2B5EF4-FFF2-40B4-BE49-F238E27FC236}">
                <a16:creationId xmlns:a16="http://schemas.microsoft.com/office/drawing/2014/main" id="{E4796FD4-5F0D-4DCB-9F73-43C23B1AE9F5}"/>
              </a:ext>
            </a:extLst>
          </p:cNvPr>
          <p:cNvSpPr>
            <a:spLocks noGrp="1"/>
          </p:cNvSpPr>
          <p:nvPr>
            <p:ph type="body" sz="quarter" idx="11"/>
          </p:nvPr>
        </p:nvSpPr>
        <p:spPr/>
        <p:txBody>
          <a:bodyPr/>
          <a:lstStyle/>
          <a:p>
            <a:r>
              <a:rPr lang="en-US" dirty="0"/>
              <a:t>Cleaning options</a:t>
            </a:r>
          </a:p>
        </p:txBody>
      </p:sp>
      <p:sp>
        <p:nvSpPr>
          <p:cNvPr id="5" name="Slide Number Placeholder 4">
            <a:extLst>
              <a:ext uri="{FF2B5EF4-FFF2-40B4-BE49-F238E27FC236}">
                <a16:creationId xmlns:a16="http://schemas.microsoft.com/office/drawing/2014/main" id="{0EB60267-1435-4183-B9B0-504264171E10}"/>
              </a:ext>
            </a:extLst>
          </p:cNvPr>
          <p:cNvSpPr>
            <a:spLocks noGrp="1"/>
          </p:cNvSpPr>
          <p:nvPr>
            <p:ph type="sldNum" sz="quarter" idx="4"/>
          </p:nvPr>
        </p:nvSpPr>
        <p:spPr/>
        <p:txBody>
          <a:bodyPr/>
          <a:lstStyle/>
          <a:p>
            <a:fld id="{3A707DD9-E92B-45E8-BE0A-E6B2EDF345EB}" type="slidenum">
              <a:rPr lang="en-US" smtClean="0"/>
              <a:pPr/>
              <a:t>10</a:t>
            </a:fld>
            <a:endParaRPr lang="en-US"/>
          </a:p>
        </p:txBody>
      </p:sp>
      <p:sp>
        <p:nvSpPr>
          <p:cNvPr id="6" name="Content Placeholder 2">
            <a:extLst>
              <a:ext uri="{FF2B5EF4-FFF2-40B4-BE49-F238E27FC236}">
                <a16:creationId xmlns:a16="http://schemas.microsoft.com/office/drawing/2014/main" id="{9F044DAC-E318-498D-A732-8F8129BE8C05}"/>
              </a:ext>
            </a:extLst>
          </p:cNvPr>
          <p:cNvSpPr txBox="1">
            <a:spLocks/>
          </p:cNvSpPr>
          <p:nvPr/>
        </p:nvSpPr>
        <p:spPr>
          <a:xfrm>
            <a:off x="4572000" y="1422400"/>
            <a:ext cx="3915009" cy="3054350"/>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en-US" dirty="0"/>
              <a:t>Merge fields</a:t>
            </a:r>
          </a:p>
          <a:p>
            <a:pPr>
              <a:buFont typeface="Courier New" panose="02070309020205020404" pitchFamily="49" charset="0"/>
              <a:buChar char="o"/>
            </a:pPr>
            <a:r>
              <a:rPr lang="en-US" dirty="0"/>
              <a:t>Clean field (trim, delete unprinted characters, capitalize, etc.)</a:t>
            </a:r>
          </a:p>
          <a:p>
            <a:pPr>
              <a:buFont typeface="Courier New" panose="02070309020205020404" pitchFamily="49" charset="0"/>
              <a:buChar char="o"/>
            </a:pPr>
            <a:r>
              <a:rPr lang="en-US" dirty="0"/>
              <a:t>Numerical transformations</a:t>
            </a:r>
          </a:p>
          <a:p>
            <a:pPr>
              <a:buFont typeface="Courier New" panose="02070309020205020404" pitchFamily="49" charset="0"/>
              <a:buChar char="o"/>
            </a:pPr>
            <a:r>
              <a:rPr lang="en-US" dirty="0"/>
              <a:t>Remove and replace values</a:t>
            </a:r>
          </a:p>
          <a:p>
            <a:pPr>
              <a:buFont typeface="Courier New" panose="02070309020205020404" pitchFamily="49" charset="0"/>
              <a:buChar char="o"/>
            </a:pPr>
            <a:r>
              <a:rPr lang="en-US" dirty="0"/>
              <a:t>Filter values</a:t>
            </a:r>
          </a:p>
          <a:p>
            <a:pPr>
              <a:buFont typeface="Courier New" panose="02070309020205020404" pitchFamily="49" charset="0"/>
              <a:buChar char="o"/>
            </a:pPr>
            <a:r>
              <a:rPr lang="en-US" dirty="0"/>
              <a:t>Remove duplicates</a:t>
            </a:r>
          </a:p>
          <a:p>
            <a:pPr>
              <a:buFont typeface="Courier New" panose="02070309020205020404" pitchFamily="49" charset="0"/>
              <a:buChar char="o"/>
            </a:pPr>
            <a:r>
              <a:rPr lang="en-US" dirty="0"/>
              <a:t>Etc.</a:t>
            </a: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4046116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A3F91-BAE6-4A92-B98B-5AE07FA78C9C}"/>
              </a:ext>
            </a:extLst>
          </p:cNvPr>
          <p:cNvSpPr>
            <a:spLocks noGrp="1"/>
          </p:cNvSpPr>
          <p:nvPr>
            <p:ph type="title"/>
          </p:nvPr>
        </p:nvSpPr>
        <p:spPr/>
        <p:txBody>
          <a:bodyPr/>
          <a:lstStyle/>
          <a:p>
            <a:r>
              <a:rPr lang="en-US" dirty="0"/>
              <a:t>Transforming data</a:t>
            </a:r>
          </a:p>
        </p:txBody>
      </p:sp>
      <p:sp>
        <p:nvSpPr>
          <p:cNvPr id="6" name="Content Placeholder 5">
            <a:extLst>
              <a:ext uri="{FF2B5EF4-FFF2-40B4-BE49-F238E27FC236}">
                <a16:creationId xmlns:a16="http://schemas.microsoft.com/office/drawing/2014/main" id="{D89B6745-0F22-4A80-8405-82AF416202BF}"/>
              </a:ext>
            </a:extLst>
          </p:cNvPr>
          <p:cNvSpPr>
            <a:spLocks noGrp="1"/>
          </p:cNvSpPr>
          <p:nvPr>
            <p:ph sz="quarter" idx="12"/>
          </p:nvPr>
        </p:nvSpPr>
        <p:spPr>
          <a:xfrm>
            <a:off x="510269" y="1441844"/>
            <a:ext cx="3993357" cy="1238354"/>
          </a:xfrm>
        </p:spPr>
        <p:txBody>
          <a:bodyPr/>
          <a:lstStyle/>
          <a:p>
            <a:pPr>
              <a:buFont typeface="Courier New" panose="02070309020205020404" pitchFamily="49" charset="0"/>
              <a:buChar char="o"/>
            </a:pPr>
            <a:r>
              <a:rPr lang="en-US" dirty="0"/>
              <a:t>Group data</a:t>
            </a:r>
          </a:p>
          <a:p>
            <a:pPr>
              <a:buFont typeface="Courier New" panose="02070309020205020404" pitchFamily="49" charset="0"/>
              <a:buChar char="o"/>
            </a:pPr>
            <a:r>
              <a:rPr lang="en-US" dirty="0"/>
              <a:t>Pivot data</a:t>
            </a:r>
          </a:p>
          <a:p>
            <a:pPr>
              <a:buFont typeface="Courier New" panose="02070309020205020404" pitchFamily="49" charset="0"/>
              <a:buChar char="o"/>
            </a:pPr>
            <a:r>
              <a:rPr lang="en-US" dirty="0"/>
              <a:t>Unpivot data</a:t>
            </a:r>
          </a:p>
          <a:p>
            <a:pPr>
              <a:buFont typeface="Courier New" panose="02070309020205020404" pitchFamily="49" charset="0"/>
              <a:buChar char="o"/>
            </a:pPr>
            <a:r>
              <a:rPr lang="en-US" dirty="0"/>
              <a:t>Transpose data</a:t>
            </a:r>
          </a:p>
          <a:p>
            <a:endParaRPr lang="en-US" dirty="0"/>
          </a:p>
        </p:txBody>
      </p:sp>
      <p:sp>
        <p:nvSpPr>
          <p:cNvPr id="7" name="Text Placeholder 6">
            <a:extLst>
              <a:ext uri="{FF2B5EF4-FFF2-40B4-BE49-F238E27FC236}">
                <a16:creationId xmlns:a16="http://schemas.microsoft.com/office/drawing/2014/main" id="{822198B9-6645-4327-9BD2-74FE2EA64696}"/>
              </a:ext>
            </a:extLst>
          </p:cNvPr>
          <p:cNvSpPr>
            <a:spLocks noGrp="1"/>
          </p:cNvSpPr>
          <p:nvPr>
            <p:ph type="body" sz="quarter" idx="13"/>
          </p:nvPr>
        </p:nvSpPr>
        <p:spPr>
          <a:xfrm>
            <a:off x="499944" y="1098944"/>
            <a:ext cx="3993359" cy="342900"/>
          </a:xfrm>
        </p:spPr>
        <p:txBody>
          <a:bodyPr/>
          <a:lstStyle/>
          <a:p>
            <a:r>
              <a:rPr lang="en-US" dirty="0"/>
              <a:t>Transformation options</a:t>
            </a:r>
          </a:p>
        </p:txBody>
      </p:sp>
      <p:sp>
        <p:nvSpPr>
          <p:cNvPr id="5" name="Slide Number Placeholder 4">
            <a:extLst>
              <a:ext uri="{FF2B5EF4-FFF2-40B4-BE49-F238E27FC236}">
                <a16:creationId xmlns:a16="http://schemas.microsoft.com/office/drawing/2014/main" id="{0EB60267-1435-4183-B9B0-504264171E10}"/>
              </a:ext>
            </a:extLst>
          </p:cNvPr>
          <p:cNvSpPr>
            <a:spLocks noGrp="1"/>
          </p:cNvSpPr>
          <p:nvPr>
            <p:ph type="sldNum" sz="quarter" idx="4"/>
          </p:nvPr>
        </p:nvSpPr>
        <p:spPr/>
        <p:txBody>
          <a:bodyPr/>
          <a:lstStyle/>
          <a:p>
            <a:fld id="{3A707DD9-E92B-45E8-BE0A-E6B2EDF345EB}" type="slidenum">
              <a:rPr lang="en-US" smtClean="0"/>
              <a:pPr/>
              <a:t>11</a:t>
            </a:fld>
            <a:endParaRPr lang="en-US"/>
          </a:p>
        </p:txBody>
      </p:sp>
      <p:sp>
        <p:nvSpPr>
          <p:cNvPr id="8" name="Content Placeholder 5">
            <a:extLst>
              <a:ext uri="{FF2B5EF4-FFF2-40B4-BE49-F238E27FC236}">
                <a16:creationId xmlns:a16="http://schemas.microsoft.com/office/drawing/2014/main" id="{A5F549F1-CA5B-45DB-8C3E-A251FE492CCB}"/>
              </a:ext>
            </a:extLst>
          </p:cNvPr>
          <p:cNvSpPr txBox="1">
            <a:spLocks/>
          </p:cNvSpPr>
          <p:nvPr/>
        </p:nvSpPr>
        <p:spPr>
          <a:xfrm>
            <a:off x="4800600" y="1441844"/>
            <a:ext cx="3993357" cy="1238354"/>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en-US" dirty="0"/>
              <a:t>Merge Queries</a:t>
            </a:r>
          </a:p>
          <a:p>
            <a:pPr>
              <a:buFont typeface="Courier New" panose="02070309020205020404" pitchFamily="49" charset="0"/>
              <a:buChar char="o"/>
            </a:pPr>
            <a:r>
              <a:rPr lang="en-US" dirty="0"/>
              <a:t>Append Queries</a:t>
            </a:r>
          </a:p>
          <a:p>
            <a:endParaRPr lang="en-US" dirty="0"/>
          </a:p>
        </p:txBody>
      </p:sp>
      <p:sp>
        <p:nvSpPr>
          <p:cNvPr id="9" name="Text Placeholder 6">
            <a:extLst>
              <a:ext uri="{FF2B5EF4-FFF2-40B4-BE49-F238E27FC236}">
                <a16:creationId xmlns:a16="http://schemas.microsoft.com/office/drawing/2014/main" id="{59F61FA5-26FC-49D8-B9E9-A851E29CD07F}"/>
              </a:ext>
            </a:extLst>
          </p:cNvPr>
          <p:cNvSpPr txBox="1">
            <a:spLocks/>
          </p:cNvSpPr>
          <p:nvPr/>
        </p:nvSpPr>
        <p:spPr>
          <a:xfrm>
            <a:off x="4790277" y="1098944"/>
            <a:ext cx="3993359"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Query Joining options</a:t>
            </a:r>
          </a:p>
        </p:txBody>
      </p:sp>
    </p:spTree>
    <p:extLst>
      <p:ext uri="{BB962C8B-B14F-4D97-AF65-F5344CB8AC3E}">
        <p14:creationId xmlns:p14="http://schemas.microsoft.com/office/powerpoint/2010/main" val="2074567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A3F91-BAE6-4A92-B98B-5AE07FA78C9C}"/>
              </a:ext>
            </a:extLst>
          </p:cNvPr>
          <p:cNvSpPr>
            <a:spLocks noGrp="1"/>
          </p:cNvSpPr>
          <p:nvPr>
            <p:ph type="title"/>
          </p:nvPr>
        </p:nvSpPr>
        <p:spPr/>
        <p:txBody>
          <a:bodyPr/>
          <a:lstStyle/>
          <a:p>
            <a:r>
              <a:rPr lang="en-US" dirty="0"/>
              <a:t>Data Enrichment</a:t>
            </a:r>
          </a:p>
        </p:txBody>
      </p:sp>
      <p:sp>
        <p:nvSpPr>
          <p:cNvPr id="3" name="Content Placeholder 2">
            <a:extLst>
              <a:ext uri="{FF2B5EF4-FFF2-40B4-BE49-F238E27FC236}">
                <a16:creationId xmlns:a16="http://schemas.microsoft.com/office/drawing/2014/main" id="{F127DBAC-B8A1-4BD9-9C1F-9EA955B9E853}"/>
              </a:ext>
            </a:extLst>
          </p:cNvPr>
          <p:cNvSpPr>
            <a:spLocks noGrp="1"/>
          </p:cNvSpPr>
          <p:nvPr>
            <p:ph sz="quarter" idx="10"/>
          </p:nvPr>
        </p:nvSpPr>
        <p:spPr>
          <a:xfrm>
            <a:off x="357188" y="1422401"/>
            <a:ext cx="8429625" cy="2579974"/>
          </a:xfrm>
        </p:spPr>
        <p:txBody>
          <a:bodyPr/>
          <a:lstStyle/>
          <a:p>
            <a:r>
              <a:rPr lang="en-US" dirty="0"/>
              <a:t>Custom columns &amp; </a:t>
            </a:r>
            <a:r>
              <a:rPr lang="en-US" dirty="0">
                <a:hlinkClick r:id="rId2"/>
              </a:rPr>
              <a:t>Power Query M Functions</a:t>
            </a:r>
            <a:r>
              <a:rPr lang="en-US" dirty="0"/>
              <a:t> overview</a:t>
            </a:r>
          </a:p>
          <a:p>
            <a:r>
              <a:rPr lang="en-US" dirty="0"/>
              <a:t>Conditional columns</a:t>
            </a:r>
          </a:p>
          <a:p>
            <a:r>
              <a:rPr lang="en-US" dirty="0"/>
              <a:t>Index column</a:t>
            </a:r>
          </a:p>
          <a:p>
            <a:r>
              <a:rPr lang="en-US" dirty="0"/>
              <a:t>Filling columns (up, down)</a:t>
            </a:r>
          </a:p>
          <a:p>
            <a:r>
              <a:rPr lang="en-US" dirty="0"/>
              <a:t>Invoke custom function</a:t>
            </a:r>
          </a:p>
        </p:txBody>
      </p:sp>
      <p:sp>
        <p:nvSpPr>
          <p:cNvPr id="4" name="Text Placeholder 3">
            <a:extLst>
              <a:ext uri="{FF2B5EF4-FFF2-40B4-BE49-F238E27FC236}">
                <a16:creationId xmlns:a16="http://schemas.microsoft.com/office/drawing/2014/main" id="{E4796FD4-5F0D-4DCB-9F73-43C23B1AE9F5}"/>
              </a:ext>
            </a:extLst>
          </p:cNvPr>
          <p:cNvSpPr>
            <a:spLocks noGrp="1"/>
          </p:cNvSpPr>
          <p:nvPr>
            <p:ph type="body" sz="quarter" idx="11"/>
          </p:nvPr>
        </p:nvSpPr>
        <p:spPr/>
        <p:txBody>
          <a:bodyPr/>
          <a:lstStyle/>
          <a:p>
            <a:r>
              <a:rPr lang="en-US" dirty="0"/>
              <a:t>Data Enrichment options</a:t>
            </a:r>
          </a:p>
        </p:txBody>
      </p:sp>
      <p:sp>
        <p:nvSpPr>
          <p:cNvPr id="5" name="Slide Number Placeholder 4">
            <a:extLst>
              <a:ext uri="{FF2B5EF4-FFF2-40B4-BE49-F238E27FC236}">
                <a16:creationId xmlns:a16="http://schemas.microsoft.com/office/drawing/2014/main" id="{0EB60267-1435-4183-B9B0-504264171E10}"/>
              </a:ext>
            </a:extLst>
          </p:cNvPr>
          <p:cNvSpPr>
            <a:spLocks noGrp="1"/>
          </p:cNvSpPr>
          <p:nvPr>
            <p:ph type="sldNum" sz="quarter" idx="4"/>
          </p:nvPr>
        </p:nvSpPr>
        <p:spPr/>
        <p:txBody>
          <a:bodyPr/>
          <a:lstStyle/>
          <a:p>
            <a:fld id="{3A707DD9-E92B-45E8-BE0A-E6B2EDF345EB}" type="slidenum">
              <a:rPr lang="en-US" smtClean="0"/>
              <a:pPr/>
              <a:t>12</a:t>
            </a:fld>
            <a:endParaRPr lang="en-US"/>
          </a:p>
        </p:txBody>
      </p:sp>
      <p:sp>
        <p:nvSpPr>
          <p:cNvPr id="6" name="TextBox 5">
            <a:extLst>
              <a:ext uri="{FF2B5EF4-FFF2-40B4-BE49-F238E27FC236}">
                <a16:creationId xmlns:a16="http://schemas.microsoft.com/office/drawing/2014/main" id="{5A09B955-2E96-44B8-AFA4-5302368FA868}"/>
              </a:ext>
            </a:extLst>
          </p:cNvPr>
          <p:cNvSpPr txBox="1"/>
          <p:nvPr/>
        </p:nvSpPr>
        <p:spPr>
          <a:xfrm>
            <a:off x="357187" y="4414603"/>
            <a:ext cx="5403339" cy="300082"/>
          </a:xfrm>
          <a:prstGeom prst="rect">
            <a:avLst/>
          </a:prstGeom>
          <a:noFill/>
        </p:spPr>
        <p:txBody>
          <a:bodyPr wrap="none" rtlCol="0">
            <a:spAutoFit/>
          </a:bodyPr>
          <a:lstStyle/>
          <a:p>
            <a:r>
              <a:rPr lang="en-US" dirty="0">
                <a:solidFill>
                  <a:srgbClr val="FF0000"/>
                </a:solidFill>
              </a:rPr>
              <a:t>All the Power Query M functions are case sensitive! </a:t>
            </a:r>
            <a:r>
              <a:rPr lang="en-US" dirty="0" err="1">
                <a:solidFill>
                  <a:srgbClr val="FF0000"/>
                </a:solidFill>
              </a:rPr>
              <a:t>Text.From</a:t>
            </a:r>
            <a:r>
              <a:rPr lang="en-US" dirty="0">
                <a:solidFill>
                  <a:srgbClr val="FF0000"/>
                </a:solidFill>
              </a:rPr>
              <a:t> &lt;&gt; </a:t>
            </a:r>
            <a:r>
              <a:rPr lang="en-US" dirty="0" err="1">
                <a:solidFill>
                  <a:srgbClr val="FF0000"/>
                </a:solidFill>
              </a:rPr>
              <a:t>text.from</a:t>
            </a:r>
            <a:endParaRPr lang="en-US" dirty="0">
              <a:solidFill>
                <a:srgbClr val="FF0000"/>
              </a:solidFill>
            </a:endParaRPr>
          </a:p>
        </p:txBody>
      </p:sp>
    </p:spTree>
    <p:extLst>
      <p:ext uri="{BB962C8B-B14F-4D97-AF65-F5344CB8AC3E}">
        <p14:creationId xmlns:p14="http://schemas.microsoft.com/office/powerpoint/2010/main" val="3376304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4112-0476-44F6-8F16-5E7D87F7DA9E}"/>
              </a:ext>
            </a:extLst>
          </p:cNvPr>
          <p:cNvSpPr>
            <a:spLocks noGrp="1"/>
          </p:cNvSpPr>
          <p:nvPr>
            <p:ph type="title"/>
          </p:nvPr>
        </p:nvSpPr>
        <p:spPr/>
        <p:txBody>
          <a:bodyPr/>
          <a:lstStyle/>
          <a:p>
            <a:r>
              <a:rPr lang="en-US" dirty="0"/>
              <a:t>Loading and refreshing data</a:t>
            </a:r>
          </a:p>
        </p:txBody>
      </p:sp>
    </p:spTree>
    <p:extLst>
      <p:ext uri="{BB962C8B-B14F-4D97-AF65-F5344CB8AC3E}">
        <p14:creationId xmlns:p14="http://schemas.microsoft.com/office/powerpoint/2010/main" val="3502591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97D5-51E7-4581-AFE0-E429FD64967B}"/>
              </a:ext>
            </a:extLst>
          </p:cNvPr>
          <p:cNvSpPr>
            <a:spLocks noGrp="1"/>
          </p:cNvSpPr>
          <p:nvPr>
            <p:ph type="title"/>
          </p:nvPr>
        </p:nvSpPr>
        <p:spPr/>
        <p:txBody>
          <a:bodyPr/>
          <a:lstStyle/>
          <a:p>
            <a:r>
              <a:rPr lang="en-US" dirty="0"/>
              <a:t>Loading and Refreshing Data</a:t>
            </a:r>
          </a:p>
        </p:txBody>
      </p:sp>
      <p:sp>
        <p:nvSpPr>
          <p:cNvPr id="3" name="Content Placeholder 2">
            <a:extLst>
              <a:ext uri="{FF2B5EF4-FFF2-40B4-BE49-F238E27FC236}">
                <a16:creationId xmlns:a16="http://schemas.microsoft.com/office/drawing/2014/main" id="{E41E930C-C788-4A3F-9621-1BDC45402B39}"/>
              </a:ext>
            </a:extLst>
          </p:cNvPr>
          <p:cNvSpPr>
            <a:spLocks noGrp="1"/>
          </p:cNvSpPr>
          <p:nvPr>
            <p:ph sz="quarter" idx="10"/>
          </p:nvPr>
        </p:nvSpPr>
        <p:spPr>
          <a:xfrm>
            <a:off x="357188" y="1422400"/>
            <a:ext cx="2873191" cy="3054350"/>
          </a:xfrm>
        </p:spPr>
        <p:txBody>
          <a:bodyPr/>
          <a:lstStyle/>
          <a:p>
            <a:pPr marL="0" indent="0">
              <a:buNone/>
            </a:pPr>
            <a:r>
              <a:rPr lang="en-US" b="1" dirty="0"/>
              <a:t>Report tab</a:t>
            </a:r>
          </a:p>
          <a:p>
            <a:pPr lvl="1">
              <a:buFont typeface="Courier New" panose="02070309020205020404" pitchFamily="49" charset="0"/>
              <a:buChar char="o"/>
            </a:pPr>
            <a:r>
              <a:rPr lang="en-US" dirty="0">
                <a:latin typeface="+mj-lt"/>
              </a:rPr>
              <a:t>Create pages</a:t>
            </a:r>
          </a:p>
          <a:p>
            <a:pPr lvl="1">
              <a:buFont typeface="Courier New" panose="02070309020205020404" pitchFamily="49" charset="0"/>
              <a:buChar char="o"/>
            </a:pPr>
            <a:r>
              <a:rPr lang="en-US" dirty="0">
                <a:latin typeface="+mj-lt"/>
              </a:rPr>
              <a:t>Add visualizations</a:t>
            </a:r>
          </a:p>
          <a:p>
            <a:pPr lvl="1">
              <a:buFont typeface="Courier New" panose="02070309020205020404" pitchFamily="49" charset="0"/>
              <a:buChar char="o"/>
            </a:pPr>
            <a:r>
              <a:rPr lang="en-US" dirty="0">
                <a:latin typeface="+mj-lt"/>
              </a:rPr>
              <a:t>Work with filters</a:t>
            </a:r>
          </a:p>
          <a:p>
            <a:pPr lvl="1">
              <a:buFont typeface="Courier New" panose="02070309020205020404" pitchFamily="49" charset="0"/>
              <a:buChar char="o"/>
            </a:pPr>
            <a:r>
              <a:rPr lang="en-US" dirty="0">
                <a:latin typeface="+mj-lt"/>
              </a:rPr>
              <a:t>Manage fields</a:t>
            </a:r>
          </a:p>
          <a:p>
            <a:pPr marL="0" indent="0">
              <a:buNone/>
            </a:pPr>
            <a:r>
              <a:rPr lang="en-US" b="1" dirty="0"/>
              <a:t>Data tab</a:t>
            </a:r>
          </a:p>
          <a:p>
            <a:pPr lvl="1">
              <a:buFont typeface="Courier New" panose="02070309020205020404" pitchFamily="49" charset="0"/>
              <a:buChar char="o"/>
            </a:pPr>
            <a:r>
              <a:rPr lang="en-US" dirty="0">
                <a:latin typeface="+mj-lt"/>
              </a:rPr>
              <a:t>Explore data</a:t>
            </a:r>
          </a:p>
          <a:p>
            <a:pPr lvl="1">
              <a:buFont typeface="Courier New" panose="02070309020205020404" pitchFamily="49" charset="0"/>
              <a:buChar char="o"/>
            </a:pPr>
            <a:r>
              <a:rPr lang="en-US" dirty="0">
                <a:latin typeface="+mj-lt"/>
              </a:rPr>
              <a:t>See rows count, distinct information</a:t>
            </a:r>
          </a:p>
          <a:p>
            <a:pPr lvl="1">
              <a:buFont typeface="Courier New" panose="02070309020205020404" pitchFamily="49" charset="0"/>
              <a:buChar char="o"/>
            </a:pPr>
            <a:r>
              <a:rPr lang="en-US" dirty="0">
                <a:latin typeface="+mj-lt"/>
              </a:rPr>
              <a:t>Manage fields</a:t>
            </a:r>
          </a:p>
          <a:p>
            <a:pPr marL="0" indent="0">
              <a:buNone/>
            </a:pPr>
            <a:r>
              <a:rPr lang="en-US" b="1" dirty="0"/>
              <a:t>Model tab</a:t>
            </a:r>
          </a:p>
          <a:p>
            <a:pPr lvl="1">
              <a:buFont typeface="Courier New" panose="02070309020205020404" pitchFamily="49" charset="0"/>
              <a:buChar char="o"/>
            </a:pPr>
            <a:r>
              <a:rPr lang="en-US" dirty="0">
                <a:latin typeface="+mj-lt"/>
              </a:rPr>
              <a:t>Manage tables</a:t>
            </a:r>
          </a:p>
          <a:p>
            <a:pPr lvl="1">
              <a:buFont typeface="Courier New" panose="02070309020205020404" pitchFamily="49" charset="0"/>
              <a:buChar char="o"/>
            </a:pPr>
            <a:r>
              <a:rPr lang="en-US" dirty="0">
                <a:latin typeface="+mj-lt"/>
              </a:rPr>
              <a:t>Manage relationships</a:t>
            </a:r>
          </a:p>
          <a:p>
            <a:pPr lvl="1">
              <a:buFont typeface="Courier New" panose="02070309020205020404" pitchFamily="49" charset="0"/>
              <a:buChar char="o"/>
            </a:pPr>
            <a:r>
              <a:rPr lang="en-US" dirty="0">
                <a:latin typeface="+mj-lt"/>
              </a:rPr>
              <a:t>Manage fields</a:t>
            </a:r>
          </a:p>
        </p:txBody>
      </p:sp>
      <p:sp>
        <p:nvSpPr>
          <p:cNvPr id="4" name="Text Placeholder 3">
            <a:extLst>
              <a:ext uri="{FF2B5EF4-FFF2-40B4-BE49-F238E27FC236}">
                <a16:creationId xmlns:a16="http://schemas.microsoft.com/office/drawing/2014/main" id="{3F94AC0E-C331-4C05-BF6A-E0B7AB4EED6F}"/>
              </a:ext>
            </a:extLst>
          </p:cNvPr>
          <p:cNvSpPr>
            <a:spLocks noGrp="1"/>
          </p:cNvSpPr>
          <p:nvPr>
            <p:ph type="body" sz="quarter" idx="11"/>
          </p:nvPr>
        </p:nvSpPr>
        <p:spPr/>
        <p:txBody>
          <a:bodyPr/>
          <a:lstStyle/>
          <a:p>
            <a:r>
              <a:rPr lang="en-US" dirty="0"/>
              <a:t>Report, Data and Model tabs </a:t>
            </a:r>
          </a:p>
        </p:txBody>
      </p:sp>
      <p:sp>
        <p:nvSpPr>
          <p:cNvPr id="5" name="Slide Number Placeholder 4">
            <a:extLst>
              <a:ext uri="{FF2B5EF4-FFF2-40B4-BE49-F238E27FC236}">
                <a16:creationId xmlns:a16="http://schemas.microsoft.com/office/drawing/2014/main" id="{44647048-E224-431E-89EE-2CF83B114085}"/>
              </a:ext>
            </a:extLst>
          </p:cNvPr>
          <p:cNvSpPr>
            <a:spLocks noGrp="1"/>
          </p:cNvSpPr>
          <p:nvPr>
            <p:ph type="sldNum" sz="quarter" idx="4"/>
          </p:nvPr>
        </p:nvSpPr>
        <p:spPr/>
        <p:txBody>
          <a:bodyPr/>
          <a:lstStyle/>
          <a:p>
            <a:fld id="{3A707DD9-E92B-45E8-BE0A-E6B2EDF345EB}" type="slidenum">
              <a:rPr lang="en-US" smtClean="0"/>
              <a:pPr/>
              <a:t>14</a:t>
            </a:fld>
            <a:endParaRPr lang="en-US"/>
          </a:p>
        </p:txBody>
      </p:sp>
      <p:pic>
        <p:nvPicPr>
          <p:cNvPr id="7" name="Picture 6">
            <a:extLst>
              <a:ext uri="{FF2B5EF4-FFF2-40B4-BE49-F238E27FC236}">
                <a16:creationId xmlns:a16="http://schemas.microsoft.com/office/drawing/2014/main" id="{6605918E-C8D9-40B9-A3F0-ABCC45A10555}"/>
              </a:ext>
            </a:extLst>
          </p:cNvPr>
          <p:cNvPicPr>
            <a:picLocks noChangeAspect="1"/>
          </p:cNvPicPr>
          <p:nvPr/>
        </p:nvPicPr>
        <p:blipFill>
          <a:blip r:embed="rId2"/>
          <a:stretch>
            <a:fillRect/>
          </a:stretch>
        </p:blipFill>
        <p:spPr>
          <a:xfrm>
            <a:off x="3335263" y="873252"/>
            <a:ext cx="4834376" cy="1916125"/>
          </a:xfrm>
          <a:prstGeom prst="rect">
            <a:avLst/>
          </a:prstGeom>
        </p:spPr>
      </p:pic>
      <p:pic>
        <p:nvPicPr>
          <p:cNvPr id="9" name="Picture 8">
            <a:extLst>
              <a:ext uri="{FF2B5EF4-FFF2-40B4-BE49-F238E27FC236}">
                <a16:creationId xmlns:a16="http://schemas.microsoft.com/office/drawing/2014/main" id="{D4FBF3C3-AD7B-4346-9BF6-9D5F1FE3CA85}"/>
              </a:ext>
            </a:extLst>
          </p:cNvPr>
          <p:cNvPicPr>
            <a:picLocks noChangeAspect="1"/>
          </p:cNvPicPr>
          <p:nvPr/>
        </p:nvPicPr>
        <p:blipFill>
          <a:blip r:embed="rId3"/>
          <a:stretch>
            <a:fillRect/>
          </a:stretch>
        </p:blipFill>
        <p:spPr>
          <a:xfrm>
            <a:off x="3643850" y="1638884"/>
            <a:ext cx="4834376" cy="1994180"/>
          </a:xfrm>
          <a:prstGeom prst="rect">
            <a:avLst/>
          </a:prstGeom>
        </p:spPr>
      </p:pic>
      <p:pic>
        <p:nvPicPr>
          <p:cNvPr id="11" name="Picture 10">
            <a:extLst>
              <a:ext uri="{FF2B5EF4-FFF2-40B4-BE49-F238E27FC236}">
                <a16:creationId xmlns:a16="http://schemas.microsoft.com/office/drawing/2014/main" id="{C7D59F8D-B101-453D-A19F-81FBC878AE4B}"/>
              </a:ext>
            </a:extLst>
          </p:cNvPr>
          <p:cNvPicPr>
            <a:picLocks noChangeAspect="1"/>
          </p:cNvPicPr>
          <p:nvPr/>
        </p:nvPicPr>
        <p:blipFill>
          <a:blip r:embed="rId4"/>
          <a:stretch>
            <a:fillRect/>
          </a:stretch>
        </p:blipFill>
        <p:spPr>
          <a:xfrm>
            <a:off x="3952436" y="2472215"/>
            <a:ext cx="4834376" cy="2001301"/>
          </a:xfrm>
          <a:prstGeom prst="rect">
            <a:avLst/>
          </a:prstGeom>
        </p:spPr>
      </p:pic>
    </p:spTree>
    <p:extLst>
      <p:ext uri="{BB962C8B-B14F-4D97-AF65-F5344CB8AC3E}">
        <p14:creationId xmlns:p14="http://schemas.microsoft.com/office/powerpoint/2010/main" val="667888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97D5-51E7-4581-AFE0-E429FD64967B}"/>
              </a:ext>
            </a:extLst>
          </p:cNvPr>
          <p:cNvSpPr>
            <a:spLocks noGrp="1"/>
          </p:cNvSpPr>
          <p:nvPr>
            <p:ph type="title"/>
          </p:nvPr>
        </p:nvSpPr>
        <p:spPr/>
        <p:txBody>
          <a:bodyPr/>
          <a:lstStyle/>
          <a:p>
            <a:r>
              <a:rPr lang="en-US" dirty="0"/>
              <a:t>Loading and Refreshing Data</a:t>
            </a:r>
          </a:p>
        </p:txBody>
      </p:sp>
      <p:pic>
        <p:nvPicPr>
          <p:cNvPr id="9" name="Content Placeholder 8">
            <a:extLst>
              <a:ext uri="{FF2B5EF4-FFF2-40B4-BE49-F238E27FC236}">
                <a16:creationId xmlns:a16="http://schemas.microsoft.com/office/drawing/2014/main" id="{819F0857-D36E-4F1D-B514-9E9FC848C78B}"/>
              </a:ext>
            </a:extLst>
          </p:cNvPr>
          <p:cNvPicPr>
            <a:picLocks noGrp="1" noChangeAspect="1"/>
          </p:cNvPicPr>
          <p:nvPr>
            <p:ph sz="quarter" idx="10"/>
          </p:nvPr>
        </p:nvPicPr>
        <p:blipFill>
          <a:blip r:embed="rId2"/>
          <a:stretch>
            <a:fillRect/>
          </a:stretch>
        </p:blipFill>
        <p:spPr>
          <a:xfrm>
            <a:off x="3777521" y="867243"/>
            <a:ext cx="5009291" cy="3805295"/>
          </a:xfrm>
        </p:spPr>
      </p:pic>
      <p:sp>
        <p:nvSpPr>
          <p:cNvPr id="4" name="Text Placeholder 3">
            <a:extLst>
              <a:ext uri="{FF2B5EF4-FFF2-40B4-BE49-F238E27FC236}">
                <a16:creationId xmlns:a16="http://schemas.microsoft.com/office/drawing/2014/main" id="{3F94AC0E-C331-4C05-BF6A-E0B7AB4EED6F}"/>
              </a:ext>
            </a:extLst>
          </p:cNvPr>
          <p:cNvSpPr>
            <a:spLocks noGrp="1"/>
          </p:cNvSpPr>
          <p:nvPr>
            <p:ph type="body" sz="quarter" idx="11"/>
          </p:nvPr>
        </p:nvSpPr>
        <p:spPr/>
        <p:txBody>
          <a:bodyPr/>
          <a:lstStyle/>
          <a:p>
            <a:r>
              <a:rPr lang="en-US" dirty="0"/>
              <a:t>Relationships</a:t>
            </a:r>
          </a:p>
        </p:txBody>
      </p:sp>
      <p:sp>
        <p:nvSpPr>
          <p:cNvPr id="5" name="Slide Number Placeholder 4">
            <a:extLst>
              <a:ext uri="{FF2B5EF4-FFF2-40B4-BE49-F238E27FC236}">
                <a16:creationId xmlns:a16="http://schemas.microsoft.com/office/drawing/2014/main" id="{44647048-E224-431E-89EE-2CF83B114085}"/>
              </a:ext>
            </a:extLst>
          </p:cNvPr>
          <p:cNvSpPr>
            <a:spLocks noGrp="1"/>
          </p:cNvSpPr>
          <p:nvPr>
            <p:ph type="sldNum" sz="quarter" idx="4"/>
          </p:nvPr>
        </p:nvSpPr>
        <p:spPr/>
        <p:txBody>
          <a:bodyPr/>
          <a:lstStyle/>
          <a:p>
            <a:fld id="{3A707DD9-E92B-45E8-BE0A-E6B2EDF345EB}" type="slidenum">
              <a:rPr lang="en-US" smtClean="0"/>
              <a:pPr/>
              <a:t>15</a:t>
            </a:fld>
            <a:endParaRPr lang="en-US"/>
          </a:p>
        </p:txBody>
      </p:sp>
      <p:sp>
        <p:nvSpPr>
          <p:cNvPr id="10" name="TextBox 9">
            <a:extLst>
              <a:ext uri="{FF2B5EF4-FFF2-40B4-BE49-F238E27FC236}">
                <a16:creationId xmlns:a16="http://schemas.microsoft.com/office/drawing/2014/main" id="{5F643419-063E-411F-BECB-A928DB956914}"/>
              </a:ext>
            </a:extLst>
          </p:cNvPr>
          <p:cNvSpPr txBox="1"/>
          <p:nvPr/>
        </p:nvSpPr>
        <p:spPr>
          <a:xfrm>
            <a:off x="274743" y="1486007"/>
            <a:ext cx="3225460" cy="3000821"/>
          </a:xfrm>
          <a:prstGeom prst="rect">
            <a:avLst/>
          </a:prstGeom>
          <a:noFill/>
        </p:spPr>
        <p:txBody>
          <a:bodyPr wrap="square" rtlCol="0">
            <a:spAutoFit/>
          </a:bodyPr>
          <a:lstStyle/>
          <a:p>
            <a:r>
              <a:rPr lang="en-US" dirty="0">
                <a:latin typeface="+mj-lt"/>
              </a:rPr>
              <a:t>Relationships are autodetected during data load</a:t>
            </a:r>
          </a:p>
          <a:p>
            <a:endParaRPr lang="en-US" dirty="0">
              <a:latin typeface="+mj-lt"/>
            </a:endParaRPr>
          </a:p>
          <a:p>
            <a:r>
              <a:rPr lang="en-US" dirty="0">
                <a:latin typeface="+mj-lt"/>
              </a:rPr>
              <a:t>Options:</a:t>
            </a:r>
          </a:p>
          <a:p>
            <a:pPr marL="628650" lvl="1" indent="-285750">
              <a:buFont typeface="Courier New" panose="02070309020205020404" pitchFamily="49" charset="0"/>
              <a:buChar char="o"/>
            </a:pPr>
            <a:r>
              <a:rPr lang="en-US" dirty="0">
                <a:latin typeface="+mj-lt"/>
              </a:rPr>
              <a:t>Cardinality</a:t>
            </a:r>
          </a:p>
          <a:p>
            <a:pPr marL="971550" lvl="2" indent="-285750">
              <a:buFont typeface="Wingdings" panose="05000000000000000000" pitchFamily="2" charset="2"/>
              <a:buChar char="Ø"/>
            </a:pPr>
            <a:r>
              <a:rPr lang="en-US" dirty="0">
                <a:latin typeface="+mj-lt"/>
              </a:rPr>
              <a:t>Many to one (*:1)</a:t>
            </a:r>
          </a:p>
          <a:p>
            <a:pPr marL="971550" lvl="2" indent="-285750">
              <a:buFont typeface="Wingdings" panose="05000000000000000000" pitchFamily="2" charset="2"/>
              <a:buChar char="Ø"/>
            </a:pPr>
            <a:r>
              <a:rPr lang="en-US" dirty="0">
                <a:latin typeface="+mj-lt"/>
              </a:rPr>
              <a:t>One to one (1:1)</a:t>
            </a:r>
          </a:p>
          <a:p>
            <a:pPr marL="971550" lvl="2" indent="-285750">
              <a:buFont typeface="Wingdings" panose="05000000000000000000" pitchFamily="2" charset="2"/>
              <a:buChar char="Ø"/>
            </a:pPr>
            <a:r>
              <a:rPr lang="en-US" dirty="0">
                <a:latin typeface="+mj-lt"/>
              </a:rPr>
              <a:t>One to many (1:*)</a:t>
            </a:r>
          </a:p>
          <a:p>
            <a:pPr marL="971550" lvl="2" indent="-285750">
              <a:buFont typeface="Wingdings" panose="05000000000000000000" pitchFamily="2" charset="2"/>
              <a:buChar char="Ø"/>
            </a:pPr>
            <a:r>
              <a:rPr lang="en-US" dirty="0">
                <a:latin typeface="+mj-lt"/>
              </a:rPr>
              <a:t>Many to many (*:*)</a:t>
            </a:r>
          </a:p>
          <a:p>
            <a:pPr marL="628650" lvl="1" indent="-285750">
              <a:buFont typeface="Courier New" panose="02070309020205020404" pitchFamily="49" charset="0"/>
              <a:buChar char="o"/>
            </a:pPr>
            <a:r>
              <a:rPr lang="en-US" dirty="0">
                <a:latin typeface="+mj-lt"/>
              </a:rPr>
              <a:t>Cross filter direction</a:t>
            </a:r>
          </a:p>
          <a:p>
            <a:pPr marL="971550" lvl="2" indent="-285750">
              <a:buFont typeface="Wingdings" panose="05000000000000000000" pitchFamily="2" charset="2"/>
              <a:buChar char="Ø"/>
            </a:pPr>
            <a:r>
              <a:rPr lang="en-US" dirty="0">
                <a:latin typeface="+mj-lt"/>
              </a:rPr>
              <a:t>Single</a:t>
            </a:r>
          </a:p>
          <a:p>
            <a:pPr marL="971550" lvl="2" indent="-285750">
              <a:buFont typeface="Wingdings" panose="05000000000000000000" pitchFamily="2" charset="2"/>
              <a:buChar char="Ø"/>
            </a:pPr>
            <a:r>
              <a:rPr lang="en-US" dirty="0">
                <a:latin typeface="+mj-lt"/>
              </a:rPr>
              <a:t>Both</a:t>
            </a:r>
          </a:p>
          <a:p>
            <a:pPr marL="628650" lvl="1" indent="-285750">
              <a:buFont typeface="Courier New" panose="02070309020205020404" pitchFamily="49" charset="0"/>
              <a:buChar char="o"/>
            </a:pPr>
            <a:r>
              <a:rPr lang="en-US" dirty="0">
                <a:latin typeface="+mj-lt"/>
              </a:rPr>
              <a:t>Make this relationship active/inactive</a:t>
            </a:r>
          </a:p>
        </p:txBody>
      </p:sp>
      <p:sp>
        <p:nvSpPr>
          <p:cNvPr id="11" name="TextBox 10">
            <a:extLst>
              <a:ext uri="{FF2B5EF4-FFF2-40B4-BE49-F238E27FC236}">
                <a16:creationId xmlns:a16="http://schemas.microsoft.com/office/drawing/2014/main" id="{C8A1A36D-424E-4D44-8A65-908EF68CC46A}"/>
              </a:ext>
            </a:extLst>
          </p:cNvPr>
          <p:cNvSpPr txBox="1"/>
          <p:nvPr/>
        </p:nvSpPr>
        <p:spPr>
          <a:xfrm>
            <a:off x="149902" y="4444584"/>
            <a:ext cx="2318263" cy="261610"/>
          </a:xfrm>
          <a:prstGeom prst="rect">
            <a:avLst/>
          </a:prstGeom>
          <a:noFill/>
        </p:spPr>
        <p:txBody>
          <a:bodyPr wrap="none" rtlCol="0">
            <a:spAutoFit/>
          </a:bodyPr>
          <a:lstStyle/>
          <a:p>
            <a:r>
              <a:rPr lang="en-US" sz="1100" dirty="0">
                <a:latin typeface="+mj-lt"/>
              </a:rPr>
              <a:t>More </a:t>
            </a:r>
            <a:r>
              <a:rPr lang="en-US" sz="1100" dirty="0">
                <a:latin typeface="+mj-lt"/>
                <a:hlinkClick r:id="rId3"/>
              </a:rPr>
              <a:t>information</a:t>
            </a:r>
            <a:r>
              <a:rPr lang="en-US" sz="1100" dirty="0">
                <a:latin typeface="+mj-lt"/>
              </a:rPr>
              <a:t> about relationships</a:t>
            </a:r>
          </a:p>
        </p:txBody>
      </p:sp>
    </p:spTree>
    <p:extLst>
      <p:ext uri="{BB962C8B-B14F-4D97-AF65-F5344CB8AC3E}">
        <p14:creationId xmlns:p14="http://schemas.microsoft.com/office/powerpoint/2010/main" val="3132676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97D5-51E7-4581-AFE0-E429FD64967B}"/>
              </a:ext>
            </a:extLst>
          </p:cNvPr>
          <p:cNvSpPr>
            <a:spLocks noGrp="1"/>
          </p:cNvSpPr>
          <p:nvPr>
            <p:ph type="title"/>
          </p:nvPr>
        </p:nvSpPr>
        <p:spPr/>
        <p:txBody>
          <a:bodyPr/>
          <a:lstStyle/>
          <a:p>
            <a:r>
              <a:rPr lang="en-US" dirty="0"/>
              <a:t>Loading and Refreshing Data</a:t>
            </a:r>
          </a:p>
        </p:txBody>
      </p:sp>
      <p:sp>
        <p:nvSpPr>
          <p:cNvPr id="3" name="Content Placeholder 2">
            <a:extLst>
              <a:ext uri="{FF2B5EF4-FFF2-40B4-BE49-F238E27FC236}">
                <a16:creationId xmlns:a16="http://schemas.microsoft.com/office/drawing/2014/main" id="{E41E930C-C788-4A3F-9621-1BDC45402B39}"/>
              </a:ext>
            </a:extLst>
          </p:cNvPr>
          <p:cNvSpPr>
            <a:spLocks noGrp="1"/>
          </p:cNvSpPr>
          <p:nvPr>
            <p:ph sz="quarter" idx="10"/>
          </p:nvPr>
        </p:nvSpPr>
        <p:spPr>
          <a:xfrm>
            <a:off x="357189" y="1422400"/>
            <a:ext cx="2735186" cy="3054350"/>
          </a:xfrm>
        </p:spPr>
        <p:txBody>
          <a:bodyPr/>
          <a:lstStyle/>
          <a:p>
            <a:pPr>
              <a:buFont typeface="Courier New" panose="02070309020205020404" pitchFamily="49" charset="0"/>
              <a:buChar char="o"/>
            </a:pPr>
            <a:r>
              <a:rPr lang="en-US" dirty="0"/>
              <a:t>Enable Load option</a:t>
            </a:r>
          </a:p>
          <a:p>
            <a:pPr>
              <a:buFont typeface="Courier New" panose="02070309020205020404" pitchFamily="49" charset="0"/>
              <a:buChar char="o"/>
            </a:pPr>
            <a:r>
              <a:rPr lang="en-US" dirty="0"/>
              <a:t>Include in report refresh option</a:t>
            </a:r>
          </a:p>
          <a:p>
            <a:pPr>
              <a:buFont typeface="Courier New" panose="02070309020205020404" pitchFamily="49" charset="0"/>
              <a:buChar char="o"/>
            </a:pPr>
            <a:r>
              <a:rPr lang="en-US" dirty="0"/>
              <a:t>Hide table</a:t>
            </a:r>
          </a:p>
          <a:p>
            <a:pPr>
              <a:buFont typeface="Courier New" panose="02070309020205020404" pitchFamily="49" charset="0"/>
              <a:buChar char="o"/>
            </a:pPr>
            <a:r>
              <a:rPr lang="en-US" dirty="0"/>
              <a:t>Hide field</a:t>
            </a:r>
          </a:p>
          <a:p>
            <a:pPr>
              <a:buFont typeface="Courier New" panose="02070309020205020404" pitchFamily="49" charset="0"/>
              <a:buChar char="o"/>
            </a:pPr>
            <a:r>
              <a:rPr lang="en-US" dirty="0"/>
              <a:t>Change Data Source settings</a:t>
            </a:r>
          </a:p>
          <a:p>
            <a:endParaRPr lang="en-US" dirty="0"/>
          </a:p>
          <a:p>
            <a:endParaRPr lang="en-US" dirty="0"/>
          </a:p>
        </p:txBody>
      </p:sp>
      <p:sp>
        <p:nvSpPr>
          <p:cNvPr id="4" name="Text Placeholder 3">
            <a:extLst>
              <a:ext uri="{FF2B5EF4-FFF2-40B4-BE49-F238E27FC236}">
                <a16:creationId xmlns:a16="http://schemas.microsoft.com/office/drawing/2014/main" id="{3F94AC0E-C331-4C05-BF6A-E0B7AB4EED6F}"/>
              </a:ext>
            </a:extLst>
          </p:cNvPr>
          <p:cNvSpPr>
            <a:spLocks noGrp="1"/>
          </p:cNvSpPr>
          <p:nvPr>
            <p:ph type="body" sz="quarter" idx="11"/>
          </p:nvPr>
        </p:nvSpPr>
        <p:spPr/>
        <p:txBody>
          <a:bodyPr/>
          <a:lstStyle/>
          <a:p>
            <a:r>
              <a:rPr lang="en-US" dirty="0"/>
              <a:t>Loading data</a:t>
            </a:r>
          </a:p>
        </p:txBody>
      </p:sp>
      <p:sp>
        <p:nvSpPr>
          <p:cNvPr id="5" name="Slide Number Placeholder 4">
            <a:extLst>
              <a:ext uri="{FF2B5EF4-FFF2-40B4-BE49-F238E27FC236}">
                <a16:creationId xmlns:a16="http://schemas.microsoft.com/office/drawing/2014/main" id="{44647048-E224-431E-89EE-2CF83B114085}"/>
              </a:ext>
            </a:extLst>
          </p:cNvPr>
          <p:cNvSpPr>
            <a:spLocks noGrp="1"/>
          </p:cNvSpPr>
          <p:nvPr>
            <p:ph type="sldNum" sz="quarter" idx="4"/>
          </p:nvPr>
        </p:nvSpPr>
        <p:spPr/>
        <p:txBody>
          <a:bodyPr/>
          <a:lstStyle/>
          <a:p>
            <a:fld id="{3A707DD9-E92B-45E8-BE0A-E6B2EDF345EB}" type="slidenum">
              <a:rPr lang="en-US" smtClean="0"/>
              <a:pPr/>
              <a:t>16</a:t>
            </a:fld>
            <a:endParaRPr lang="en-US"/>
          </a:p>
        </p:txBody>
      </p:sp>
      <p:pic>
        <p:nvPicPr>
          <p:cNvPr id="7" name="Picture 6">
            <a:extLst>
              <a:ext uri="{FF2B5EF4-FFF2-40B4-BE49-F238E27FC236}">
                <a16:creationId xmlns:a16="http://schemas.microsoft.com/office/drawing/2014/main" id="{DA25C5B1-CCE1-422D-A350-57191FF92E9D}"/>
              </a:ext>
            </a:extLst>
          </p:cNvPr>
          <p:cNvPicPr>
            <a:picLocks noChangeAspect="1"/>
          </p:cNvPicPr>
          <p:nvPr/>
        </p:nvPicPr>
        <p:blipFill>
          <a:blip r:embed="rId2"/>
          <a:stretch>
            <a:fillRect/>
          </a:stretch>
        </p:blipFill>
        <p:spPr>
          <a:xfrm>
            <a:off x="3714466" y="895166"/>
            <a:ext cx="2959252" cy="3581584"/>
          </a:xfrm>
          <a:prstGeom prst="rect">
            <a:avLst/>
          </a:prstGeom>
        </p:spPr>
      </p:pic>
      <p:pic>
        <p:nvPicPr>
          <p:cNvPr id="11" name="Picture 10">
            <a:extLst>
              <a:ext uri="{FF2B5EF4-FFF2-40B4-BE49-F238E27FC236}">
                <a16:creationId xmlns:a16="http://schemas.microsoft.com/office/drawing/2014/main" id="{70C07586-065B-4423-B177-6F1A16BC2D90}"/>
              </a:ext>
            </a:extLst>
          </p:cNvPr>
          <p:cNvPicPr>
            <a:picLocks noChangeAspect="1"/>
          </p:cNvPicPr>
          <p:nvPr/>
        </p:nvPicPr>
        <p:blipFill>
          <a:blip r:embed="rId3"/>
          <a:stretch>
            <a:fillRect/>
          </a:stretch>
        </p:blipFill>
        <p:spPr>
          <a:xfrm>
            <a:off x="6931962" y="895166"/>
            <a:ext cx="1854849" cy="3581584"/>
          </a:xfrm>
          <a:prstGeom prst="rect">
            <a:avLst/>
          </a:prstGeom>
        </p:spPr>
      </p:pic>
    </p:spTree>
    <p:extLst>
      <p:ext uri="{BB962C8B-B14F-4D97-AF65-F5344CB8AC3E}">
        <p14:creationId xmlns:p14="http://schemas.microsoft.com/office/powerpoint/2010/main" val="3689876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97D5-51E7-4581-AFE0-E429FD64967B}"/>
              </a:ext>
            </a:extLst>
          </p:cNvPr>
          <p:cNvSpPr>
            <a:spLocks noGrp="1"/>
          </p:cNvSpPr>
          <p:nvPr>
            <p:ph type="title"/>
          </p:nvPr>
        </p:nvSpPr>
        <p:spPr/>
        <p:txBody>
          <a:bodyPr/>
          <a:lstStyle/>
          <a:p>
            <a:r>
              <a:rPr lang="en-US" dirty="0"/>
              <a:t>Loading and Refreshing Data</a:t>
            </a:r>
          </a:p>
        </p:txBody>
      </p:sp>
      <p:sp>
        <p:nvSpPr>
          <p:cNvPr id="8" name="Text Placeholder 7">
            <a:extLst>
              <a:ext uri="{FF2B5EF4-FFF2-40B4-BE49-F238E27FC236}">
                <a16:creationId xmlns:a16="http://schemas.microsoft.com/office/drawing/2014/main" id="{A53E255F-7456-48DB-983E-5D164D754633}"/>
              </a:ext>
            </a:extLst>
          </p:cNvPr>
          <p:cNvSpPr>
            <a:spLocks noGrp="1"/>
          </p:cNvSpPr>
          <p:nvPr>
            <p:ph sz="quarter" idx="10"/>
          </p:nvPr>
        </p:nvSpPr>
        <p:spPr>
          <a:xfrm>
            <a:off x="357189" y="1422400"/>
            <a:ext cx="3495284" cy="3054350"/>
          </a:xfrm>
        </p:spPr>
        <p:txBody>
          <a:bodyPr/>
          <a:lstStyle/>
          <a:p>
            <a:pPr marL="0" indent="0">
              <a:buNone/>
            </a:pPr>
            <a:r>
              <a:rPr lang="en-US" b="0" i="0" dirty="0">
                <a:solidFill>
                  <a:srgbClr val="171717"/>
                </a:solidFill>
                <a:effectLst/>
                <a:latin typeface="Segoe UI" panose="020B0502040204020203" pitchFamily="34" charset="0"/>
              </a:rPr>
              <a:t>Incremental refresh policies are defined in </a:t>
            </a:r>
            <a:r>
              <a:rPr lang="en-US" b="1" i="0" dirty="0">
                <a:solidFill>
                  <a:srgbClr val="171717"/>
                </a:solidFill>
                <a:effectLst/>
                <a:latin typeface="Segoe UI" panose="020B0502040204020203" pitchFamily="34" charset="0"/>
              </a:rPr>
              <a:t>Power BI Desktop </a:t>
            </a:r>
            <a:r>
              <a:rPr lang="en-US" b="0" i="0" dirty="0">
                <a:solidFill>
                  <a:srgbClr val="171717"/>
                </a:solidFill>
                <a:effectLst/>
                <a:latin typeface="Segoe UI" panose="020B0502040204020203" pitchFamily="34" charset="0"/>
              </a:rPr>
              <a:t>and applied when published to the </a:t>
            </a:r>
            <a:r>
              <a:rPr lang="en-US" b="1" i="0" dirty="0">
                <a:solidFill>
                  <a:srgbClr val="171717"/>
                </a:solidFill>
                <a:effectLst/>
                <a:latin typeface="Segoe UI" panose="020B0502040204020203" pitchFamily="34" charset="0"/>
              </a:rPr>
              <a:t>Power BI service</a:t>
            </a:r>
            <a:r>
              <a:rPr lang="en-US" b="0" i="0" dirty="0">
                <a:solidFill>
                  <a:srgbClr val="171717"/>
                </a:solidFill>
                <a:effectLst/>
                <a:latin typeface="Segoe UI" panose="020B0502040204020203" pitchFamily="34" charset="0"/>
              </a:rPr>
              <a:t>.</a:t>
            </a:r>
          </a:p>
          <a:p>
            <a:pPr marL="0" indent="0">
              <a:buNone/>
            </a:pPr>
            <a:r>
              <a:rPr lang="en-US" dirty="0">
                <a:solidFill>
                  <a:srgbClr val="171717"/>
                </a:solidFill>
                <a:latin typeface="Segoe UI" panose="020B0502040204020203" pitchFamily="34" charset="0"/>
              </a:rPr>
              <a:t>Setting up Incremental Refresh steps:</a:t>
            </a:r>
          </a:p>
          <a:p>
            <a:pPr>
              <a:buFont typeface="Courier New" panose="02070309020205020404" pitchFamily="49" charset="0"/>
              <a:buChar char="o"/>
            </a:pPr>
            <a:r>
              <a:rPr lang="en-US" dirty="0">
                <a:solidFill>
                  <a:srgbClr val="171717"/>
                </a:solidFill>
                <a:latin typeface="Segoe UI" panose="020B0502040204020203" pitchFamily="34" charset="0"/>
              </a:rPr>
              <a:t>Add </a:t>
            </a:r>
            <a:r>
              <a:rPr lang="en-US" dirty="0" err="1">
                <a:solidFill>
                  <a:srgbClr val="171717"/>
                </a:solidFill>
                <a:latin typeface="Segoe UI" panose="020B0502040204020203" pitchFamily="34" charset="0"/>
              </a:rPr>
              <a:t>RangeStart</a:t>
            </a:r>
            <a:r>
              <a:rPr lang="en-US" dirty="0">
                <a:solidFill>
                  <a:srgbClr val="171717"/>
                </a:solidFill>
                <a:latin typeface="Segoe UI" panose="020B0502040204020203" pitchFamily="34" charset="0"/>
              </a:rPr>
              <a:t> and </a:t>
            </a:r>
            <a:r>
              <a:rPr lang="en-US" dirty="0" err="1">
                <a:solidFill>
                  <a:srgbClr val="171717"/>
                </a:solidFill>
                <a:latin typeface="Segoe UI" panose="020B0502040204020203" pitchFamily="34" charset="0"/>
              </a:rPr>
              <a:t>RangeEnd</a:t>
            </a:r>
            <a:r>
              <a:rPr lang="en-US" dirty="0">
                <a:solidFill>
                  <a:srgbClr val="171717"/>
                </a:solidFill>
                <a:latin typeface="Segoe UI" panose="020B0502040204020203" pitchFamily="34" charset="0"/>
              </a:rPr>
              <a:t> parameters to the report</a:t>
            </a:r>
          </a:p>
          <a:p>
            <a:pPr>
              <a:buFont typeface="Courier New" panose="02070309020205020404" pitchFamily="49" charset="0"/>
              <a:buChar char="o"/>
            </a:pPr>
            <a:r>
              <a:rPr lang="en-US" dirty="0">
                <a:solidFill>
                  <a:srgbClr val="171717"/>
                </a:solidFill>
                <a:latin typeface="Segoe UI" panose="020B0502040204020203" pitchFamily="34" charset="0"/>
              </a:rPr>
              <a:t>Define refresh policy at table level</a:t>
            </a:r>
          </a:p>
          <a:p>
            <a:pPr>
              <a:buFont typeface="Courier New" panose="02070309020205020404" pitchFamily="49" charset="0"/>
              <a:buChar char="o"/>
            </a:pPr>
            <a:r>
              <a:rPr lang="en-US" dirty="0">
                <a:solidFill>
                  <a:srgbClr val="171717"/>
                </a:solidFill>
                <a:latin typeface="Segoe UI" panose="020B0502040204020203" pitchFamily="34" charset="0"/>
              </a:rPr>
              <a:t>Publish .</a:t>
            </a:r>
            <a:r>
              <a:rPr lang="en-US" dirty="0" err="1">
                <a:solidFill>
                  <a:srgbClr val="171717"/>
                </a:solidFill>
                <a:latin typeface="Segoe UI" panose="020B0502040204020203" pitchFamily="34" charset="0"/>
              </a:rPr>
              <a:t>pbix</a:t>
            </a:r>
            <a:r>
              <a:rPr lang="en-US" dirty="0">
                <a:solidFill>
                  <a:srgbClr val="171717"/>
                </a:solidFill>
                <a:latin typeface="Segoe UI" panose="020B0502040204020203" pitchFamily="34" charset="0"/>
              </a:rPr>
              <a:t> report to the Power BI Service. First refresh will load historical data, subsequent refreshes will load increment</a:t>
            </a:r>
            <a:endParaRPr lang="en-US" dirty="0"/>
          </a:p>
        </p:txBody>
      </p:sp>
      <p:sp>
        <p:nvSpPr>
          <p:cNvPr id="4" name="Text Placeholder 3">
            <a:extLst>
              <a:ext uri="{FF2B5EF4-FFF2-40B4-BE49-F238E27FC236}">
                <a16:creationId xmlns:a16="http://schemas.microsoft.com/office/drawing/2014/main" id="{3F94AC0E-C331-4C05-BF6A-E0B7AB4EED6F}"/>
              </a:ext>
            </a:extLst>
          </p:cNvPr>
          <p:cNvSpPr>
            <a:spLocks noGrp="1"/>
          </p:cNvSpPr>
          <p:nvPr>
            <p:ph type="body" sz="quarter" idx="11"/>
          </p:nvPr>
        </p:nvSpPr>
        <p:spPr/>
        <p:txBody>
          <a:bodyPr/>
          <a:lstStyle/>
          <a:p>
            <a:r>
              <a:rPr lang="en-US" dirty="0"/>
              <a:t>Incremental refresh</a:t>
            </a:r>
          </a:p>
        </p:txBody>
      </p:sp>
      <p:sp>
        <p:nvSpPr>
          <p:cNvPr id="5" name="Slide Number Placeholder 4">
            <a:extLst>
              <a:ext uri="{FF2B5EF4-FFF2-40B4-BE49-F238E27FC236}">
                <a16:creationId xmlns:a16="http://schemas.microsoft.com/office/drawing/2014/main" id="{44647048-E224-431E-89EE-2CF83B114085}"/>
              </a:ext>
            </a:extLst>
          </p:cNvPr>
          <p:cNvSpPr>
            <a:spLocks noGrp="1"/>
          </p:cNvSpPr>
          <p:nvPr>
            <p:ph type="sldNum" sz="quarter" idx="4"/>
          </p:nvPr>
        </p:nvSpPr>
        <p:spPr/>
        <p:txBody>
          <a:bodyPr/>
          <a:lstStyle/>
          <a:p>
            <a:fld id="{3A707DD9-E92B-45E8-BE0A-E6B2EDF345EB}" type="slidenum">
              <a:rPr lang="en-US" smtClean="0"/>
              <a:pPr/>
              <a:t>17</a:t>
            </a:fld>
            <a:endParaRPr lang="en-US"/>
          </a:p>
        </p:txBody>
      </p:sp>
      <p:pic>
        <p:nvPicPr>
          <p:cNvPr id="1026" name="Picture 2" descr="Query folding">
            <a:extLst>
              <a:ext uri="{FF2B5EF4-FFF2-40B4-BE49-F238E27FC236}">
                <a16:creationId xmlns:a16="http://schemas.microsoft.com/office/drawing/2014/main" id="{D6BE0C7D-717E-4081-95E1-37143EE9BB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8066" y="839450"/>
            <a:ext cx="4023154" cy="37211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5CF257C-2EC6-4458-9211-5C8EB37618A9}"/>
              </a:ext>
            </a:extLst>
          </p:cNvPr>
          <p:cNvSpPr txBox="1"/>
          <p:nvPr/>
        </p:nvSpPr>
        <p:spPr>
          <a:xfrm>
            <a:off x="149902" y="4444584"/>
            <a:ext cx="2408032" cy="261610"/>
          </a:xfrm>
          <a:prstGeom prst="rect">
            <a:avLst/>
          </a:prstGeom>
          <a:noFill/>
        </p:spPr>
        <p:txBody>
          <a:bodyPr wrap="none" rtlCol="0">
            <a:spAutoFit/>
          </a:bodyPr>
          <a:lstStyle/>
          <a:p>
            <a:r>
              <a:rPr lang="en-US" sz="1100" dirty="0">
                <a:latin typeface="+mj-lt"/>
              </a:rPr>
              <a:t>More </a:t>
            </a:r>
            <a:r>
              <a:rPr lang="en-US" sz="1100" dirty="0">
                <a:latin typeface="+mj-lt"/>
                <a:hlinkClick r:id="rId3"/>
              </a:rPr>
              <a:t>details</a:t>
            </a:r>
            <a:r>
              <a:rPr lang="en-US" sz="1100" dirty="0">
                <a:latin typeface="+mj-lt"/>
              </a:rPr>
              <a:t> about incremental refresh</a:t>
            </a:r>
          </a:p>
        </p:txBody>
      </p:sp>
    </p:spTree>
    <p:extLst>
      <p:ext uri="{BB962C8B-B14F-4D97-AF65-F5344CB8AC3E}">
        <p14:creationId xmlns:p14="http://schemas.microsoft.com/office/powerpoint/2010/main" val="2142513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D50CC3-224A-4B0E-857B-0F57EB9069D8}"/>
              </a:ext>
            </a:extLst>
          </p:cNvPr>
          <p:cNvPicPr>
            <a:picLocks noChangeAspect="1"/>
          </p:cNvPicPr>
          <p:nvPr/>
        </p:nvPicPr>
        <p:blipFill>
          <a:blip r:embed="rId2"/>
          <a:stretch>
            <a:fillRect/>
          </a:stretch>
        </p:blipFill>
        <p:spPr>
          <a:xfrm>
            <a:off x="0" y="2256748"/>
            <a:ext cx="9144000" cy="2515910"/>
          </a:xfrm>
          <a:prstGeom prst="rect">
            <a:avLst/>
          </a:prstGeom>
        </p:spPr>
      </p:pic>
      <p:sp>
        <p:nvSpPr>
          <p:cNvPr id="6" name="Title 5">
            <a:extLst>
              <a:ext uri="{FF2B5EF4-FFF2-40B4-BE49-F238E27FC236}">
                <a16:creationId xmlns:a16="http://schemas.microsoft.com/office/drawing/2014/main" id="{F59A1A2E-D5C1-42E5-8F04-55AE2527C7D4}"/>
              </a:ext>
            </a:extLst>
          </p:cNvPr>
          <p:cNvSpPr>
            <a:spLocks noGrp="1"/>
          </p:cNvSpPr>
          <p:nvPr>
            <p:ph type="title"/>
          </p:nvPr>
        </p:nvSpPr>
        <p:spPr/>
        <p:txBody>
          <a:bodyPr/>
          <a:lstStyle/>
          <a:p>
            <a:r>
              <a:rPr lang="en-US" dirty="0"/>
              <a:t>Power Query Editor Overview</a:t>
            </a:r>
          </a:p>
        </p:txBody>
      </p:sp>
      <p:sp>
        <p:nvSpPr>
          <p:cNvPr id="4" name="Text Placeholder 3">
            <a:extLst>
              <a:ext uri="{FF2B5EF4-FFF2-40B4-BE49-F238E27FC236}">
                <a16:creationId xmlns:a16="http://schemas.microsoft.com/office/drawing/2014/main" id="{DFF0D3C9-956E-496D-9E47-407038D1C85A}"/>
              </a:ext>
            </a:extLst>
          </p:cNvPr>
          <p:cNvSpPr>
            <a:spLocks noGrp="1"/>
          </p:cNvSpPr>
          <p:nvPr>
            <p:ph type="body" sz="quarter" idx="11"/>
          </p:nvPr>
        </p:nvSpPr>
        <p:spPr>
          <a:xfrm>
            <a:off x="267950" y="1077828"/>
            <a:ext cx="3986212" cy="342900"/>
          </a:xfrm>
        </p:spPr>
        <p:txBody>
          <a:bodyPr/>
          <a:lstStyle/>
          <a:p>
            <a:r>
              <a:rPr lang="en-US" dirty="0"/>
              <a:t>Power query editor</a:t>
            </a:r>
          </a:p>
        </p:txBody>
      </p:sp>
      <p:sp>
        <p:nvSpPr>
          <p:cNvPr id="8" name="Text Placeholder 7">
            <a:extLst>
              <a:ext uri="{FF2B5EF4-FFF2-40B4-BE49-F238E27FC236}">
                <a16:creationId xmlns:a16="http://schemas.microsoft.com/office/drawing/2014/main" id="{CE290802-F33E-4043-B8ED-2FFE80AD62E4}"/>
              </a:ext>
            </a:extLst>
          </p:cNvPr>
          <p:cNvSpPr>
            <a:spLocks noGrp="1"/>
          </p:cNvSpPr>
          <p:nvPr>
            <p:ph type="body" sz="quarter" idx="13"/>
          </p:nvPr>
        </p:nvSpPr>
        <p:spPr>
          <a:xfrm>
            <a:off x="4432639" y="1077828"/>
            <a:ext cx="3993359" cy="342900"/>
          </a:xfrm>
        </p:spPr>
        <p:txBody>
          <a:bodyPr/>
          <a:lstStyle/>
          <a:p>
            <a:r>
              <a:rPr lang="en-US" dirty="0"/>
              <a:t>Power Query objects overview</a:t>
            </a:r>
          </a:p>
        </p:txBody>
      </p:sp>
      <p:sp>
        <p:nvSpPr>
          <p:cNvPr id="5" name="Slide Number Placeholder 4">
            <a:extLst>
              <a:ext uri="{FF2B5EF4-FFF2-40B4-BE49-F238E27FC236}">
                <a16:creationId xmlns:a16="http://schemas.microsoft.com/office/drawing/2014/main" id="{C65D48FF-279D-461E-AAD2-44CCBECDAF53}"/>
              </a:ext>
            </a:extLst>
          </p:cNvPr>
          <p:cNvSpPr>
            <a:spLocks noGrp="1"/>
          </p:cNvSpPr>
          <p:nvPr>
            <p:ph type="sldNum" sz="quarter" idx="4"/>
          </p:nvPr>
        </p:nvSpPr>
        <p:spPr/>
        <p:txBody>
          <a:bodyPr/>
          <a:lstStyle/>
          <a:p>
            <a:fld id="{3A707DD9-E92B-45E8-BE0A-E6B2EDF345EB}" type="slidenum">
              <a:rPr lang="en-US" smtClean="0"/>
              <a:pPr/>
              <a:t>2</a:t>
            </a:fld>
            <a:endParaRPr lang="en-US"/>
          </a:p>
        </p:txBody>
      </p:sp>
      <p:graphicFrame>
        <p:nvGraphicFramePr>
          <p:cNvPr id="19" name="Table 19">
            <a:extLst>
              <a:ext uri="{FF2B5EF4-FFF2-40B4-BE49-F238E27FC236}">
                <a16:creationId xmlns:a16="http://schemas.microsoft.com/office/drawing/2014/main" id="{070AF6D7-B0F8-4BDE-B702-BCFDFBEFDA58}"/>
              </a:ext>
            </a:extLst>
          </p:cNvPr>
          <p:cNvGraphicFramePr>
            <a:graphicFrameLocks noGrp="1"/>
          </p:cNvGraphicFramePr>
          <p:nvPr>
            <p:extLst>
              <p:ext uri="{D42A27DB-BD31-4B8C-83A1-F6EECF244321}">
                <p14:modId xmlns:p14="http://schemas.microsoft.com/office/powerpoint/2010/main" val="1606714003"/>
              </p:ext>
            </p:extLst>
          </p:nvPr>
        </p:nvGraphicFramePr>
        <p:xfrm>
          <a:off x="267951" y="1366372"/>
          <a:ext cx="3986211" cy="301752"/>
        </p:xfrm>
        <a:graphic>
          <a:graphicData uri="http://schemas.openxmlformats.org/drawingml/2006/table">
            <a:tbl>
              <a:tblPr firstRow="1" bandRow="1">
                <a:tableStyleId>{5C22544A-7EE6-4342-B048-85BDC9FD1C3A}</a:tableStyleId>
              </a:tblPr>
              <a:tblGrid>
                <a:gridCol w="1328737">
                  <a:extLst>
                    <a:ext uri="{9D8B030D-6E8A-4147-A177-3AD203B41FA5}">
                      <a16:colId xmlns:a16="http://schemas.microsoft.com/office/drawing/2014/main" val="959623389"/>
                    </a:ext>
                  </a:extLst>
                </a:gridCol>
                <a:gridCol w="1328737">
                  <a:extLst>
                    <a:ext uri="{9D8B030D-6E8A-4147-A177-3AD203B41FA5}">
                      <a16:colId xmlns:a16="http://schemas.microsoft.com/office/drawing/2014/main" val="492556385"/>
                    </a:ext>
                  </a:extLst>
                </a:gridCol>
                <a:gridCol w="1328737">
                  <a:extLst>
                    <a:ext uri="{9D8B030D-6E8A-4147-A177-3AD203B41FA5}">
                      <a16:colId xmlns:a16="http://schemas.microsoft.com/office/drawing/2014/main" val="836447092"/>
                    </a:ext>
                  </a:extLst>
                </a:gridCol>
              </a:tblGrid>
              <a:tr h="301752">
                <a:tc>
                  <a:txBody>
                    <a:bodyPr/>
                    <a:lstStyle/>
                    <a:p>
                      <a:pPr algn="ctr"/>
                      <a:r>
                        <a:rPr lang="en-US" sz="1200" dirty="0"/>
                        <a:t>Queries</a:t>
                      </a:r>
                    </a:p>
                  </a:txBody>
                  <a:tcPr/>
                </a:tc>
                <a:tc>
                  <a:txBody>
                    <a:bodyPr/>
                    <a:lstStyle/>
                    <a:p>
                      <a:pPr algn="ctr"/>
                      <a:r>
                        <a:rPr lang="en-US" sz="1200" dirty="0"/>
                        <a:t>Steps</a:t>
                      </a:r>
                    </a:p>
                  </a:txBody>
                  <a:tcPr/>
                </a:tc>
                <a:tc>
                  <a:txBody>
                    <a:bodyPr/>
                    <a:lstStyle/>
                    <a:p>
                      <a:pPr algn="ctr"/>
                      <a:r>
                        <a:rPr lang="en-US" sz="1200" dirty="0"/>
                        <a:t>Advanced Editor</a:t>
                      </a:r>
                    </a:p>
                  </a:txBody>
                  <a:tcPr/>
                </a:tc>
                <a:extLst>
                  <a:ext uri="{0D108BD9-81ED-4DB2-BD59-A6C34878D82A}">
                    <a16:rowId xmlns:a16="http://schemas.microsoft.com/office/drawing/2014/main" val="2936675184"/>
                  </a:ext>
                </a:extLst>
              </a:tr>
            </a:tbl>
          </a:graphicData>
        </a:graphic>
      </p:graphicFrame>
      <p:graphicFrame>
        <p:nvGraphicFramePr>
          <p:cNvPr id="22" name="Table 22">
            <a:extLst>
              <a:ext uri="{FF2B5EF4-FFF2-40B4-BE49-F238E27FC236}">
                <a16:creationId xmlns:a16="http://schemas.microsoft.com/office/drawing/2014/main" id="{63A34A92-AC45-4249-B237-65CC97CFB673}"/>
              </a:ext>
            </a:extLst>
          </p:cNvPr>
          <p:cNvGraphicFramePr>
            <a:graphicFrameLocks noGrp="1"/>
          </p:cNvGraphicFramePr>
          <p:nvPr>
            <p:extLst>
              <p:ext uri="{D42A27DB-BD31-4B8C-83A1-F6EECF244321}">
                <p14:modId xmlns:p14="http://schemas.microsoft.com/office/powerpoint/2010/main" val="1239065912"/>
              </p:ext>
            </p:extLst>
          </p:nvPr>
        </p:nvGraphicFramePr>
        <p:xfrm>
          <a:off x="4432639" y="1366372"/>
          <a:ext cx="4374630" cy="301752"/>
        </p:xfrm>
        <a:graphic>
          <a:graphicData uri="http://schemas.openxmlformats.org/drawingml/2006/table">
            <a:tbl>
              <a:tblPr firstRow="1" bandRow="1">
                <a:tableStyleId>{5C22544A-7EE6-4342-B048-85BDC9FD1C3A}</a:tableStyleId>
              </a:tblPr>
              <a:tblGrid>
                <a:gridCol w="874926">
                  <a:extLst>
                    <a:ext uri="{9D8B030D-6E8A-4147-A177-3AD203B41FA5}">
                      <a16:colId xmlns:a16="http://schemas.microsoft.com/office/drawing/2014/main" val="4028706355"/>
                    </a:ext>
                  </a:extLst>
                </a:gridCol>
                <a:gridCol w="874926">
                  <a:extLst>
                    <a:ext uri="{9D8B030D-6E8A-4147-A177-3AD203B41FA5}">
                      <a16:colId xmlns:a16="http://schemas.microsoft.com/office/drawing/2014/main" val="1402495967"/>
                    </a:ext>
                  </a:extLst>
                </a:gridCol>
                <a:gridCol w="874926">
                  <a:extLst>
                    <a:ext uri="{9D8B030D-6E8A-4147-A177-3AD203B41FA5}">
                      <a16:colId xmlns:a16="http://schemas.microsoft.com/office/drawing/2014/main" val="3443404923"/>
                    </a:ext>
                  </a:extLst>
                </a:gridCol>
                <a:gridCol w="874926">
                  <a:extLst>
                    <a:ext uri="{9D8B030D-6E8A-4147-A177-3AD203B41FA5}">
                      <a16:colId xmlns:a16="http://schemas.microsoft.com/office/drawing/2014/main" val="3601348727"/>
                    </a:ext>
                  </a:extLst>
                </a:gridCol>
                <a:gridCol w="874926">
                  <a:extLst>
                    <a:ext uri="{9D8B030D-6E8A-4147-A177-3AD203B41FA5}">
                      <a16:colId xmlns:a16="http://schemas.microsoft.com/office/drawing/2014/main" val="1110557110"/>
                    </a:ext>
                  </a:extLst>
                </a:gridCol>
              </a:tblGrid>
              <a:tr h="301752">
                <a:tc>
                  <a:txBody>
                    <a:bodyPr/>
                    <a:lstStyle/>
                    <a:p>
                      <a:pPr algn="ctr"/>
                      <a:r>
                        <a:rPr lang="en-US" sz="1200" dirty="0"/>
                        <a:t>Table</a:t>
                      </a:r>
                    </a:p>
                  </a:txBody>
                  <a:tcPr/>
                </a:tc>
                <a:tc>
                  <a:txBody>
                    <a:bodyPr/>
                    <a:lstStyle/>
                    <a:p>
                      <a:pPr algn="ctr"/>
                      <a:r>
                        <a:rPr lang="en-US" sz="1200" dirty="0"/>
                        <a:t>List</a:t>
                      </a:r>
                    </a:p>
                  </a:txBody>
                  <a:tcPr/>
                </a:tc>
                <a:tc>
                  <a:txBody>
                    <a:bodyPr/>
                    <a:lstStyle/>
                    <a:p>
                      <a:pPr algn="ctr"/>
                      <a:r>
                        <a:rPr lang="en-US" sz="1200" dirty="0"/>
                        <a:t>Record</a:t>
                      </a:r>
                    </a:p>
                  </a:txBody>
                  <a:tcPr/>
                </a:tc>
                <a:tc>
                  <a:txBody>
                    <a:bodyPr/>
                    <a:lstStyle/>
                    <a:p>
                      <a:pPr algn="ctr"/>
                      <a:r>
                        <a:rPr lang="en-US" sz="1200" dirty="0"/>
                        <a:t>Value</a:t>
                      </a:r>
                    </a:p>
                  </a:txBody>
                  <a:tcPr/>
                </a:tc>
                <a:tc>
                  <a:txBody>
                    <a:bodyPr/>
                    <a:lstStyle/>
                    <a:p>
                      <a:pPr algn="ctr"/>
                      <a:r>
                        <a:rPr lang="en-US" sz="1200" dirty="0"/>
                        <a:t>Parameter</a:t>
                      </a:r>
                    </a:p>
                  </a:txBody>
                  <a:tcPr/>
                </a:tc>
                <a:extLst>
                  <a:ext uri="{0D108BD9-81ED-4DB2-BD59-A6C34878D82A}">
                    <a16:rowId xmlns:a16="http://schemas.microsoft.com/office/drawing/2014/main" val="48793665"/>
                  </a:ext>
                </a:extLst>
              </a:tr>
            </a:tbl>
          </a:graphicData>
        </a:graphic>
      </p:graphicFrame>
      <p:cxnSp>
        <p:nvCxnSpPr>
          <p:cNvPr id="26" name="Straight Arrow Connector 25">
            <a:extLst>
              <a:ext uri="{FF2B5EF4-FFF2-40B4-BE49-F238E27FC236}">
                <a16:creationId xmlns:a16="http://schemas.microsoft.com/office/drawing/2014/main" id="{8D567FB2-23DD-4782-9CF9-CB89C8915464}"/>
              </a:ext>
            </a:extLst>
          </p:cNvPr>
          <p:cNvCxnSpPr>
            <a:cxnSpLocks/>
          </p:cNvCxnSpPr>
          <p:nvPr/>
        </p:nvCxnSpPr>
        <p:spPr>
          <a:xfrm flipH="1">
            <a:off x="594923" y="1668124"/>
            <a:ext cx="311982" cy="1554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FD6F2CB-FDB9-4345-AD01-55AAA2C0269B}"/>
              </a:ext>
            </a:extLst>
          </p:cNvPr>
          <p:cNvCxnSpPr/>
          <p:nvPr/>
        </p:nvCxnSpPr>
        <p:spPr>
          <a:xfrm>
            <a:off x="2261056" y="1668124"/>
            <a:ext cx="6088465" cy="2379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22B2191-1B1B-4174-8462-3A8637D1EE42}"/>
              </a:ext>
            </a:extLst>
          </p:cNvPr>
          <p:cNvCxnSpPr/>
          <p:nvPr/>
        </p:nvCxnSpPr>
        <p:spPr>
          <a:xfrm flipH="1">
            <a:off x="3395272" y="1668124"/>
            <a:ext cx="209862" cy="903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CA7F96-24D5-4B50-8344-97F4B4AA32B0}"/>
              </a:ext>
            </a:extLst>
          </p:cNvPr>
          <p:cNvCxnSpPr/>
          <p:nvPr/>
        </p:nvCxnSpPr>
        <p:spPr>
          <a:xfrm flipH="1">
            <a:off x="1154243" y="1668124"/>
            <a:ext cx="5465711" cy="223681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390949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F780B-BA65-4E0C-9BAA-2F84BD4FBDFD}"/>
              </a:ext>
            </a:extLst>
          </p:cNvPr>
          <p:cNvSpPr>
            <a:spLocks noGrp="1"/>
          </p:cNvSpPr>
          <p:nvPr>
            <p:ph type="title"/>
          </p:nvPr>
        </p:nvSpPr>
        <p:spPr/>
        <p:txBody>
          <a:bodyPr/>
          <a:lstStyle/>
          <a:p>
            <a:r>
              <a:rPr lang="en-US" dirty="0"/>
              <a:t>Data extraction</a:t>
            </a:r>
          </a:p>
        </p:txBody>
      </p:sp>
    </p:spTree>
    <p:extLst>
      <p:ext uri="{BB962C8B-B14F-4D97-AF65-F5344CB8AC3E}">
        <p14:creationId xmlns:p14="http://schemas.microsoft.com/office/powerpoint/2010/main" val="3778353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54CA-97AF-46D3-9838-1D3B4C728E91}"/>
              </a:ext>
            </a:extLst>
          </p:cNvPr>
          <p:cNvSpPr>
            <a:spLocks noGrp="1"/>
          </p:cNvSpPr>
          <p:nvPr>
            <p:ph type="title"/>
          </p:nvPr>
        </p:nvSpPr>
        <p:spPr/>
        <p:txBody>
          <a:bodyPr/>
          <a:lstStyle/>
          <a:p>
            <a:r>
              <a:rPr lang="en-US" dirty="0"/>
              <a:t>Data extraction</a:t>
            </a:r>
          </a:p>
        </p:txBody>
      </p:sp>
      <p:sp>
        <p:nvSpPr>
          <p:cNvPr id="3" name="Content Placeholder 2">
            <a:extLst>
              <a:ext uri="{FF2B5EF4-FFF2-40B4-BE49-F238E27FC236}">
                <a16:creationId xmlns:a16="http://schemas.microsoft.com/office/drawing/2014/main" id="{47AC929A-20FC-46B8-86C6-1F1AB874CD48}"/>
              </a:ext>
            </a:extLst>
          </p:cNvPr>
          <p:cNvSpPr>
            <a:spLocks noGrp="1"/>
          </p:cNvSpPr>
          <p:nvPr>
            <p:ph sz="quarter" idx="10"/>
          </p:nvPr>
        </p:nvSpPr>
        <p:spPr>
          <a:xfrm>
            <a:off x="357188" y="1422400"/>
            <a:ext cx="3202975" cy="946046"/>
          </a:xfrm>
        </p:spPr>
        <p:txBody>
          <a:bodyPr/>
          <a:lstStyle/>
          <a:p>
            <a:pPr marL="0" indent="0">
              <a:buNone/>
            </a:pPr>
            <a:r>
              <a:rPr lang="en-US" sz="1400" dirty="0"/>
              <a:t>Along with file connections, </a:t>
            </a:r>
            <a:r>
              <a:rPr lang="en-US" sz="1400" b="1" dirty="0"/>
              <a:t>manual data entering</a:t>
            </a:r>
            <a:r>
              <a:rPr lang="en-US" sz="1400" dirty="0"/>
              <a:t> is another one option to bring data to Power BI.</a:t>
            </a:r>
          </a:p>
        </p:txBody>
      </p:sp>
      <p:sp>
        <p:nvSpPr>
          <p:cNvPr id="4" name="Text Placeholder 3">
            <a:extLst>
              <a:ext uri="{FF2B5EF4-FFF2-40B4-BE49-F238E27FC236}">
                <a16:creationId xmlns:a16="http://schemas.microsoft.com/office/drawing/2014/main" id="{3C6E1040-B243-48FE-BA6C-9B3A469617C2}"/>
              </a:ext>
            </a:extLst>
          </p:cNvPr>
          <p:cNvSpPr>
            <a:spLocks noGrp="1"/>
          </p:cNvSpPr>
          <p:nvPr>
            <p:ph type="body" sz="quarter" idx="11"/>
          </p:nvPr>
        </p:nvSpPr>
        <p:spPr/>
        <p:txBody>
          <a:bodyPr/>
          <a:lstStyle/>
          <a:p>
            <a:r>
              <a:rPr lang="en-US" dirty="0"/>
              <a:t>Files</a:t>
            </a:r>
          </a:p>
        </p:txBody>
      </p:sp>
      <p:sp>
        <p:nvSpPr>
          <p:cNvPr id="5" name="Slide Number Placeholder 4">
            <a:extLst>
              <a:ext uri="{FF2B5EF4-FFF2-40B4-BE49-F238E27FC236}">
                <a16:creationId xmlns:a16="http://schemas.microsoft.com/office/drawing/2014/main" id="{B6A117E4-1A6C-4BBF-952B-EE81792B562E}"/>
              </a:ext>
            </a:extLst>
          </p:cNvPr>
          <p:cNvSpPr>
            <a:spLocks noGrp="1"/>
          </p:cNvSpPr>
          <p:nvPr>
            <p:ph type="sldNum" sz="quarter" idx="4"/>
          </p:nvPr>
        </p:nvSpPr>
        <p:spPr/>
        <p:txBody>
          <a:bodyPr/>
          <a:lstStyle/>
          <a:p>
            <a:fld id="{3A707DD9-E92B-45E8-BE0A-E6B2EDF345EB}" type="slidenum">
              <a:rPr lang="en-US" smtClean="0"/>
              <a:pPr/>
              <a:t>4</a:t>
            </a:fld>
            <a:endParaRPr lang="en-US"/>
          </a:p>
        </p:txBody>
      </p:sp>
      <p:pic>
        <p:nvPicPr>
          <p:cNvPr id="6" name="Picture 5">
            <a:extLst>
              <a:ext uri="{FF2B5EF4-FFF2-40B4-BE49-F238E27FC236}">
                <a16:creationId xmlns:a16="http://schemas.microsoft.com/office/drawing/2014/main" id="{70C1451A-5C24-415F-BC2B-A81E7A99AD02}"/>
              </a:ext>
            </a:extLst>
          </p:cNvPr>
          <p:cNvPicPr>
            <a:picLocks noChangeAspect="1"/>
          </p:cNvPicPr>
          <p:nvPr/>
        </p:nvPicPr>
        <p:blipFill>
          <a:blip r:embed="rId2"/>
          <a:stretch>
            <a:fillRect/>
          </a:stretch>
        </p:blipFill>
        <p:spPr>
          <a:xfrm>
            <a:off x="4467069" y="983499"/>
            <a:ext cx="4319742" cy="3513183"/>
          </a:xfrm>
          <a:prstGeom prst="rect">
            <a:avLst/>
          </a:prstGeom>
        </p:spPr>
      </p:pic>
      <p:sp>
        <p:nvSpPr>
          <p:cNvPr id="7" name="TextBox 6">
            <a:extLst>
              <a:ext uri="{FF2B5EF4-FFF2-40B4-BE49-F238E27FC236}">
                <a16:creationId xmlns:a16="http://schemas.microsoft.com/office/drawing/2014/main" id="{136D2B24-A713-418F-B8E2-040B9F046154}"/>
              </a:ext>
            </a:extLst>
          </p:cNvPr>
          <p:cNvSpPr txBox="1"/>
          <p:nvPr/>
        </p:nvSpPr>
        <p:spPr>
          <a:xfrm>
            <a:off x="357188" y="2235250"/>
            <a:ext cx="3510274" cy="1169551"/>
          </a:xfrm>
          <a:prstGeom prst="rect">
            <a:avLst/>
          </a:prstGeom>
          <a:noFill/>
        </p:spPr>
        <p:txBody>
          <a:bodyPr wrap="square" rtlCol="0">
            <a:spAutoFit/>
          </a:bodyPr>
          <a:lstStyle/>
          <a:p>
            <a:r>
              <a:rPr lang="en-US" sz="1400" dirty="0">
                <a:latin typeface="+mj-lt"/>
              </a:rPr>
              <a:t>Connections we are going to cover:</a:t>
            </a:r>
          </a:p>
          <a:p>
            <a:pPr marL="171450" indent="-171450">
              <a:buFont typeface="Courier New" panose="02070309020205020404" pitchFamily="49" charset="0"/>
              <a:buChar char="o"/>
            </a:pPr>
            <a:r>
              <a:rPr lang="en-US" sz="1400" dirty="0">
                <a:latin typeface="+mj-lt"/>
              </a:rPr>
              <a:t>Excel</a:t>
            </a:r>
          </a:p>
          <a:p>
            <a:pPr marL="171450" indent="-171450">
              <a:buFont typeface="Courier New" panose="02070309020205020404" pitchFamily="49" charset="0"/>
              <a:buChar char="o"/>
            </a:pPr>
            <a:r>
              <a:rPr lang="en-US" sz="1400" dirty="0">
                <a:latin typeface="+mj-lt"/>
              </a:rPr>
              <a:t>Text/CSV</a:t>
            </a:r>
          </a:p>
          <a:p>
            <a:pPr marL="171450" indent="-171450">
              <a:buFont typeface="Courier New" panose="02070309020205020404" pitchFamily="49" charset="0"/>
              <a:buChar char="o"/>
            </a:pPr>
            <a:r>
              <a:rPr lang="en-US" sz="1400" dirty="0">
                <a:latin typeface="+mj-lt"/>
              </a:rPr>
              <a:t>Folder</a:t>
            </a:r>
          </a:p>
          <a:p>
            <a:pPr marL="171450" indent="-171450">
              <a:buFont typeface="Courier New" panose="02070309020205020404" pitchFamily="49" charset="0"/>
              <a:buChar char="o"/>
            </a:pPr>
            <a:r>
              <a:rPr lang="en-US" sz="1400" dirty="0">
                <a:latin typeface="+mj-lt"/>
              </a:rPr>
              <a:t>PDF</a:t>
            </a:r>
          </a:p>
        </p:txBody>
      </p:sp>
    </p:spTree>
    <p:extLst>
      <p:ext uri="{BB962C8B-B14F-4D97-AF65-F5344CB8AC3E}">
        <p14:creationId xmlns:p14="http://schemas.microsoft.com/office/powerpoint/2010/main" val="282013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54CA-97AF-46D3-9838-1D3B4C728E91}"/>
              </a:ext>
            </a:extLst>
          </p:cNvPr>
          <p:cNvSpPr>
            <a:spLocks noGrp="1"/>
          </p:cNvSpPr>
          <p:nvPr>
            <p:ph type="title"/>
          </p:nvPr>
        </p:nvSpPr>
        <p:spPr/>
        <p:txBody>
          <a:bodyPr/>
          <a:lstStyle/>
          <a:p>
            <a:r>
              <a:rPr lang="en-US" dirty="0"/>
              <a:t>Data extraction</a:t>
            </a:r>
          </a:p>
        </p:txBody>
      </p:sp>
      <p:sp>
        <p:nvSpPr>
          <p:cNvPr id="4" name="Text Placeholder 3">
            <a:extLst>
              <a:ext uri="{FF2B5EF4-FFF2-40B4-BE49-F238E27FC236}">
                <a16:creationId xmlns:a16="http://schemas.microsoft.com/office/drawing/2014/main" id="{3C6E1040-B243-48FE-BA6C-9B3A469617C2}"/>
              </a:ext>
            </a:extLst>
          </p:cNvPr>
          <p:cNvSpPr>
            <a:spLocks noGrp="1"/>
          </p:cNvSpPr>
          <p:nvPr>
            <p:ph type="body" sz="quarter" idx="11"/>
          </p:nvPr>
        </p:nvSpPr>
        <p:spPr/>
        <p:txBody>
          <a:bodyPr/>
          <a:lstStyle/>
          <a:p>
            <a:r>
              <a:rPr lang="en-US" dirty="0"/>
              <a:t>Databases</a:t>
            </a:r>
          </a:p>
        </p:txBody>
      </p:sp>
      <p:sp>
        <p:nvSpPr>
          <p:cNvPr id="5" name="Slide Number Placeholder 4">
            <a:extLst>
              <a:ext uri="{FF2B5EF4-FFF2-40B4-BE49-F238E27FC236}">
                <a16:creationId xmlns:a16="http://schemas.microsoft.com/office/drawing/2014/main" id="{B6A117E4-1A6C-4BBF-952B-EE81792B562E}"/>
              </a:ext>
            </a:extLst>
          </p:cNvPr>
          <p:cNvSpPr>
            <a:spLocks noGrp="1"/>
          </p:cNvSpPr>
          <p:nvPr>
            <p:ph type="sldNum" sz="quarter" idx="4"/>
          </p:nvPr>
        </p:nvSpPr>
        <p:spPr/>
        <p:txBody>
          <a:bodyPr/>
          <a:lstStyle/>
          <a:p>
            <a:fld id="{3A707DD9-E92B-45E8-BE0A-E6B2EDF345EB}" type="slidenum">
              <a:rPr lang="en-US" smtClean="0"/>
              <a:pPr/>
              <a:t>5</a:t>
            </a:fld>
            <a:endParaRPr lang="en-US"/>
          </a:p>
        </p:txBody>
      </p:sp>
      <p:pic>
        <p:nvPicPr>
          <p:cNvPr id="7" name="Picture 6">
            <a:extLst>
              <a:ext uri="{FF2B5EF4-FFF2-40B4-BE49-F238E27FC236}">
                <a16:creationId xmlns:a16="http://schemas.microsoft.com/office/drawing/2014/main" id="{AF99E304-C66D-4930-8A29-85E1A73A85AB}"/>
              </a:ext>
            </a:extLst>
          </p:cNvPr>
          <p:cNvPicPr>
            <a:picLocks noChangeAspect="1"/>
          </p:cNvPicPr>
          <p:nvPr/>
        </p:nvPicPr>
        <p:blipFill>
          <a:blip r:embed="rId2"/>
          <a:stretch>
            <a:fillRect/>
          </a:stretch>
        </p:blipFill>
        <p:spPr>
          <a:xfrm>
            <a:off x="5433935" y="899001"/>
            <a:ext cx="3352880" cy="3745194"/>
          </a:xfrm>
          <a:prstGeom prst="rect">
            <a:avLst/>
          </a:prstGeom>
        </p:spPr>
      </p:pic>
      <p:sp>
        <p:nvSpPr>
          <p:cNvPr id="8" name="TextBox 7">
            <a:extLst>
              <a:ext uri="{FF2B5EF4-FFF2-40B4-BE49-F238E27FC236}">
                <a16:creationId xmlns:a16="http://schemas.microsoft.com/office/drawing/2014/main" id="{273FD21E-AA3E-4BBA-938B-00D2E89CB8E5}"/>
              </a:ext>
            </a:extLst>
          </p:cNvPr>
          <p:cNvSpPr txBox="1"/>
          <p:nvPr/>
        </p:nvSpPr>
        <p:spPr>
          <a:xfrm>
            <a:off x="357185" y="1514008"/>
            <a:ext cx="4839440" cy="307777"/>
          </a:xfrm>
          <a:prstGeom prst="rect">
            <a:avLst/>
          </a:prstGeom>
          <a:noFill/>
        </p:spPr>
        <p:txBody>
          <a:bodyPr wrap="square" rtlCol="0">
            <a:spAutoFit/>
          </a:bodyPr>
          <a:lstStyle/>
          <a:p>
            <a:r>
              <a:rPr lang="en-US" sz="1400" dirty="0">
                <a:latin typeface="+mj-lt"/>
              </a:rPr>
              <a:t>Connections we are going to cover: PostgreSQL database</a:t>
            </a:r>
          </a:p>
        </p:txBody>
      </p:sp>
      <p:sp>
        <p:nvSpPr>
          <p:cNvPr id="9" name="TextBox 8">
            <a:extLst>
              <a:ext uri="{FF2B5EF4-FFF2-40B4-BE49-F238E27FC236}">
                <a16:creationId xmlns:a16="http://schemas.microsoft.com/office/drawing/2014/main" id="{FC9A65F4-2E92-4276-BDB0-185F8E242EEC}"/>
              </a:ext>
            </a:extLst>
          </p:cNvPr>
          <p:cNvSpPr txBox="1"/>
          <p:nvPr/>
        </p:nvSpPr>
        <p:spPr>
          <a:xfrm>
            <a:off x="357184" y="1900690"/>
            <a:ext cx="5076751" cy="2846933"/>
          </a:xfrm>
          <a:prstGeom prst="rect">
            <a:avLst/>
          </a:prstGeom>
          <a:noFill/>
        </p:spPr>
        <p:txBody>
          <a:bodyPr wrap="square">
            <a:spAutoFit/>
          </a:bodyPr>
          <a:lstStyle/>
          <a:p>
            <a:pPr algn="l"/>
            <a:r>
              <a:rPr lang="en-US" sz="1200" b="1" i="0" dirty="0">
                <a:solidFill>
                  <a:srgbClr val="171717"/>
                </a:solidFill>
                <a:effectLst/>
                <a:latin typeface="+mj-lt"/>
              </a:rPr>
              <a:t>Differences between Import mode and Direct Query:</a:t>
            </a:r>
          </a:p>
          <a:p>
            <a:pPr algn="l"/>
            <a:endParaRPr lang="en-US" sz="1200" b="1" i="0" dirty="0">
              <a:solidFill>
                <a:srgbClr val="171717"/>
              </a:solidFill>
              <a:effectLst/>
              <a:latin typeface="+mj-lt"/>
            </a:endParaRPr>
          </a:p>
          <a:p>
            <a:pPr algn="l"/>
            <a:r>
              <a:rPr lang="en-US" sz="1200" b="1" i="0" dirty="0">
                <a:solidFill>
                  <a:srgbClr val="171717"/>
                </a:solidFill>
                <a:effectLst/>
                <a:latin typeface="+mj-lt"/>
              </a:rPr>
              <a:t>Import</a:t>
            </a:r>
            <a:r>
              <a:rPr lang="en-US" sz="1200" b="0" i="0" dirty="0">
                <a:solidFill>
                  <a:srgbClr val="171717"/>
                </a:solidFill>
                <a:effectLst/>
                <a:latin typeface="+mj-lt"/>
              </a:rPr>
              <a:t>: The selected tables and columns are imported into Power BI Desktop. As you create or interact with a visualization, Power BI Desktop uses the imported data. To see underlying data changes since the initial import or the most recent refresh, you must refresh the data, which imports the full dataset again.</a:t>
            </a:r>
          </a:p>
          <a:p>
            <a:pPr algn="l"/>
            <a:endParaRPr lang="en-US" sz="1200" b="0" i="0" dirty="0">
              <a:solidFill>
                <a:srgbClr val="171717"/>
              </a:solidFill>
              <a:effectLst/>
              <a:latin typeface="+mj-lt"/>
            </a:endParaRPr>
          </a:p>
          <a:p>
            <a:pPr algn="l"/>
            <a:r>
              <a:rPr lang="en-US" sz="1200" b="1" i="0" dirty="0" err="1">
                <a:solidFill>
                  <a:srgbClr val="171717"/>
                </a:solidFill>
                <a:effectLst/>
                <a:latin typeface="+mj-lt"/>
              </a:rPr>
              <a:t>DirectQuery</a:t>
            </a:r>
            <a:r>
              <a:rPr lang="en-US" sz="1200" b="1" i="0" dirty="0">
                <a:solidFill>
                  <a:srgbClr val="171717"/>
                </a:solidFill>
                <a:effectLst/>
                <a:latin typeface="+mj-lt"/>
              </a:rPr>
              <a:t> (Live Connection)</a:t>
            </a:r>
            <a:r>
              <a:rPr lang="en-US" sz="1200" b="0" i="0" dirty="0">
                <a:solidFill>
                  <a:srgbClr val="171717"/>
                </a:solidFill>
                <a:effectLst/>
                <a:latin typeface="+mj-lt"/>
              </a:rPr>
              <a:t>: No data is imported or copied into Power BI Desktop. For relational sources, the selected tables and columns appear in the </a:t>
            </a:r>
            <a:r>
              <a:rPr lang="en-US" sz="1200" b="1" i="0" dirty="0">
                <a:solidFill>
                  <a:srgbClr val="171717"/>
                </a:solidFill>
                <a:effectLst/>
                <a:latin typeface="+mj-lt"/>
              </a:rPr>
              <a:t>Fields</a:t>
            </a:r>
            <a:r>
              <a:rPr lang="en-US" sz="1200" b="0" i="0" dirty="0">
                <a:solidFill>
                  <a:srgbClr val="171717"/>
                </a:solidFill>
                <a:effectLst/>
                <a:latin typeface="+mj-lt"/>
              </a:rPr>
              <a:t> list. For multi-dimensional sources like SAP Business Warehouse, the dimensions and measures of the selected cube appear in the </a:t>
            </a:r>
            <a:r>
              <a:rPr lang="en-US" sz="1200" b="1" i="0" dirty="0">
                <a:solidFill>
                  <a:srgbClr val="171717"/>
                </a:solidFill>
                <a:effectLst/>
                <a:latin typeface="+mj-lt"/>
              </a:rPr>
              <a:t>Fields</a:t>
            </a:r>
            <a:r>
              <a:rPr lang="en-US" sz="1200" b="0" i="0" dirty="0">
                <a:solidFill>
                  <a:srgbClr val="171717"/>
                </a:solidFill>
                <a:effectLst/>
                <a:latin typeface="+mj-lt"/>
              </a:rPr>
              <a:t> list. As you create or interact with a visualization, Power BI Desktop queries the underlying data source, so you’re always viewing current data.</a:t>
            </a:r>
          </a:p>
          <a:p>
            <a:pPr algn="l"/>
            <a:r>
              <a:rPr lang="en-US" sz="1050" b="0" i="0" dirty="0">
                <a:solidFill>
                  <a:srgbClr val="171717"/>
                </a:solidFill>
                <a:effectLst/>
                <a:latin typeface="+mj-lt"/>
                <a:hlinkClick r:id="rId3"/>
              </a:rPr>
              <a:t>https://docs.microsoft.com/en-us/power-bi/connect-data/desktop-use-directquery</a:t>
            </a:r>
            <a:r>
              <a:rPr lang="en-US" sz="1050" dirty="0">
                <a:solidFill>
                  <a:srgbClr val="171717"/>
                </a:solidFill>
                <a:latin typeface="+mj-lt"/>
              </a:rPr>
              <a:t> </a:t>
            </a:r>
            <a:endParaRPr lang="en-US" sz="1050" b="0" i="0" dirty="0">
              <a:solidFill>
                <a:srgbClr val="171717"/>
              </a:solidFill>
              <a:effectLst/>
              <a:latin typeface="+mj-lt"/>
            </a:endParaRPr>
          </a:p>
        </p:txBody>
      </p:sp>
    </p:spTree>
    <p:extLst>
      <p:ext uri="{BB962C8B-B14F-4D97-AF65-F5344CB8AC3E}">
        <p14:creationId xmlns:p14="http://schemas.microsoft.com/office/powerpoint/2010/main" val="407359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54CA-97AF-46D3-9838-1D3B4C728E91}"/>
              </a:ext>
            </a:extLst>
          </p:cNvPr>
          <p:cNvSpPr>
            <a:spLocks noGrp="1"/>
          </p:cNvSpPr>
          <p:nvPr>
            <p:ph type="title"/>
          </p:nvPr>
        </p:nvSpPr>
        <p:spPr/>
        <p:txBody>
          <a:bodyPr/>
          <a:lstStyle/>
          <a:p>
            <a:r>
              <a:rPr lang="en-US" dirty="0"/>
              <a:t>Data extraction</a:t>
            </a:r>
          </a:p>
        </p:txBody>
      </p:sp>
      <p:sp>
        <p:nvSpPr>
          <p:cNvPr id="4" name="Text Placeholder 3">
            <a:extLst>
              <a:ext uri="{FF2B5EF4-FFF2-40B4-BE49-F238E27FC236}">
                <a16:creationId xmlns:a16="http://schemas.microsoft.com/office/drawing/2014/main" id="{3C6E1040-B243-48FE-BA6C-9B3A469617C2}"/>
              </a:ext>
            </a:extLst>
          </p:cNvPr>
          <p:cNvSpPr>
            <a:spLocks noGrp="1"/>
          </p:cNvSpPr>
          <p:nvPr>
            <p:ph type="body" sz="quarter" idx="11"/>
          </p:nvPr>
        </p:nvSpPr>
        <p:spPr/>
        <p:txBody>
          <a:bodyPr/>
          <a:lstStyle/>
          <a:p>
            <a:r>
              <a:rPr lang="en-US" dirty="0"/>
              <a:t>Power Platform</a:t>
            </a:r>
          </a:p>
        </p:txBody>
      </p:sp>
      <p:sp>
        <p:nvSpPr>
          <p:cNvPr id="5" name="Slide Number Placeholder 4">
            <a:extLst>
              <a:ext uri="{FF2B5EF4-FFF2-40B4-BE49-F238E27FC236}">
                <a16:creationId xmlns:a16="http://schemas.microsoft.com/office/drawing/2014/main" id="{B6A117E4-1A6C-4BBF-952B-EE81792B562E}"/>
              </a:ext>
            </a:extLst>
          </p:cNvPr>
          <p:cNvSpPr>
            <a:spLocks noGrp="1"/>
          </p:cNvSpPr>
          <p:nvPr>
            <p:ph type="sldNum" sz="quarter" idx="4"/>
          </p:nvPr>
        </p:nvSpPr>
        <p:spPr/>
        <p:txBody>
          <a:bodyPr/>
          <a:lstStyle/>
          <a:p>
            <a:fld id="{3A707DD9-E92B-45E8-BE0A-E6B2EDF345EB}" type="slidenum">
              <a:rPr lang="en-US" smtClean="0"/>
              <a:pPr/>
              <a:t>6</a:t>
            </a:fld>
            <a:endParaRPr lang="en-US"/>
          </a:p>
        </p:txBody>
      </p:sp>
      <p:sp>
        <p:nvSpPr>
          <p:cNvPr id="8" name="TextBox 7">
            <a:extLst>
              <a:ext uri="{FF2B5EF4-FFF2-40B4-BE49-F238E27FC236}">
                <a16:creationId xmlns:a16="http://schemas.microsoft.com/office/drawing/2014/main" id="{524D0DF3-67F6-4E12-BBD1-9F78184E451F}"/>
              </a:ext>
            </a:extLst>
          </p:cNvPr>
          <p:cNvSpPr txBox="1"/>
          <p:nvPr/>
        </p:nvSpPr>
        <p:spPr>
          <a:xfrm>
            <a:off x="357188" y="1527599"/>
            <a:ext cx="3510274" cy="523220"/>
          </a:xfrm>
          <a:prstGeom prst="rect">
            <a:avLst/>
          </a:prstGeom>
          <a:noFill/>
        </p:spPr>
        <p:txBody>
          <a:bodyPr wrap="square" rtlCol="0">
            <a:spAutoFit/>
          </a:bodyPr>
          <a:lstStyle/>
          <a:p>
            <a:r>
              <a:rPr lang="en-US" sz="1400" dirty="0">
                <a:latin typeface="+mj-lt"/>
              </a:rPr>
              <a:t>Connections we are going to cover:</a:t>
            </a:r>
          </a:p>
          <a:p>
            <a:pPr marL="171450" indent="-171450">
              <a:buFont typeface="Courier New" panose="02070309020205020404" pitchFamily="49" charset="0"/>
              <a:buChar char="o"/>
            </a:pPr>
            <a:r>
              <a:rPr lang="en-US" sz="1400" dirty="0">
                <a:latin typeface="+mj-lt"/>
              </a:rPr>
              <a:t>Power BI datasets</a:t>
            </a:r>
          </a:p>
        </p:txBody>
      </p:sp>
      <p:pic>
        <p:nvPicPr>
          <p:cNvPr id="7" name="Picture 6">
            <a:extLst>
              <a:ext uri="{FF2B5EF4-FFF2-40B4-BE49-F238E27FC236}">
                <a16:creationId xmlns:a16="http://schemas.microsoft.com/office/drawing/2014/main" id="{76056E5D-E619-4CC4-B88D-8A01ECC6B206}"/>
              </a:ext>
            </a:extLst>
          </p:cNvPr>
          <p:cNvPicPr>
            <a:picLocks noChangeAspect="1"/>
          </p:cNvPicPr>
          <p:nvPr/>
        </p:nvPicPr>
        <p:blipFill>
          <a:blip r:embed="rId2"/>
          <a:stretch>
            <a:fillRect/>
          </a:stretch>
        </p:blipFill>
        <p:spPr>
          <a:xfrm>
            <a:off x="3469802" y="1047595"/>
            <a:ext cx="5317010" cy="3464444"/>
          </a:xfrm>
          <a:prstGeom prst="rect">
            <a:avLst/>
          </a:prstGeom>
        </p:spPr>
      </p:pic>
    </p:spTree>
    <p:extLst>
      <p:ext uri="{BB962C8B-B14F-4D97-AF65-F5344CB8AC3E}">
        <p14:creationId xmlns:p14="http://schemas.microsoft.com/office/powerpoint/2010/main" val="2487855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54CA-97AF-46D3-9838-1D3B4C728E91}"/>
              </a:ext>
            </a:extLst>
          </p:cNvPr>
          <p:cNvSpPr>
            <a:spLocks noGrp="1"/>
          </p:cNvSpPr>
          <p:nvPr>
            <p:ph type="title"/>
          </p:nvPr>
        </p:nvSpPr>
        <p:spPr/>
        <p:txBody>
          <a:bodyPr/>
          <a:lstStyle/>
          <a:p>
            <a:r>
              <a:rPr lang="en-US" dirty="0"/>
              <a:t>Data extraction</a:t>
            </a:r>
          </a:p>
        </p:txBody>
      </p:sp>
      <p:sp>
        <p:nvSpPr>
          <p:cNvPr id="4" name="Text Placeholder 3">
            <a:extLst>
              <a:ext uri="{FF2B5EF4-FFF2-40B4-BE49-F238E27FC236}">
                <a16:creationId xmlns:a16="http://schemas.microsoft.com/office/drawing/2014/main" id="{3C6E1040-B243-48FE-BA6C-9B3A469617C2}"/>
              </a:ext>
            </a:extLst>
          </p:cNvPr>
          <p:cNvSpPr>
            <a:spLocks noGrp="1"/>
          </p:cNvSpPr>
          <p:nvPr>
            <p:ph type="body" sz="quarter" idx="11"/>
          </p:nvPr>
        </p:nvSpPr>
        <p:spPr/>
        <p:txBody>
          <a:bodyPr/>
          <a:lstStyle/>
          <a:p>
            <a:r>
              <a:rPr lang="en-US" dirty="0"/>
              <a:t>Azure</a:t>
            </a:r>
          </a:p>
        </p:txBody>
      </p:sp>
      <p:sp>
        <p:nvSpPr>
          <p:cNvPr id="9" name="Text Placeholder 8">
            <a:extLst>
              <a:ext uri="{FF2B5EF4-FFF2-40B4-BE49-F238E27FC236}">
                <a16:creationId xmlns:a16="http://schemas.microsoft.com/office/drawing/2014/main" id="{2FF03FC3-59D0-4E65-BECA-FFD334B7FAF6}"/>
              </a:ext>
            </a:extLst>
          </p:cNvPr>
          <p:cNvSpPr>
            <a:spLocks noGrp="1"/>
          </p:cNvSpPr>
          <p:nvPr>
            <p:ph type="body" sz="quarter" idx="13"/>
          </p:nvPr>
        </p:nvSpPr>
        <p:spPr/>
        <p:txBody>
          <a:bodyPr/>
          <a:lstStyle/>
          <a:p>
            <a:r>
              <a:rPr lang="en-US" dirty="0"/>
              <a:t>Online services</a:t>
            </a:r>
          </a:p>
        </p:txBody>
      </p:sp>
      <p:sp>
        <p:nvSpPr>
          <p:cNvPr id="5" name="Slide Number Placeholder 4">
            <a:extLst>
              <a:ext uri="{FF2B5EF4-FFF2-40B4-BE49-F238E27FC236}">
                <a16:creationId xmlns:a16="http://schemas.microsoft.com/office/drawing/2014/main" id="{B6A117E4-1A6C-4BBF-952B-EE81792B562E}"/>
              </a:ext>
            </a:extLst>
          </p:cNvPr>
          <p:cNvSpPr>
            <a:spLocks noGrp="1"/>
          </p:cNvSpPr>
          <p:nvPr>
            <p:ph type="sldNum" sz="quarter" idx="4"/>
          </p:nvPr>
        </p:nvSpPr>
        <p:spPr/>
        <p:txBody>
          <a:bodyPr/>
          <a:lstStyle/>
          <a:p>
            <a:fld id="{3A707DD9-E92B-45E8-BE0A-E6B2EDF345EB}" type="slidenum">
              <a:rPr lang="en-US" smtClean="0"/>
              <a:pPr/>
              <a:t>7</a:t>
            </a:fld>
            <a:endParaRPr lang="en-US"/>
          </a:p>
        </p:txBody>
      </p:sp>
      <p:pic>
        <p:nvPicPr>
          <p:cNvPr id="10" name="Picture 9">
            <a:extLst>
              <a:ext uri="{FF2B5EF4-FFF2-40B4-BE49-F238E27FC236}">
                <a16:creationId xmlns:a16="http://schemas.microsoft.com/office/drawing/2014/main" id="{4D258866-E805-492D-BA57-FB54324DF6C7}"/>
              </a:ext>
            </a:extLst>
          </p:cNvPr>
          <p:cNvPicPr>
            <a:picLocks noChangeAspect="1"/>
          </p:cNvPicPr>
          <p:nvPr/>
        </p:nvPicPr>
        <p:blipFill>
          <a:blip r:embed="rId2"/>
          <a:stretch>
            <a:fillRect/>
          </a:stretch>
        </p:blipFill>
        <p:spPr>
          <a:xfrm>
            <a:off x="857818" y="1288477"/>
            <a:ext cx="2984953" cy="3322195"/>
          </a:xfrm>
          <a:prstGeom prst="rect">
            <a:avLst/>
          </a:prstGeom>
        </p:spPr>
      </p:pic>
      <p:pic>
        <p:nvPicPr>
          <p:cNvPr id="11" name="Picture 10">
            <a:extLst>
              <a:ext uri="{FF2B5EF4-FFF2-40B4-BE49-F238E27FC236}">
                <a16:creationId xmlns:a16="http://schemas.microsoft.com/office/drawing/2014/main" id="{2CB3C1A2-6D40-4834-AEDB-13FB63E15EE6}"/>
              </a:ext>
            </a:extLst>
          </p:cNvPr>
          <p:cNvPicPr>
            <a:picLocks noChangeAspect="1"/>
          </p:cNvPicPr>
          <p:nvPr/>
        </p:nvPicPr>
        <p:blipFill>
          <a:blip r:embed="rId3"/>
          <a:stretch>
            <a:fillRect/>
          </a:stretch>
        </p:blipFill>
        <p:spPr>
          <a:xfrm>
            <a:off x="5291118" y="1288477"/>
            <a:ext cx="3012316" cy="3322195"/>
          </a:xfrm>
          <a:prstGeom prst="rect">
            <a:avLst/>
          </a:prstGeom>
        </p:spPr>
      </p:pic>
    </p:spTree>
    <p:extLst>
      <p:ext uri="{BB962C8B-B14F-4D97-AF65-F5344CB8AC3E}">
        <p14:creationId xmlns:p14="http://schemas.microsoft.com/office/powerpoint/2010/main" val="129059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54CA-97AF-46D3-9838-1D3B4C728E91}"/>
              </a:ext>
            </a:extLst>
          </p:cNvPr>
          <p:cNvSpPr>
            <a:spLocks noGrp="1"/>
          </p:cNvSpPr>
          <p:nvPr>
            <p:ph type="title"/>
          </p:nvPr>
        </p:nvSpPr>
        <p:spPr/>
        <p:txBody>
          <a:bodyPr/>
          <a:lstStyle/>
          <a:p>
            <a:r>
              <a:rPr lang="en-US" dirty="0"/>
              <a:t>Data extraction</a:t>
            </a:r>
          </a:p>
        </p:txBody>
      </p:sp>
      <p:sp>
        <p:nvSpPr>
          <p:cNvPr id="4" name="Text Placeholder 3">
            <a:extLst>
              <a:ext uri="{FF2B5EF4-FFF2-40B4-BE49-F238E27FC236}">
                <a16:creationId xmlns:a16="http://schemas.microsoft.com/office/drawing/2014/main" id="{3C6E1040-B243-48FE-BA6C-9B3A469617C2}"/>
              </a:ext>
            </a:extLst>
          </p:cNvPr>
          <p:cNvSpPr>
            <a:spLocks noGrp="1"/>
          </p:cNvSpPr>
          <p:nvPr>
            <p:ph type="body" sz="quarter" idx="11"/>
          </p:nvPr>
        </p:nvSpPr>
        <p:spPr/>
        <p:txBody>
          <a:bodyPr/>
          <a:lstStyle/>
          <a:p>
            <a:r>
              <a:rPr lang="en-US" dirty="0"/>
              <a:t>OTHER</a:t>
            </a:r>
          </a:p>
        </p:txBody>
      </p:sp>
      <p:sp>
        <p:nvSpPr>
          <p:cNvPr id="5" name="Slide Number Placeholder 4">
            <a:extLst>
              <a:ext uri="{FF2B5EF4-FFF2-40B4-BE49-F238E27FC236}">
                <a16:creationId xmlns:a16="http://schemas.microsoft.com/office/drawing/2014/main" id="{B6A117E4-1A6C-4BBF-952B-EE81792B562E}"/>
              </a:ext>
            </a:extLst>
          </p:cNvPr>
          <p:cNvSpPr>
            <a:spLocks noGrp="1"/>
          </p:cNvSpPr>
          <p:nvPr>
            <p:ph type="sldNum" sz="quarter" idx="4"/>
          </p:nvPr>
        </p:nvSpPr>
        <p:spPr/>
        <p:txBody>
          <a:bodyPr/>
          <a:lstStyle/>
          <a:p>
            <a:fld id="{3A707DD9-E92B-45E8-BE0A-E6B2EDF345EB}" type="slidenum">
              <a:rPr lang="en-US" smtClean="0"/>
              <a:pPr/>
              <a:t>8</a:t>
            </a:fld>
            <a:endParaRPr lang="en-US"/>
          </a:p>
        </p:txBody>
      </p:sp>
      <p:pic>
        <p:nvPicPr>
          <p:cNvPr id="8" name="Picture 7">
            <a:extLst>
              <a:ext uri="{FF2B5EF4-FFF2-40B4-BE49-F238E27FC236}">
                <a16:creationId xmlns:a16="http://schemas.microsoft.com/office/drawing/2014/main" id="{CDF67787-3CCA-4F36-BAC4-A58C90FDC9B5}"/>
              </a:ext>
            </a:extLst>
          </p:cNvPr>
          <p:cNvPicPr>
            <a:picLocks noChangeAspect="1"/>
          </p:cNvPicPr>
          <p:nvPr/>
        </p:nvPicPr>
        <p:blipFill>
          <a:blip r:embed="rId2"/>
          <a:stretch>
            <a:fillRect/>
          </a:stretch>
        </p:blipFill>
        <p:spPr>
          <a:xfrm>
            <a:off x="5400636" y="1079500"/>
            <a:ext cx="3113150" cy="3475408"/>
          </a:xfrm>
          <a:prstGeom prst="rect">
            <a:avLst/>
          </a:prstGeom>
        </p:spPr>
      </p:pic>
      <p:sp>
        <p:nvSpPr>
          <p:cNvPr id="9" name="TextBox 8">
            <a:extLst>
              <a:ext uri="{FF2B5EF4-FFF2-40B4-BE49-F238E27FC236}">
                <a16:creationId xmlns:a16="http://schemas.microsoft.com/office/drawing/2014/main" id="{F4D3D446-E708-4EA3-B543-4591A0F4A475}"/>
              </a:ext>
            </a:extLst>
          </p:cNvPr>
          <p:cNvSpPr txBox="1"/>
          <p:nvPr/>
        </p:nvSpPr>
        <p:spPr>
          <a:xfrm>
            <a:off x="357188" y="1422400"/>
            <a:ext cx="3510274" cy="738664"/>
          </a:xfrm>
          <a:prstGeom prst="rect">
            <a:avLst/>
          </a:prstGeom>
          <a:noFill/>
        </p:spPr>
        <p:txBody>
          <a:bodyPr wrap="square" rtlCol="0">
            <a:spAutoFit/>
          </a:bodyPr>
          <a:lstStyle/>
          <a:p>
            <a:r>
              <a:rPr lang="en-US" sz="1400" dirty="0">
                <a:latin typeface="+mj-lt"/>
              </a:rPr>
              <a:t>Connections we are going to cover:</a:t>
            </a:r>
          </a:p>
          <a:p>
            <a:pPr marL="171450" indent="-171450">
              <a:buFont typeface="Courier New" panose="02070309020205020404" pitchFamily="49" charset="0"/>
              <a:buChar char="o"/>
            </a:pPr>
            <a:r>
              <a:rPr lang="en-US" sz="1400" dirty="0">
                <a:latin typeface="+mj-lt"/>
              </a:rPr>
              <a:t>Web</a:t>
            </a:r>
          </a:p>
          <a:p>
            <a:pPr marL="171450" indent="-171450">
              <a:buFont typeface="Courier New" panose="02070309020205020404" pitchFamily="49" charset="0"/>
              <a:buChar char="o"/>
            </a:pPr>
            <a:r>
              <a:rPr lang="en-US" sz="1400" dirty="0">
                <a:latin typeface="+mj-lt"/>
              </a:rPr>
              <a:t>OData Feed</a:t>
            </a:r>
          </a:p>
        </p:txBody>
      </p:sp>
    </p:spTree>
    <p:extLst>
      <p:ext uri="{BB962C8B-B14F-4D97-AF65-F5344CB8AC3E}">
        <p14:creationId xmlns:p14="http://schemas.microsoft.com/office/powerpoint/2010/main" val="218616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43CB6-31A9-4629-B416-D7380709AEA7}"/>
              </a:ext>
            </a:extLst>
          </p:cNvPr>
          <p:cNvSpPr>
            <a:spLocks noGrp="1"/>
          </p:cNvSpPr>
          <p:nvPr>
            <p:ph type="title"/>
          </p:nvPr>
        </p:nvSpPr>
        <p:spPr/>
        <p:txBody>
          <a:bodyPr/>
          <a:lstStyle/>
          <a:p>
            <a:r>
              <a:rPr lang="en-US" dirty="0"/>
              <a:t>Data transformation</a:t>
            </a:r>
          </a:p>
        </p:txBody>
      </p:sp>
    </p:spTree>
    <p:extLst>
      <p:ext uri="{BB962C8B-B14F-4D97-AF65-F5344CB8AC3E}">
        <p14:creationId xmlns:p14="http://schemas.microsoft.com/office/powerpoint/2010/main" val="2168239476"/>
      </p:ext>
    </p:extLst>
  </p:cSld>
  <p:clrMapOvr>
    <a:masterClrMapping/>
  </p:clrMapOvr>
</p:sld>
</file>

<file path=ppt/theme/theme1.xml><?xml version="1.0" encoding="utf-8"?>
<a:theme xmlns:a="http://schemas.openxmlformats.org/drawingml/2006/main" name="Covers">
  <a:themeElements>
    <a:clrScheme name="EPAM September 2017">
      <a:dk1>
        <a:srgbClr val="222222"/>
      </a:dk1>
      <a:lt1>
        <a:srgbClr val="FFFFFF"/>
      </a:lt1>
      <a:dk2>
        <a:srgbClr val="464547"/>
      </a:dk2>
      <a:lt2>
        <a:srgbClr val="CCCCCC"/>
      </a:lt2>
      <a:accent1>
        <a:srgbClr val="76CDD8"/>
      </a:accent1>
      <a:accent2>
        <a:srgbClr val="008ACF"/>
      </a:accent2>
      <a:accent3>
        <a:srgbClr val="CEDB56"/>
      </a:accent3>
      <a:accent4>
        <a:srgbClr val="D35D47"/>
      </a:accent4>
      <a:accent5>
        <a:srgbClr val="39C2D7"/>
      </a:accent5>
      <a:accent6>
        <a:srgbClr val="222222"/>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EPAM September 2017">
      <a:dk1>
        <a:srgbClr val="222222"/>
      </a:dk1>
      <a:lt1>
        <a:srgbClr val="FFFFFF"/>
      </a:lt1>
      <a:dk2>
        <a:srgbClr val="464547"/>
      </a:dk2>
      <a:lt2>
        <a:srgbClr val="CCCCCC"/>
      </a:lt2>
      <a:accent1>
        <a:srgbClr val="76CDD8"/>
      </a:accent1>
      <a:accent2>
        <a:srgbClr val="008ACF"/>
      </a:accent2>
      <a:accent3>
        <a:srgbClr val="CEDB56"/>
      </a:accent3>
      <a:accent4>
        <a:srgbClr val="D35D47"/>
      </a:accent4>
      <a:accent5>
        <a:srgbClr val="39C2D7"/>
      </a:accent5>
      <a:accent6>
        <a:srgbClr val="222222"/>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EPAM September 2017">
      <a:dk1>
        <a:srgbClr val="222222"/>
      </a:dk1>
      <a:lt1>
        <a:srgbClr val="FFFFFF"/>
      </a:lt1>
      <a:dk2>
        <a:srgbClr val="464547"/>
      </a:dk2>
      <a:lt2>
        <a:srgbClr val="CCCCCC"/>
      </a:lt2>
      <a:accent1>
        <a:srgbClr val="76CDD8"/>
      </a:accent1>
      <a:accent2>
        <a:srgbClr val="008ACF"/>
      </a:accent2>
      <a:accent3>
        <a:srgbClr val="CEDB56"/>
      </a:accent3>
      <a:accent4>
        <a:srgbClr val="D35D47"/>
      </a:accent4>
      <a:accent5>
        <a:srgbClr val="39C2D7"/>
      </a:accent5>
      <a:accent6>
        <a:srgbClr val="222222"/>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1_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D4E6613F5B634CB601A095784E7618" ma:contentTypeVersion="10" ma:contentTypeDescription="Create a new document." ma:contentTypeScope="" ma:versionID="a7717d078c9927ea5d2ce104ecd6409f">
  <xsd:schema xmlns:xsd="http://www.w3.org/2001/XMLSchema" xmlns:xs="http://www.w3.org/2001/XMLSchema" xmlns:p="http://schemas.microsoft.com/office/2006/metadata/properties" xmlns:ns2="5ede5379-f79c-4964-9301-1140f96aa672" xmlns:ns3="9b994499-688a-4c81-bb09-d15746d9e4fa" targetNamespace="http://schemas.microsoft.com/office/2006/metadata/properties" ma:root="true" ma:fieldsID="022c064386d97eb8278b29db6e3d743a" ns2:_="" ns3:_="">
    <xsd:import namespace="5ede5379-f79c-4964-9301-1140f96aa672"/>
    <xsd:import namespace="9b994499-688a-4c81-bb09-d15746d9e4fa"/>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e5379-f79c-4964-9301-1140f96aa67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b994499-688a-4c81-bb09-d15746d9e4f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5ede5379-f79c-4964-9301-1140f96aa672">DOCID-1506477047-6925</_dlc_DocId>
    <_dlc_DocIdUrl xmlns="5ede5379-f79c-4964-9301-1140f96aa672">
      <Url>https://epam.sharepoint.com/sites/LMSO/_layouts/15/DocIdRedir.aspx?ID=DOCID-1506477047-6925</Url>
      <Description>DOCID-1506477047-6925</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2212BAB-65C0-4222-B12A-40AE4EAFD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de5379-f79c-4964-9301-1140f96aa672"/>
    <ds:schemaRef ds:uri="9b994499-688a-4c81-bb09-d15746d9e4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1E6230-637F-499E-B135-2C1A64AD459C}">
  <ds:schemaRefs>
    <ds:schemaRef ds:uri="http://purl.org/dc/terms/"/>
    <ds:schemaRef ds:uri="http://purl.org/dc/elements/1.1/"/>
    <ds:schemaRef ds:uri="http://schemas.microsoft.com/office/2006/metadata/propertie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9b994499-688a-4c81-bb09-d15746d9e4fa"/>
    <ds:schemaRef ds:uri="5ede5379-f79c-4964-9301-1140f96aa672"/>
    <ds:schemaRef ds:uri="http://www.w3.org/XML/1998/namespace"/>
  </ds:schemaRefs>
</ds:datastoreItem>
</file>

<file path=customXml/itemProps3.xml><?xml version="1.0" encoding="utf-8"?>
<ds:datastoreItem xmlns:ds="http://schemas.openxmlformats.org/officeDocument/2006/customXml" ds:itemID="{248BD18C-6FB2-4574-B11D-8369D57ED39F}">
  <ds:schemaRefs>
    <ds:schemaRef ds:uri="http://schemas.microsoft.com/sharepoint/v3/contenttype/forms"/>
  </ds:schemaRefs>
</ds:datastoreItem>
</file>

<file path=customXml/itemProps4.xml><?xml version="1.0" encoding="utf-8"?>
<ds:datastoreItem xmlns:ds="http://schemas.openxmlformats.org/officeDocument/2006/customXml" ds:itemID="{2DB2A9FB-16E7-4BA6-B26D-37AC9B368D76}">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Covers</Template>
  <TotalTime>23517</TotalTime>
  <Words>580</Words>
  <Application>Microsoft Office PowerPoint</Application>
  <PresentationFormat>On-screen Show (16:9)</PresentationFormat>
  <Paragraphs>135</Paragraphs>
  <Slides>17</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17</vt:i4>
      </vt:variant>
    </vt:vector>
  </HeadingPairs>
  <TitlesOfParts>
    <vt:vector size="27" baseType="lpstr">
      <vt:lpstr>Arial</vt:lpstr>
      <vt:lpstr>Calibri</vt:lpstr>
      <vt:lpstr>Calibri Light</vt:lpstr>
      <vt:lpstr>Courier New</vt:lpstr>
      <vt:lpstr>Segoe UI</vt:lpstr>
      <vt:lpstr>Wingdings</vt:lpstr>
      <vt:lpstr>Covers</vt:lpstr>
      <vt:lpstr>General</vt:lpstr>
      <vt:lpstr>Breakers</vt:lpstr>
      <vt:lpstr>1_Covers</vt:lpstr>
      <vt:lpstr>Power BI Desktop Data Preparation</vt:lpstr>
      <vt:lpstr>Power Query Editor Overview</vt:lpstr>
      <vt:lpstr>Data extraction</vt:lpstr>
      <vt:lpstr>Data extraction</vt:lpstr>
      <vt:lpstr>Data extraction</vt:lpstr>
      <vt:lpstr>Data extraction</vt:lpstr>
      <vt:lpstr>Data extraction</vt:lpstr>
      <vt:lpstr>Data extraction</vt:lpstr>
      <vt:lpstr>Data transformation</vt:lpstr>
      <vt:lpstr>Cleaning data</vt:lpstr>
      <vt:lpstr>Transforming data</vt:lpstr>
      <vt:lpstr>Data Enrichment</vt:lpstr>
      <vt:lpstr>Loading and refreshing data</vt:lpstr>
      <vt:lpstr>Loading and Refreshing Data</vt:lpstr>
      <vt:lpstr>Loading and Refreshing Data</vt:lpstr>
      <vt:lpstr>Loading and Refreshing Data</vt:lpstr>
      <vt:lpstr>Loading and Refreshing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Anna Sedina</cp:lastModifiedBy>
  <cp:revision>4</cp:revision>
  <dcterms:created xsi:type="dcterms:W3CDTF">2018-01-26T19:23:30Z</dcterms:created>
  <dcterms:modified xsi:type="dcterms:W3CDTF">2022-02-23T16:40:42Z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0x010100A8D4E6613F5B634CB601A095784E7618</vt:lpwstr>
  </property>
  <property fmtid="{D5CDD505-2E9C-101B-9397-08002B2CF9AE}" pid="3" name="_dlc_DocIdItemGuid">
    <vt:lpwstr>1d854e31-0467-4e77-9ae1-5a055c118b53</vt:lpwstr>
  </property>
</Properties>
</file>