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8" r:id="rId8"/>
  </p:sldMasterIdLst>
  <p:notesMasterIdLst>
    <p:notesMasterId r:id="rId26"/>
  </p:notesMasterIdLst>
  <p:handoutMasterIdLst>
    <p:handoutMasterId r:id="rId27"/>
  </p:handoutMasterIdLst>
  <p:sldIdLst>
    <p:sldId id="280" r:id="rId9"/>
    <p:sldId id="281" r:id="rId10"/>
    <p:sldId id="283" r:id="rId11"/>
    <p:sldId id="282" r:id="rId12"/>
    <p:sldId id="284" r:id="rId13"/>
    <p:sldId id="285" r:id="rId14"/>
    <p:sldId id="287" r:id="rId15"/>
    <p:sldId id="286" r:id="rId16"/>
    <p:sldId id="288" r:id="rId17"/>
    <p:sldId id="292" r:id="rId18"/>
    <p:sldId id="290" r:id="rId19"/>
    <p:sldId id="289" r:id="rId20"/>
    <p:sldId id="291" r:id="rId21"/>
    <p:sldId id="300" r:id="rId22"/>
    <p:sldId id="294" r:id="rId23"/>
    <p:sldId id="299" r:id="rId24"/>
    <p:sldId id="295"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93907" autoAdjust="0"/>
  </p:normalViewPr>
  <p:slideViewPr>
    <p:cSldViewPr snapToGrid="0">
      <p:cViewPr varScale="1">
        <p:scale>
          <a:sx n="106" d="100"/>
          <a:sy n="106" d="100"/>
        </p:scale>
        <p:origin x="408" y="8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4183377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7305357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320420948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014685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exture-pattern-background-yellow-145968/" TargetMode="Externa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power-bi/connect-data/service-real-time-streaming" TargetMode="External"/><Relationship Id="rId2" Type="http://schemas.openxmlformats.org/officeDocument/2006/relationships/hyperlink" Target="https://docs.microsoft.com/en-us/power-bi/developer/automation/walkthrough-push-data" TargetMode="Externa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s://community.powerbi.com/t5/Galleries/ct-p/PBI_Comm_Galleries" TargetMode="External"/><Relationship Id="rId2" Type="http://schemas.openxmlformats.org/officeDocument/2006/relationships/hyperlink" Target="https://community.powerbi.com/" TargetMode="External"/><Relationship Id="rId1" Type="http://schemas.openxmlformats.org/officeDocument/2006/relationships/slideLayout" Target="../slideLayouts/slideLayout7.xml"/><Relationship Id="rId4" Type="http://schemas.openxmlformats.org/officeDocument/2006/relationships/hyperlink" Target="https://docs.microsoft.com/en-us/power-b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home"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owerbi.microsoft.com/en-us/desktop/" TargetMode="External"/><Relationship Id="rId1" Type="http://schemas.openxmlformats.org/officeDocument/2006/relationships/slideLayout" Target="../slideLayouts/slideLayout6.xml"/><Relationship Id="rId4" Type="http://schemas.openxmlformats.org/officeDocument/2006/relationships/hyperlink" Target="https://www.microsoft.com/en-us/download/details.aspx?id=5727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bi/connect-data/power-bi-data-sources"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owerbi.microsoft.com/en-us/gatew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download/details.aspx?id=53613" TargetMode="External"/><Relationship Id="rId2" Type="http://schemas.openxmlformats.org/officeDocument/2006/relationships/hyperlink" Target="https://www.microsoft.com/en-us/download/details.aspx?id=58158" TargetMode="External"/><Relationship Id="rId1" Type="http://schemas.openxmlformats.org/officeDocument/2006/relationships/slideLayout" Target="../slideLayouts/slideLayout6.xml"/><Relationship Id="rId6" Type="http://schemas.openxmlformats.org/officeDocument/2006/relationships/hyperlink" Target="https://www.microsoft.com/en-us/download/details.aspx?id=57271" TargetMode="External"/><Relationship Id="rId5" Type="http://schemas.openxmlformats.org/officeDocument/2006/relationships/image" Target="../media/image15.png"/><Relationship Id="rId4" Type="http://schemas.openxmlformats.org/officeDocument/2006/relationships/hyperlink" Target="https://docs.microsoft.com/en-us/sql/ssdt/download-sql-server-data-tools-ssdt?view=sql-server-ver1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19A-4C6D-401E-AB8C-71E29519857F}"/>
              </a:ext>
            </a:extLst>
          </p:cNvPr>
          <p:cNvSpPr>
            <a:spLocks noGrp="1"/>
          </p:cNvSpPr>
          <p:nvPr>
            <p:ph type="title"/>
          </p:nvPr>
        </p:nvSpPr>
        <p:spPr/>
        <p:txBody>
          <a:bodyPr/>
          <a:lstStyle/>
          <a:p>
            <a:r>
              <a:rPr lang="en-US" dirty="0"/>
              <a:t>Introduction to Power BI platform</a:t>
            </a:r>
          </a:p>
        </p:txBody>
      </p:sp>
      <p:sp>
        <p:nvSpPr>
          <p:cNvPr id="3" name="Text Placeholder 2">
            <a:extLst>
              <a:ext uri="{FF2B5EF4-FFF2-40B4-BE49-F238E27FC236}">
                <a16:creationId xmlns:a16="http://schemas.microsoft.com/office/drawing/2014/main" id="{5BF3F591-4036-416D-B8AE-D95FFBC38BBA}"/>
              </a:ext>
            </a:extLst>
          </p:cNvPr>
          <p:cNvSpPr>
            <a:spLocks noGrp="1"/>
          </p:cNvSpPr>
          <p:nvPr>
            <p:ph type="body" sz="quarter" idx="11"/>
          </p:nvPr>
        </p:nvSpPr>
        <p:spPr>
          <a:xfrm>
            <a:off x="531466" y="3454481"/>
            <a:ext cx="4315968" cy="313932"/>
          </a:xfrm>
        </p:spPr>
        <p:txBody>
          <a:bodyPr/>
          <a:lstStyle/>
          <a:p>
            <a:endParaRPr lang="en-US" dirty="0"/>
          </a:p>
        </p:txBody>
      </p:sp>
      <p:pic>
        <p:nvPicPr>
          <p:cNvPr id="7" name="Picture Placeholder 6" descr="A picture containing door&#10;&#10;Description automatically generated">
            <a:extLst>
              <a:ext uri="{FF2B5EF4-FFF2-40B4-BE49-F238E27FC236}">
                <a16:creationId xmlns:a16="http://schemas.microsoft.com/office/drawing/2014/main" id="{397743E3-1038-4FAF-9A92-2EB607F2BF8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250" b="16250"/>
          <a:stretch>
            <a:fillRect/>
          </a:stretch>
        </p:blipFill>
        <p:spPr/>
      </p:pic>
      <p:sp>
        <p:nvSpPr>
          <p:cNvPr id="5" name="Text Placeholder 4">
            <a:extLst>
              <a:ext uri="{FF2B5EF4-FFF2-40B4-BE49-F238E27FC236}">
                <a16:creationId xmlns:a16="http://schemas.microsoft.com/office/drawing/2014/main" id="{3F2AA0BD-6EF6-4D57-9A14-8EEB331D25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0422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4316-835B-41F9-9517-B3D4E5116F18}"/>
              </a:ext>
            </a:extLst>
          </p:cNvPr>
          <p:cNvSpPr>
            <a:spLocks noGrp="1"/>
          </p:cNvSpPr>
          <p:nvPr>
            <p:ph type="title"/>
          </p:nvPr>
        </p:nvSpPr>
        <p:spPr/>
        <p:txBody>
          <a:bodyPr/>
          <a:lstStyle/>
          <a:p>
            <a:r>
              <a:rPr lang="en-US" dirty="0"/>
              <a:t>Power BI Service objects</a:t>
            </a:r>
          </a:p>
        </p:txBody>
      </p:sp>
    </p:spTree>
    <p:extLst>
      <p:ext uri="{BB962C8B-B14F-4D97-AF65-F5344CB8AC3E}">
        <p14:creationId xmlns:p14="http://schemas.microsoft.com/office/powerpoint/2010/main" val="281139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087B-4EFC-470F-9A1B-BCDDD89C3B42}"/>
              </a:ext>
            </a:extLst>
          </p:cNvPr>
          <p:cNvSpPr>
            <a:spLocks noGrp="1"/>
          </p:cNvSpPr>
          <p:nvPr>
            <p:ph type="title"/>
          </p:nvPr>
        </p:nvSpPr>
        <p:spPr/>
        <p:txBody>
          <a:bodyPr/>
          <a:lstStyle/>
          <a:p>
            <a:r>
              <a:rPr lang="en-US" dirty="0"/>
              <a:t>Power BI Service objects</a:t>
            </a:r>
          </a:p>
        </p:txBody>
      </p:sp>
      <p:sp>
        <p:nvSpPr>
          <p:cNvPr id="3" name="Content Placeholder 2">
            <a:extLst>
              <a:ext uri="{FF2B5EF4-FFF2-40B4-BE49-F238E27FC236}">
                <a16:creationId xmlns:a16="http://schemas.microsoft.com/office/drawing/2014/main" id="{0C2ED94F-29E7-42FC-8161-12AA193EF835}"/>
              </a:ext>
            </a:extLst>
          </p:cNvPr>
          <p:cNvSpPr>
            <a:spLocks noGrp="1"/>
          </p:cNvSpPr>
          <p:nvPr>
            <p:ph sz="quarter" idx="10"/>
          </p:nvPr>
        </p:nvSpPr>
        <p:spPr>
          <a:xfrm>
            <a:off x="357189" y="1422400"/>
            <a:ext cx="3068064" cy="3054350"/>
          </a:xfrm>
        </p:spPr>
        <p:txBody>
          <a:bodyPr/>
          <a:lstStyle/>
          <a:p>
            <a:r>
              <a:rPr lang="en-US" dirty="0"/>
              <a:t>Each users has “My workspace” and optionally several workspaces for collaboration</a:t>
            </a:r>
          </a:p>
          <a:p>
            <a:r>
              <a:rPr lang="en-US" dirty="0"/>
              <a:t>Power BI Workspace has very useful option – View Type. Workspace objects can be displayed as a list and as a lineage, so users can see all the dependencies.</a:t>
            </a:r>
          </a:p>
        </p:txBody>
      </p:sp>
      <p:sp>
        <p:nvSpPr>
          <p:cNvPr id="4" name="Text Placeholder 3">
            <a:extLst>
              <a:ext uri="{FF2B5EF4-FFF2-40B4-BE49-F238E27FC236}">
                <a16:creationId xmlns:a16="http://schemas.microsoft.com/office/drawing/2014/main" id="{5BEC21CC-B188-4B90-825C-2B9479A81259}"/>
              </a:ext>
            </a:extLst>
          </p:cNvPr>
          <p:cNvSpPr>
            <a:spLocks noGrp="1"/>
          </p:cNvSpPr>
          <p:nvPr>
            <p:ph type="body" sz="quarter" idx="11"/>
          </p:nvPr>
        </p:nvSpPr>
        <p:spPr/>
        <p:txBody>
          <a:bodyPr/>
          <a:lstStyle/>
          <a:p>
            <a:r>
              <a:rPr lang="en-US" dirty="0"/>
              <a:t>workspace</a:t>
            </a:r>
          </a:p>
        </p:txBody>
      </p:sp>
      <p:sp>
        <p:nvSpPr>
          <p:cNvPr id="5" name="Slide Number Placeholder 4">
            <a:extLst>
              <a:ext uri="{FF2B5EF4-FFF2-40B4-BE49-F238E27FC236}">
                <a16:creationId xmlns:a16="http://schemas.microsoft.com/office/drawing/2014/main" id="{5CBC8007-E776-43A2-AFEA-23E147CA77DC}"/>
              </a:ext>
            </a:extLst>
          </p:cNvPr>
          <p:cNvSpPr>
            <a:spLocks noGrp="1"/>
          </p:cNvSpPr>
          <p:nvPr>
            <p:ph type="sldNum" sz="quarter" idx="4"/>
          </p:nvPr>
        </p:nvSpPr>
        <p:spPr/>
        <p:txBody>
          <a:bodyPr/>
          <a:lstStyle/>
          <a:p>
            <a:fld id="{3A707DD9-E92B-45E8-BE0A-E6B2EDF345EB}" type="slidenum">
              <a:rPr lang="en-US" smtClean="0"/>
              <a:pPr/>
              <a:t>11</a:t>
            </a:fld>
            <a:endParaRPr lang="en-US"/>
          </a:p>
        </p:txBody>
      </p:sp>
      <p:pic>
        <p:nvPicPr>
          <p:cNvPr id="6" name="Picture 5">
            <a:extLst>
              <a:ext uri="{FF2B5EF4-FFF2-40B4-BE49-F238E27FC236}">
                <a16:creationId xmlns:a16="http://schemas.microsoft.com/office/drawing/2014/main" id="{41DF627B-9494-4AF8-A520-56060EAD019F}"/>
              </a:ext>
            </a:extLst>
          </p:cNvPr>
          <p:cNvPicPr>
            <a:picLocks noChangeAspect="1"/>
          </p:cNvPicPr>
          <p:nvPr/>
        </p:nvPicPr>
        <p:blipFill>
          <a:blip r:embed="rId2"/>
          <a:stretch>
            <a:fillRect/>
          </a:stretch>
        </p:blipFill>
        <p:spPr>
          <a:xfrm>
            <a:off x="4856813" y="880573"/>
            <a:ext cx="3929998" cy="3253277"/>
          </a:xfrm>
          <a:prstGeom prst="rect">
            <a:avLst/>
          </a:prstGeom>
        </p:spPr>
      </p:pic>
      <p:pic>
        <p:nvPicPr>
          <p:cNvPr id="6146" name="Picture 2">
            <a:extLst>
              <a:ext uri="{FF2B5EF4-FFF2-40B4-BE49-F238E27FC236}">
                <a16:creationId xmlns:a16="http://schemas.microsoft.com/office/drawing/2014/main" id="{CACAF00B-2D81-4AD4-98B8-1AF9889634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87" y="3005528"/>
            <a:ext cx="4420452" cy="168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Identifying a workspace assigned to a Premium capacity">
            <a:extLst>
              <a:ext uri="{FF2B5EF4-FFF2-40B4-BE49-F238E27FC236}">
                <a16:creationId xmlns:a16="http://schemas.microsoft.com/office/drawing/2014/main" id="{65E0C777-8580-4CA5-A113-800E9E46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747" y="3494483"/>
            <a:ext cx="1888064" cy="1278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84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60112-8D49-42C0-AA0B-C05B92286AE3}"/>
              </a:ext>
            </a:extLst>
          </p:cNvPr>
          <p:cNvSpPr>
            <a:spLocks noGrp="1"/>
          </p:cNvSpPr>
          <p:nvPr>
            <p:ph type="title"/>
          </p:nvPr>
        </p:nvSpPr>
        <p:spPr/>
        <p:txBody>
          <a:bodyPr/>
          <a:lstStyle/>
          <a:p>
            <a:r>
              <a:rPr lang="en-US" dirty="0"/>
              <a:t>Power BI Service objects</a:t>
            </a:r>
          </a:p>
        </p:txBody>
      </p:sp>
      <p:sp>
        <p:nvSpPr>
          <p:cNvPr id="6" name="Content Placeholder 5">
            <a:extLst>
              <a:ext uri="{FF2B5EF4-FFF2-40B4-BE49-F238E27FC236}">
                <a16:creationId xmlns:a16="http://schemas.microsoft.com/office/drawing/2014/main" id="{ABB58D96-AF29-4C92-990B-7D91761D5852}"/>
              </a:ext>
            </a:extLst>
          </p:cNvPr>
          <p:cNvSpPr>
            <a:spLocks noGrp="1"/>
          </p:cNvSpPr>
          <p:nvPr>
            <p:ph sz="quarter" idx="10"/>
          </p:nvPr>
        </p:nvSpPr>
        <p:spPr>
          <a:xfrm>
            <a:off x="357189" y="1422399"/>
            <a:ext cx="2133764" cy="1683407"/>
          </a:xfrm>
        </p:spPr>
        <p:txBody>
          <a:bodyPr/>
          <a:lstStyle/>
          <a:p>
            <a:pPr marL="0" indent="0">
              <a:buNone/>
            </a:pPr>
            <a:r>
              <a:rPr lang="en-US" sz="1400" b="1" dirty="0"/>
              <a:t>Standard Report</a:t>
            </a:r>
          </a:p>
          <a:p>
            <a:pPr>
              <a:buFont typeface="Courier New" panose="02070309020205020404" pitchFamily="49" charset="0"/>
              <a:buChar char="o"/>
            </a:pPr>
            <a:r>
              <a:rPr lang="en-US" dirty="0"/>
              <a:t>Report created in Power BI Desktop (.</a:t>
            </a:r>
            <a:r>
              <a:rPr lang="en-US" dirty="0" err="1"/>
              <a:t>pbix</a:t>
            </a:r>
            <a:r>
              <a:rPr lang="en-US" dirty="0"/>
              <a:t>)</a:t>
            </a:r>
          </a:p>
          <a:p>
            <a:pPr>
              <a:buFont typeface="Courier New" panose="02070309020205020404" pitchFamily="49" charset="0"/>
              <a:buChar char="o"/>
            </a:pPr>
            <a:r>
              <a:rPr lang="en-US" dirty="0"/>
              <a:t>Contains dataset which becomes visible after publishing to Power BI Service</a:t>
            </a:r>
          </a:p>
        </p:txBody>
      </p:sp>
      <p:sp>
        <p:nvSpPr>
          <p:cNvPr id="4" name="Text Placeholder 3">
            <a:extLst>
              <a:ext uri="{FF2B5EF4-FFF2-40B4-BE49-F238E27FC236}">
                <a16:creationId xmlns:a16="http://schemas.microsoft.com/office/drawing/2014/main" id="{E9D96F43-6207-4747-A3BE-98AE020833D8}"/>
              </a:ext>
            </a:extLst>
          </p:cNvPr>
          <p:cNvSpPr>
            <a:spLocks noGrp="1"/>
          </p:cNvSpPr>
          <p:nvPr>
            <p:ph type="body" sz="quarter" idx="11"/>
          </p:nvPr>
        </p:nvSpPr>
        <p:spPr/>
        <p:txBody>
          <a:bodyPr/>
          <a:lstStyle/>
          <a:p>
            <a:r>
              <a:rPr lang="en-US" dirty="0"/>
              <a:t>Content</a:t>
            </a:r>
          </a:p>
        </p:txBody>
      </p:sp>
      <p:sp>
        <p:nvSpPr>
          <p:cNvPr id="5" name="Slide Number Placeholder 4">
            <a:extLst>
              <a:ext uri="{FF2B5EF4-FFF2-40B4-BE49-F238E27FC236}">
                <a16:creationId xmlns:a16="http://schemas.microsoft.com/office/drawing/2014/main" id="{FF7163B7-FBDF-42E8-BA15-9FD24B3660F6}"/>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7" name="Content Placeholder 6">
            <a:extLst>
              <a:ext uri="{FF2B5EF4-FFF2-40B4-BE49-F238E27FC236}">
                <a16:creationId xmlns:a16="http://schemas.microsoft.com/office/drawing/2014/main" id="{DE06E73C-7993-42A7-9889-C7551AE0C606}"/>
              </a:ext>
            </a:extLst>
          </p:cNvPr>
          <p:cNvSpPr>
            <a:spLocks noGrp="1"/>
          </p:cNvSpPr>
          <p:nvPr>
            <p:ph sz="quarter" idx="4294967295"/>
          </p:nvPr>
        </p:nvSpPr>
        <p:spPr>
          <a:xfrm>
            <a:off x="2554015" y="1422399"/>
            <a:ext cx="2133764" cy="1760458"/>
          </a:xfrm>
        </p:spPr>
        <p:txBody>
          <a:bodyPr/>
          <a:lstStyle/>
          <a:p>
            <a:pPr marL="0" indent="0">
              <a:buNone/>
            </a:pPr>
            <a:r>
              <a:rPr lang="en-US" sz="1400" b="1" dirty="0">
                <a:latin typeface="+mj-lt"/>
              </a:rPr>
              <a:t>Paginated report</a:t>
            </a:r>
          </a:p>
          <a:p>
            <a:pPr>
              <a:buFont typeface="Courier New" panose="02070309020205020404" pitchFamily="49" charset="0"/>
              <a:buChar char="o"/>
            </a:pPr>
            <a:r>
              <a:rPr lang="en-US" dirty="0">
                <a:latin typeface="+mj-lt"/>
              </a:rPr>
              <a:t>Report created in Power BI Report Builder or in another paginated report building tool (.</a:t>
            </a:r>
            <a:r>
              <a:rPr lang="en-US" dirty="0" err="1">
                <a:latin typeface="+mj-lt"/>
              </a:rPr>
              <a:t>rdl</a:t>
            </a:r>
            <a:r>
              <a:rPr lang="en-US" dirty="0">
                <a:latin typeface="+mj-lt"/>
              </a:rPr>
              <a:t>)</a:t>
            </a:r>
          </a:p>
          <a:p>
            <a:pPr>
              <a:buFont typeface="Courier New" panose="02070309020205020404" pitchFamily="49" charset="0"/>
              <a:buChar char="o"/>
            </a:pPr>
            <a:r>
              <a:rPr lang="en-US" dirty="0">
                <a:latin typeface="+mj-lt"/>
              </a:rPr>
              <a:t>Doesn’t contain dataset, only report is visible after publishing to Power BI Service</a:t>
            </a:r>
          </a:p>
        </p:txBody>
      </p:sp>
      <p:sp>
        <p:nvSpPr>
          <p:cNvPr id="9" name="Content Placeholder 5">
            <a:extLst>
              <a:ext uri="{FF2B5EF4-FFF2-40B4-BE49-F238E27FC236}">
                <a16:creationId xmlns:a16="http://schemas.microsoft.com/office/drawing/2014/main" id="{23AF9FB0-25EF-4016-A729-B83003033BF7}"/>
              </a:ext>
            </a:extLst>
          </p:cNvPr>
          <p:cNvSpPr txBox="1">
            <a:spLocks/>
          </p:cNvSpPr>
          <p:nvPr/>
        </p:nvSpPr>
        <p:spPr>
          <a:xfrm>
            <a:off x="4761435" y="1422399"/>
            <a:ext cx="2133764" cy="1683407"/>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Workbook</a:t>
            </a:r>
            <a:endParaRPr lang="en-US" b="1" dirty="0"/>
          </a:p>
          <a:p>
            <a:pPr>
              <a:buFont typeface="Courier New" panose="02070309020205020404" pitchFamily="49" charset="0"/>
              <a:buChar char="o"/>
            </a:pPr>
            <a:r>
              <a:rPr lang="en-US" dirty="0"/>
              <a:t>Excel file (.xlsx) as a workbook which can be viewed using Excel Online built into Power BI Service</a:t>
            </a:r>
          </a:p>
        </p:txBody>
      </p:sp>
      <p:pic>
        <p:nvPicPr>
          <p:cNvPr id="4098" name="Picture 1">
            <a:extLst>
              <a:ext uri="{FF2B5EF4-FFF2-40B4-BE49-F238E27FC236}">
                <a16:creationId xmlns:a16="http://schemas.microsoft.com/office/drawing/2014/main" id="{61E397C4-3189-4224-AC99-DB46676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3262763"/>
            <a:ext cx="8429624" cy="82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3">
            <a:extLst>
              <a:ext uri="{FF2B5EF4-FFF2-40B4-BE49-F238E27FC236}">
                <a16:creationId xmlns:a16="http://schemas.microsoft.com/office/drawing/2014/main" id="{AFA8D1AB-6C28-495D-AA90-6E2C2116A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76" y="4074906"/>
            <a:ext cx="8345241" cy="31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a:extLst>
              <a:ext uri="{FF2B5EF4-FFF2-40B4-BE49-F238E27FC236}">
                <a16:creationId xmlns:a16="http://schemas.microsoft.com/office/drawing/2014/main" id="{0565C863-50A1-4C8B-9AB2-616B8E742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20" y="4418234"/>
            <a:ext cx="838835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5">
            <a:extLst>
              <a:ext uri="{FF2B5EF4-FFF2-40B4-BE49-F238E27FC236}">
                <a16:creationId xmlns:a16="http://schemas.microsoft.com/office/drawing/2014/main" id="{2E520AC7-F06B-4936-BA78-57F6476B7AAB}"/>
              </a:ext>
            </a:extLst>
          </p:cNvPr>
          <p:cNvSpPr txBox="1">
            <a:spLocks/>
          </p:cNvSpPr>
          <p:nvPr/>
        </p:nvSpPr>
        <p:spPr>
          <a:xfrm>
            <a:off x="6895199" y="1422399"/>
            <a:ext cx="2133764" cy="1683407"/>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Dashboard</a:t>
            </a:r>
            <a:endParaRPr lang="en-US" b="1" dirty="0"/>
          </a:p>
          <a:p>
            <a:pPr>
              <a:buFont typeface="Courier New" panose="02070309020205020404" pitchFamily="49" charset="0"/>
              <a:buChar char="o"/>
            </a:pPr>
            <a:r>
              <a:rPr lang="en-US" dirty="0"/>
              <a:t>Generated automatically after Power BI standard report first publication</a:t>
            </a:r>
          </a:p>
          <a:p>
            <a:pPr>
              <a:buFont typeface="Courier New" panose="02070309020205020404" pitchFamily="49" charset="0"/>
              <a:buChar char="o"/>
            </a:pPr>
            <a:r>
              <a:rPr lang="en-US" dirty="0"/>
              <a:t>Can be created manually using Power BI Service</a:t>
            </a:r>
          </a:p>
        </p:txBody>
      </p:sp>
    </p:spTree>
    <p:extLst>
      <p:ext uri="{BB962C8B-B14F-4D97-AF65-F5344CB8AC3E}">
        <p14:creationId xmlns:p14="http://schemas.microsoft.com/office/powerpoint/2010/main" val="299934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DF15-F46E-4D7C-9633-0940729BE8D3}"/>
              </a:ext>
            </a:extLst>
          </p:cNvPr>
          <p:cNvSpPr>
            <a:spLocks noGrp="1"/>
          </p:cNvSpPr>
          <p:nvPr>
            <p:ph type="title"/>
          </p:nvPr>
        </p:nvSpPr>
        <p:spPr/>
        <p:txBody>
          <a:bodyPr/>
          <a:lstStyle/>
          <a:p>
            <a:r>
              <a:rPr lang="en-US" dirty="0"/>
              <a:t>Power BI Service objects</a:t>
            </a:r>
          </a:p>
        </p:txBody>
      </p:sp>
      <p:sp>
        <p:nvSpPr>
          <p:cNvPr id="3" name="Content Placeholder 2">
            <a:extLst>
              <a:ext uri="{FF2B5EF4-FFF2-40B4-BE49-F238E27FC236}">
                <a16:creationId xmlns:a16="http://schemas.microsoft.com/office/drawing/2014/main" id="{26CFD506-84D7-469D-B22D-5B65B4C33CBC}"/>
              </a:ext>
            </a:extLst>
          </p:cNvPr>
          <p:cNvSpPr>
            <a:spLocks noGrp="1"/>
          </p:cNvSpPr>
          <p:nvPr>
            <p:ph sz="quarter" idx="10"/>
          </p:nvPr>
        </p:nvSpPr>
        <p:spPr>
          <a:xfrm>
            <a:off x="357189" y="1422399"/>
            <a:ext cx="4214812" cy="2818342"/>
          </a:xfrm>
        </p:spPr>
        <p:txBody>
          <a:bodyPr/>
          <a:lstStyle/>
          <a:p>
            <a:pPr marL="0" indent="0">
              <a:buNone/>
            </a:pPr>
            <a:r>
              <a:rPr lang="en-US" dirty="0"/>
              <a:t>Power BI </a:t>
            </a:r>
            <a:r>
              <a:rPr lang="en-US" b="1" dirty="0"/>
              <a:t>datasets</a:t>
            </a:r>
            <a:r>
              <a:rPr lang="en-US" dirty="0"/>
              <a:t> represent a source of data ready for reporting and visualization. There are five different dataset types, created in the following ways:</a:t>
            </a:r>
          </a:p>
          <a:p>
            <a:pPr marL="228600" indent="-228600">
              <a:buFont typeface="+mj-lt"/>
              <a:buAutoNum type="arabicPeriod"/>
            </a:pPr>
            <a:r>
              <a:rPr lang="en-US" dirty="0"/>
              <a:t>Connecting to an existing data model that isn't hosted in a Power BI capacity</a:t>
            </a:r>
          </a:p>
          <a:p>
            <a:pPr marL="228600" indent="-228600">
              <a:buFont typeface="+mj-lt"/>
              <a:buAutoNum type="arabicPeriod"/>
            </a:pPr>
            <a:r>
              <a:rPr lang="en-US" dirty="0"/>
              <a:t>Uploading a Power BI Desktop file that contains a model</a:t>
            </a:r>
          </a:p>
          <a:p>
            <a:pPr marL="228600" indent="-228600">
              <a:buFont typeface="+mj-lt"/>
              <a:buAutoNum type="arabicPeriod"/>
            </a:pPr>
            <a:r>
              <a:rPr lang="en-US" dirty="0"/>
              <a:t>Uploading an Excel workbook (containing one or more Excel tables and/or a workbook data model), or uploading a CSV (comma-separated values) file</a:t>
            </a:r>
          </a:p>
          <a:p>
            <a:pPr marL="228600" indent="-228600">
              <a:buFont typeface="+mj-lt"/>
              <a:buAutoNum type="arabicPeriod"/>
            </a:pPr>
            <a:r>
              <a:rPr lang="en-US" dirty="0"/>
              <a:t>Using the Power BI service to create a </a:t>
            </a:r>
            <a:r>
              <a:rPr lang="en-US" dirty="0">
                <a:hlinkClick r:id="rId2"/>
              </a:rPr>
              <a:t>push dataset</a:t>
            </a:r>
            <a:endParaRPr lang="en-US" dirty="0"/>
          </a:p>
          <a:p>
            <a:pPr marL="228600" indent="-228600">
              <a:buFont typeface="+mj-lt"/>
              <a:buAutoNum type="arabicPeriod"/>
            </a:pPr>
            <a:r>
              <a:rPr lang="en-US" dirty="0"/>
              <a:t>Using the Power BI service to create a </a:t>
            </a:r>
            <a:r>
              <a:rPr lang="en-US" dirty="0">
                <a:hlinkClick r:id="rId3"/>
              </a:rPr>
              <a:t>streaming or hybrid streaming dataset</a:t>
            </a:r>
            <a:endParaRPr lang="en-US" dirty="0"/>
          </a:p>
          <a:p>
            <a:endParaRPr lang="en-US" dirty="0"/>
          </a:p>
        </p:txBody>
      </p:sp>
      <p:sp>
        <p:nvSpPr>
          <p:cNvPr id="4" name="Text Placeholder 3">
            <a:extLst>
              <a:ext uri="{FF2B5EF4-FFF2-40B4-BE49-F238E27FC236}">
                <a16:creationId xmlns:a16="http://schemas.microsoft.com/office/drawing/2014/main" id="{7D4ED3D2-56DC-44FB-9532-42E4559A4E4F}"/>
              </a:ext>
            </a:extLst>
          </p:cNvPr>
          <p:cNvSpPr>
            <a:spLocks noGrp="1"/>
          </p:cNvSpPr>
          <p:nvPr>
            <p:ph type="body" sz="quarter" idx="11"/>
          </p:nvPr>
        </p:nvSpPr>
        <p:spPr/>
        <p:txBody>
          <a:bodyPr/>
          <a:lstStyle/>
          <a:p>
            <a:r>
              <a:rPr lang="en-US" dirty="0"/>
              <a:t>Datasets and dataflows</a:t>
            </a:r>
          </a:p>
        </p:txBody>
      </p:sp>
      <p:sp>
        <p:nvSpPr>
          <p:cNvPr id="5" name="Slide Number Placeholder 4">
            <a:extLst>
              <a:ext uri="{FF2B5EF4-FFF2-40B4-BE49-F238E27FC236}">
                <a16:creationId xmlns:a16="http://schemas.microsoft.com/office/drawing/2014/main" id="{1CDC1403-5E18-40A8-B910-CF5940037985}"/>
              </a:ext>
            </a:extLst>
          </p:cNvPr>
          <p:cNvSpPr>
            <a:spLocks noGrp="1"/>
          </p:cNvSpPr>
          <p:nvPr>
            <p:ph type="sldNum" sz="quarter" idx="4"/>
          </p:nvPr>
        </p:nvSpPr>
        <p:spPr/>
        <p:txBody>
          <a:bodyPr/>
          <a:lstStyle/>
          <a:p>
            <a:fld id="{3A707DD9-E92B-45E8-BE0A-E6B2EDF345EB}" type="slidenum">
              <a:rPr lang="en-US" smtClean="0"/>
              <a:pPr/>
              <a:t>13</a:t>
            </a:fld>
            <a:endParaRPr lang="en-US"/>
          </a:p>
        </p:txBody>
      </p:sp>
      <p:pic>
        <p:nvPicPr>
          <p:cNvPr id="5122" name="Picture 2">
            <a:extLst>
              <a:ext uri="{FF2B5EF4-FFF2-40B4-BE49-F238E27FC236}">
                <a16:creationId xmlns:a16="http://schemas.microsoft.com/office/drawing/2014/main" id="{9384F66E-2704-4DFA-B8FA-4A7906B02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4240741"/>
            <a:ext cx="8337107" cy="5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07C81F19-41F0-476E-BAFE-42A6FCE2CFD7}"/>
              </a:ext>
            </a:extLst>
          </p:cNvPr>
          <p:cNvSpPr txBox="1">
            <a:spLocks/>
          </p:cNvSpPr>
          <p:nvPr/>
        </p:nvSpPr>
        <p:spPr>
          <a:xfrm>
            <a:off x="4631962" y="1422398"/>
            <a:ext cx="4214812" cy="2818342"/>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a:t>
            </a:r>
            <a:r>
              <a:rPr lang="en-US" b="1" dirty="0"/>
              <a:t>dataflow</a:t>
            </a:r>
            <a:r>
              <a:rPr lang="en-US" dirty="0"/>
              <a:t> is a collection of </a:t>
            </a:r>
            <a:r>
              <a:rPr lang="en-US" i="1" dirty="0"/>
              <a:t>entities</a:t>
            </a:r>
            <a:r>
              <a:rPr lang="en-US" dirty="0"/>
              <a:t> (entities are similar to tables) that are created and managed in workspaces in the Power BI service. You can add and edit entities in your dataflow, as well as manage data refresh schedules, directly from the workspace in which your dataflow was created.</a:t>
            </a:r>
          </a:p>
          <a:p>
            <a:pPr marL="0" indent="0">
              <a:buNone/>
            </a:pPr>
            <a:r>
              <a:rPr lang="en-US" dirty="0"/>
              <a:t>Once you create a dataflow, you can use </a:t>
            </a:r>
            <a:r>
              <a:rPr lang="en-US" b="1" dirty="0"/>
              <a:t>Power BI Desktop</a:t>
            </a:r>
            <a:r>
              <a:rPr lang="en-US" dirty="0"/>
              <a:t> and the </a:t>
            </a:r>
            <a:r>
              <a:rPr lang="en-US" b="1" dirty="0"/>
              <a:t>Power BI service</a:t>
            </a:r>
            <a:r>
              <a:rPr lang="en-US" dirty="0"/>
              <a:t> to create datasets, reports, dashboards, and apps that are based on the data you put into Power BI dataflows, and thereby gain insights into your business activities.</a:t>
            </a:r>
          </a:p>
        </p:txBody>
      </p:sp>
    </p:spTree>
    <p:extLst>
      <p:ext uri="{BB962C8B-B14F-4D97-AF65-F5344CB8AC3E}">
        <p14:creationId xmlns:p14="http://schemas.microsoft.com/office/powerpoint/2010/main" val="288790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9CA0-2BD4-4AD2-9A8B-6854B6A7EE07}"/>
              </a:ext>
            </a:extLst>
          </p:cNvPr>
          <p:cNvSpPr>
            <a:spLocks noGrp="1"/>
          </p:cNvSpPr>
          <p:nvPr>
            <p:ph type="title"/>
          </p:nvPr>
        </p:nvSpPr>
        <p:spPr/>
        <p:txBody>
          <a:bodyPr/>
          <a:lstStyle/>
          <a:p>
            <a:r>
              <a:rPr lang="en-US" dirty="0"/>
              <a:t>Power BI Service objects</a:t>
            </a:r>
          </a:p>
        </p:txBody>
      </p:sp>
      <p:sp>
        <p:nvSpPr>
          <p:cNvPr id="4" name="Text Placeholder 3">
            <a:extLst>
              <a:ext uri="{FF2B5EF4-FFF2-40B4-BE49-F238E27FC236}">
                <a16:creationId xmlns:a16="http://schemas.microsoft.com/office/drawing/2014/main" id="{9E1AD287-2F19-4DE9-ACCA-CE7454294B82}"/>
              </a:ext>
            </a:extLst>
          </p:cNvPr>
          <p:cNvSpPr>
            <a:spLocks noGrp="1"/>
          </p:cNvSpPr>
          <p:nvPr>
            <p:ph type="body" sz="quarter" idx="11"/>
          </p:nvPr>
        </p:nvSpPr>
        <p:spPr/>
        <p:txBody>
          <a:bodyPr/>
          <a:lstStyle/>
          <a:p>
            <a:r>
              <a:rPr lang="en-US" dirty="0"/>
              <a:t>Datasets and dataflows</a:t>
            </a:r>
          </a:p>
          <a:p>
            <a:endParaRPr lang="en-US" dirty="0"/>
          </a:p>
        </p:txBody>
      </p:sp>
      <p:sp>
        <p:nvSpPr>
          <p:cNvPr id="5" name="Slide Number Placeholder 4">
            <a:extLst>
              <a:ext uri="{FF2B5EF4-FFF2-40B4-BE49-F238E27FC236}">
                <a16:creationId xmlns:a16="http://schemas.microsoft.com/office/drawing/2014/main" id="{23136B8D-185A-4451-84D1-766355A8DAE3}"/>
              </a:ext>
            </a:extLst>
          </p:cNvPr>
          <p:cNvSpPr>
            <a:spLocks noGrp="1"/>
          </p:cNvSpPr>
          <p:nvPr>
            <p:ph type="sldNum" sz="quarter" idx="4"/>
          </p:nvPr>
        </p:nvSpPr>
        <p:spPr/>
        <p:txBody>
          <a:bodyPr/>
          <a:lstStyle/>
          <a:p>
            <a:fld id="{3A707DD9-E92B-45E8-BE0A-E6B2EDF345EB}" type="slidenum">
              <a:rPr lang="en-US" smtClean="0"/>
              <a:pPr/>
              <a:t>14</a:t>
            </a:fld>
            <a:endParaRPr lang="en-US"/>
          </a:p>
        </p:txBody>
      </p:sp>
      <p:pic>
        <p:nvPicPr>
          <p:cNvPr id="7170" name="Picture 2">
            <a:extLst>
              <a:ext uri="{FF2B5EF4-FFF2-40B4-BE49-F238E27FC236}">
                <a16:creationId xmlns:a16="http://schemas.microsoft.com/office/drawing/2014/main" id="{CEA35A84-F89C-4BAD-A7FC-21701D35B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921" y="1424152"/>
            <a:ext cx="60960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4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553-3141-40B3-A9AC-A12B5CAD6A0B}"/>
              </a:ext>
            </a:extLst>
          </p:cNvPr>
          <p:cNvSpPr>
            <a:spLocks noGrp="1"/>
          </p:cNvSpPr>
          <p:nvPr>
            <p:ph type="title"/>
          </p:nvPr>
        </p:nvSpPr>
        <p:spPr/>
        <p:txBody>
          <a:bodyPr/>
          <a:lstStyle/>
          <a:p>
            <a:r>
              <a:rPr lang="en-US" dirty="0"/>
              <a:t>Power BI Service objects</a:t>
            </a:r>
          </a:p>
        </p:txBody>
      </p:sp>
      <p:sp>
        <p:nvSpPr>
          <p:cNvPr id="3" name="Content Placeholder 2">
            <a:extLst>
              <a:ext uri="{FF2B5EF4-FFF2-40B4-BE49-F238E27FC236}">
                <a16:creationId xmlns:a16="http://schemas.microsoft.com/office/drawing/2014/main" id="{9C0ED311-2ACC-40DF-BFAF-242F300496F9}"/>
              </a:ext>
            </a:extLst>
          </p:cNvPr>
          <p:cNvSpPr>
            <a:spLocks noGrp="1"/>
          </p:cNvSpPr>
          <p:nvPr>
            <p:ph sz="quarter" idx="10"/>
          </p:nvPr>
        </p:nvSpPr>
        <p:spPr>
          <a:xfrm>
            <a:off x="357189" y="1422400"/>
            <a:ext cx="2311060" cy="3054350"/>
          </a:xfrm>
        </p:spPr>
        <p:txBody>
          <a:bodyPr/>
          <a:lstStyle/>
          <a:p>
            <a:pPr marL="0" indent="0">
              <a:buNone/>
            </a:pPr>
            <a:r>
              <a:rPr lang="en-US" dirty="0"/>
              <a:t>An </a:t>
            </a:r>
            <a:r>
              <a:rPr lang="en-US" b="1" dirty="0"/>
              <a:t>app</a:t>
            </a:r>
            <a:r>
              <a:rPr lang="en-US" dirty="0"/>
              <a:t> is a Power BI content type that combines related dashboards and reports, all in one place. </a:t>
            </a:r>
          </a:p>
          <a:p>
            <a:pPr marL="0" indent="0">
              <a:buNone/>
            </a:pPr>
            <a:r>
              <a:rPr lang="en-US" dirty="0"/>
              <a:t>An </a:t>
            </a:r>
            <a:r>
              <a:rPr lang="en-US" b="1" dirty="0"/>
              <a:t>app</a:t>
            </a:r>
            <a:r>
              <a:rPr lang="en-US" dirty="0"/>
              <a:t> can have one or more dashboards and one or more reports, all bundled together. </a:t>
            </a:r>
          </a:p>
          <a:p>
            <a:pPr marL="0" indent="0">
              <a:buNone/>
            </a:pPr>
            <a:r>
              <a:rPr lang="en-US" b="1" dirty="0"/>
              <a:t>Apps</a:t>
            </a:r>
            <a:r>
              <a:rPr lang="en-US" dirty="0"/>
              <a:t> are created by Power BI </a:t>
            </a:r>
            <a:r>
              <a:rPr lang="en-US" i="1" dirty="0"/>
              <a:t>designers</a:t>
            </a:r>
            <a:r>
              <a:rPr lang="en-US" dirty="0"/>
              <a:t> who distribute and share the apps with their colleagues.</a:t>
            </a:r>
          </a:p>
        </p:txBody>
      </p:sp>
      <p:sp>
        <p:nvSpPr>
          <p:cNvPr id="4" name="Text Placeholder 3">
            <a:extLst>
              <a:ext uri="{FF2B5EF4-FFF2-40B4-BE49-F238E27FC236}">
                <a16:creationId xmlns:a16="http://schemas.microsoft.com/office/drawing/2014/main" id="{8317D462-4761-46A7-8370-44A96CCDA39A}"/>
              </a:ext>
            </a:extLst>
          </p:cNvPr>
          <p:cNvSpPr>
            <a:spLocks noGrp="1"/>
          </p:cNvSpPr>
          <p:nvPr>
            <p:ph type="body" sz="quarter" idx="11"/>
          </p:nvPr>
        </p:nvSpPr>
        <p:spPr/>
        <p:txBody>
          <a:bodyPr/>
          <a:lstStyle/>
          <a:p>
            <a:r>
              <a:rPr lang="en-US" dirty="0"/>
              <a:t>Power bi App</a:t>
            </a:r>
          </a:p>
        </p:txBody>
      </p:sp>
      <p:sp>
        <p:nvSpPr>
          <p:cNvPr id="5" name="Slide Number Placeholder 4">
            <a:extLst>
              <a:ext uri="{FF2B5EF4-FFF2-40B4-BE49-F238E27FC236}">
                <a16:creationId xmlns:a16="http://schemas.microsoft.com/office/drawing/2014/main" id="{BE311C43-D15A-47A0-9188-B710D4E9E738}"/>
              </a:ext>
            </a:extLst>
          </p:cNvPr>
          <p:cNvSpPr>
            <a:spLocks noGrp="1"/>
          </p:cNvSpPr>
          <p:nvPr>
            <p:ph type="sldNum" sz="quarter" idx="4"/>
          </p:nvPr>
        </p:nvSpPr>
        <p:spPr/>
        <p:txBody>
          <a:bodyPr/>
          <a:lstStyle/>
          <a:p>
            <a:fld id="{3A707DD9-E92B-45E8-BE0A-E6B2EDF345EB}" type="slidenum">
              <a:rPr lang="en-US" smtClean="0"/>
              <a:pPr/>
              <a:t>15</a:t>
            </a:fld>
            <a:endParaRPr lang="en-US"/>
          </a:p>
        </p:txBody>
      </p:sp>
      <p:pic>
        <p:nvPicPr>
          <p:cNvPr id="6" name="Picture 5">
            <a:extLst>
              <a:ext uri="{FF2B5EF4-FFF2-40B4-BE49-F238E27FC236}">
                <a16:creationId xmlns:a16="http://schemas.microsoft.com/office/drawing/2014/main" id="{434AD263-54C2-4082-96EB-8B2079B8BFB7}"/>
              </a:ext>
            </a:extLst>
          </p:cNvPr>
          <p:cNvPicPr>
            <a:picLocks noChangeAspect="1"/>
          </p:cNvPicPr>
          <p:nvPr/>
        </p:nvPicPr>
        <p:blipFill>
          <a:blip r:embed="rId2"/>
          <a:stretch>
            <a:fillRect/>
          </a:stretch>
        </p:blipFill>
        <p:spPr>
          <a:xfrm>
            <a:off x="2668249" y="1079500"/>
            <a:ext cx="4745192" cy="2175603"/>
          </a:xfrm>
          <a:prstGeom prst="rect">
            <a:avLst/>
          </a:prstGeom>
        </p:spPr>
      </p:pic>
      <p:pic>
        <p:nvPicPr>
          <p:cNvPr id="7" name="Picture 6">
            <a:extLst>
              <a:ext uri="{FF2B5EF4-FFF2-40B4-BE49-F238E27FC236}">
                <a16:creationId xmlns:a16="http://schemas.microsoft.com/office/drawing/2014/main" id="{A865922A-7E96-4B0B-B99C-58E0EFB61530}"/>
              </a:ext>
            </a:extLst>
          </p:cNvPr>
          <p:cNvPicPr>
            <a:picLocks noChangeAspect="1"/>
          </p:cNvPicPr>
          <p:nvPr/>
        </p:nvPicPr>
        <p:blipFill>
          <a:blip r:embed="rId3"/>
          <a:stretch>
            <a:fillRect/>
          </a:stretch>
        </p:blipFill>
        <p:spPr>
          <a:xfrm>
            <a:off x="4549517" y="2323490"/>
            <a:ext cx="4450323" cy="2282443"/>
          </a:xfrm>
          <a:prstGeom prst="rect">
            <a:avLst/>
          </a:prstGeom>
        </p:spPr>
      </p:pic>
    </p:spTree>
    <p:extLst>
      <p:ext uri="{BB962C8B-B14F-4D97-AF65-F5344CB8AC3E}">
        <p14:creationId xmlns:p14="http://schemas.microsoft.com/office/powerpoint/2010/main" val="3165200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8413-9FEE-4143-BF64-59144A50509D}"/>
              </a:ext>
            </a:extLst>
          </p:cNvPr>
          <p:cNvSpPr>
            <a:spLocks noGrp="1"/>
          </p:cNvSpPr>
          <p:nvPr>
            <p:ph type="title"/>
          </p:nvPr>
        </p:nvSpPr>
        <p:spPr/>
        <p:txBody>
          <a:bodyPr/>
          <a:lstStyle/>
          <a:p>
            <a:r>
              <a:rPr lang="en-US" dirty="0"/>
              <a:t>Useful resources</a:t>
            </a:r>
          </a:p>
        </p:txBody>
      </p:sp>
    </p:spTree>
    <p:extLst>
      <p:ext uri="{BB962C8B-B14F-4D97-AF65-F5344CB8AC3E}">
        <p14:creationId xmlns:p14="http://schemas.microsoft.com/office/powerpoint/2010/main" val="242286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20E7-8C45-4DE9-BA30-63525CEBAC71}"/>
              </a:ext>
            </a:extLst>
          </p:cNvPr>
          <p:cNvSpPr>
            <a:spLocks noGrp="1"/>
          </p:cNvSpPr>
          <p:nvPr>
            <p:ph type="title"/>
          </p:nvPr>
        </p:nvSpPr>
        <p:spPr/>
        <p:txBody>
          <a:bodyPr/>
          <a:lstStyle/>
          <a:p>
            <a:r>
              <a:rPr lang="en-US" dirty="0"/>
              <a:t>Useful Resources</a:t>
            </a:r>
          </a:p>
        </p:txBody>
      </p:sp>
      <p:sp>
        <p:nvSpPr>
          <p:cNvPr id="6" name="Content Placeholder 5">
            <a:extLst>
              <a:ext uri="{FF2B5EF4-FFF2-40B4-BE49-F238E27FC236}">
                <a16:creationId xmlns:a16="http://schemas.microsoft.com/office/drawing/2014/main" id="{91470BE1-B82A-436E-884E-92598A64CE42}"/>
              </a:ext>
            </a:extLst>
          </p:cNvPr>
          <p:cNvSpPr>
            <a:spLocks noGrp="1"/>
          </p:cNvSpPr>
          <p:nvPr>
            <p:ph sz="quarter" idx="10"/>
          </p:nvPr>
        </p:nvSpPr>
        <p:spPr>
          <a:xfrm>
            <a:off x="360364" y="972695"/>
            <a:ext cx="8426449" cy="3232046"/>
          </a:xfrm>
        </p:spPr>
        <p:txBody>
          <a:bodyPr/>
          <a:lstStyle/>
          <a:p>
            <a:r>
              <a:rPr lang="en-US" dirty="0">
                <a:hlinkClick r:id="rId2"/>
              </a:rPr>
              <a:t>Power BI Community</a:t>
            </a:r>
            <a:r>
              <a:rPr lang="en-US" dirty="0"/>
              <a:t> (Q&amp;A, blogs)</a:t>
            </a:r>
          </a:p>
          <a:p>
            <a:r>
              <a:rPr lang="en-US" dirty="0">
                <a:hlinkClick r:id="rId3"/>
              </a:rPr>
              <a:t>Power BI Galleries</a:t>
            </a:r>
            <a:r>
              <a:rPr lang="en-US" dirty="0"/>
              <a:t> (webinars, videos, reports, dashboard, themes, etc.)</a:t>
            </a:r>
          </a:p>
          <a:p>
            <a:r>
              <a:rPr lang="en-US" dirty="0">
                <a:hlinkClick r:id="rId4"/>
              </a:rPr>
              <a:t>Power BI Documentation</a:t>
            </a:r>
            <a:endParaRPr lang="en-US" dirty="0"/>
          </a:p>
        </p:txBody>
      </p:sp>
      <p:sp>
        <p:nvSpPr>
          <p:cNvPr id="5" name="Slide Number Placeholder 4">
            <a:extLst>
              <a:ext uri="{FF2B5EF4-FFF2-40B4-BE49-F238E27FC236}">
                <a16:creationId xmlns:a16="http://schemas.microsoft.com/office/drawing/2014/main" id="{FDE6D046-6B6F-4FD7-8D51-092C27C63679}"/>
              </a:ext>
            </a:extLst>
          </p:cNvPr>
          <p:cNvSpPr>
            <a:spLocks noGrp="1"/>
          </p:cNvSpPr>
          <p:nvPr>
            <p:ph type="sldNum" sz="quarter" idx="4"/>
          </p:nvPr>
        </p:nvSpPr>
        <p:spPr/>
        <p:txBody>
          <a:bodyPr/>
          <a:lstStyle/>
          <a:p>
            <a:fld id="{3A707DD9-E92B-45E8-BE0A-E6B2EDF345EB}" type="slidenum">
              <a:rPr lang="en-US" smtClean="0"/>
              <a:pPr/>
              <a:t>17</a:t>
            </a:fld>
            <a:endParaRPr lang="en-US"/>
          </a:p>
        </p:txBody>
      </p:sp>
    </p:spTree>
    <p:extLst>
      <p:ext uri="{BB962C8B-B14F-4D97-AF65-F5344CB8AC3E}">
        <p14:creationId xmlns:p14="http://schemas.microsoft.com/office/powerpoint/2010/main" val="339047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2DB4-69D5-4F3C-84EF-065321864984}"/>
              </a:ext>
            </a:extLst>
          </p:cNvPr>
          <p:cNvSpPr>
            <a:spLocks noGrp="1"/>
          </p:cNvSpPr>
          <p:nvPr>
            <p:ph type="title"/>
          </p:nvPr>
        </p:nvSpPr>
        <p:spPr/>
        <p:txBody>
          <a:bodyPr/>
          <a:lstStyle/>
          <a:p>
            <a:r>
              <a:rPr lang="en-US" dirty="0"/>
              <a:t>Introduction to Power BI platform</a:t>
            </a:r>
          </a:p>
        </p:txBody>
      </p:sp>
      <p:sp>
        <p:nvSpPr>
          <p:cNvPr id="5" name="Text Placeholder 4">
            <a:extLst>
              <a:ext uri="{FF2B5EF4-FFF2-40B4-BE49-F238E27FC236}">
                <a16:creationId xmlns:a16="http://schemas.microsoft.com/office/drawing/2014/main" id="{60D3F5C4-DAFE-492B-A343-7330119CE9DB}"/>
              </a:ext>
            </a:extLst>
          </p:cNvPr>
          <p:cNvSpPr>
            <a:spLocks noGrp="1"/>
          </p:cNvSpPr>
          <p:nvPr>
            <p:ph type="body" sz="quarter" idx="11"/>
          </p:nvPr>
        </p:nvSpPr>
        <p:spPr/>
        <p:txBody>
          <a:bodyPr/>
          <a:lstStyle/>
          <a:p>
            <a:r>
              <a:rPr lang="en-US" dirty="0"/>
              <a:t>Architecture</a:t>
            </a:r>
          </a:p>
        </p:txBody>
      </p:sp>
      <p:sp>
        <p:nvSpPr>
          <p:cNvPr id="6" name="Slide Number Placeholder 5">
            <a:extLst>
              <a:ext uri="{FF2B5EF4-FFF2-40B4-BE49-F238E27FC236}">
                <a16:creationId xmlns:a16="http://schemas.microsoft.com/office/drawing/2014/main" id="{B848ED74-B7F9-41BE-AC5F-EA2B196ACE02}"/>
              </a:ext>
            </a:extLst>
          </p:cNvPr>
          <p:cNvSpPr>
            <a:spLocks noGrp="1"/>
          </p:cNvSpPr>
          <p:nvPr>
            <p:ph type="sldNum" sz="quarter" idx="4"/>
          </p:nvPr>
        </p:nvSpPr>
        <p:spPr/>
        <p:txBody>
          <a:bodyPr/>
          <a:lstStyle/>
          <a:p>
            <a:fld id="{3A707DD9-E92B-45E8-BE0A-E6B2EDF345EB}" type="slidenum">
              <a:rPr lang="en-US" smtClean="0"/>
              <a:pPr/>
              <a:t>2</a:t>
            </a:fld>
            <a:endParaRPr lang="en-US"/>
          </a:p>
        </p:txBody>
      </p:sp>
      <p:pic>
        <p:nvPicPr>
          <p:cNvPr id="12" name="Picture 11">
            <a:extLst>
              <a:ext uri="{FF2B5EF4-FFF2-40B4-BE49-F238E27FC236}">
                <a16:creationId xmlns:a16="http://schemas.microsoft.com/office/drawing/2014/main" id="{48E4A2F5-D907-4E5A-99A5-C5944E226A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049000" y="1243454"/>
            <a:ext cx="4863831" cy="2932603"/>
          </a:xfrm>
          <a:prstGeom prst="rect">
            <a:avLst/>
          </a:prstGeom>
        </p:spPr>
      </p:pic>
      <p:sp>
        <p:nvSpPr>
          <p:cNvPr id="15" name="TextBox 14">
            <a:extLst>
              <a:ext uri="{FF2B5EF4-FFF2-40B4-BE49-F238E27FC236}">
                <a16:creationId xmlns:a16="http://schemas.microsoft.com/office/drawing/2014/main" id="{5BBD6F27-D4F2-4AB7-867F-6BFB639C2925}"/>
              </a:ext>
            </a:extLst>
          </p:cNvPr>
          <p:cNvSpPr txBox="1"/>
          <p:nvPr/>
        </p:nvSpPr>
        <p:spPr>
          <a:xfrm>
            <a:off x="357187" y="1573967"/>
            <a:ext cx="2978123" cy="2585323"/>
          </a:xfrm>
          <a:prstGeom prst="rect">
            <a:avLst/>
          </a:prstGeom>
          <a:noFill/>
        </p:spPr>
        <p:txBody>
          <a:bodyPr wrap="square" rtlCol="0">
            <a:spAutoFit/>
          </a:bodyPr>
          <a:lstStyle/>
          <a:p>
            <a:r>
              <a:rPr lang="en-US" dirty="0">
                <a:latin typeface="+mj-lt"/>
              </a:rPr>
              <a:t>Main components:</a:t>
            </a:r>
          </a:p>
          <a:p>
            <a:endParaRPr lang="en-US" dirty="0">
              <a:latin typeface="+mj-lt"/>
            </a:endParaRPr>
          </a:p>
          <a:p>
            <a:pPr marL="285750" indent="-285750">
              <a:buFont typeface="Courier New" panose="02070309020205020404" pitchFamily="49" charset="0"/>
              <a:buChar char="o"/>
            </a:pPr>
            <a:r>
              <a:rPr lang="en-US" dirty="0">
                <a:latin typeface="+mj-lt"/>
              </a:rPr>
              <a:t>Power BI Service</a:t>
            </a:r>
          </a:p>
          <a:p>
            <a:pPr marL="285750" indent="-285750">
              <a:buFont typeface="Courier New" panose="02070309020205020404" pitchFamily="49" charset="0"/>
              <a:buChar char="o"/>
            </a:pPr>
            <a:r>
              <a:rPr lang="en-US" dirty="0">
                <a:latin typeface="+mj-lt"/>
              </a:rPr>
              <a:t>Power BI Desktop</a:t>
            </a:r>
          </a:p>
          <a:p>
            <a:pPr marL="285750" indent="-285750">
              <a:buFont typeface="Courier New" panose="02070309020205020404" pitchFamily="49" charset="0"/>
              <a:buChar char="o"/>
            </a:pPr>
            <a:r>
              <a:rPr lang="en-US" dirty="0">
                <a:latin typeface="+mj-lt"/>
              </a:rPr>
              <a:t>Data Sources</a:t>
            </a:r>
          </a:p>
          <a:p>
            <a:pPr marL="285750" indent="-285750">
              <a:buFont typeface="Courier New" panose="02070309020205020404" pitchFamily="49" charset="0"/>
              <a:buChar char="o"/>
            </a:pPr>
            <a:r>
              <a:rPr lang="en-US" dirty="0">
                <a:latin typeface="+mj-lt"/>
              </a:rPr>
              <a:t>Power BI Gateway</a:t>
            </a:r>
          </a:p>
          <a:p>
            <a:pPr marL="285750" indent="-285750">
              <a:buFont typeface="Courier New" panose="02070309020205020404" pitchFamily="49" charset="0"/>
              <a:buChar char="o"/>
            </a:pPr>
            <a:r>
              <a:rPr lang="en-US" dirty="0">
                <a:latin typeface="+mj-lt"/>
              </a:rPr>
              <a:t>Power BI Report Server</a:t>
            </a:r>
          </a:p>
          <a:p>
            <a:pPr marL="285750" indent="-285750">
              <a:buFont typeface="Courier New" panose="02070309020205020404" pitchFamily="49" charset="0"/>
              <a:buChar char="o"/>
            </a:pPr>
            <a:r>
              <a:rPr lang="en-US" dirty="0">
                <a:latin typeface="+mj-lt"/>
              </a:rPr>
              <a:t>Power BI Report Builder &amp; Report Builder &amp; Report Designer (SSDT)</a:t>
            </a:r>
          </a:p>
          <a:p>
            <a:pPr marL="285750" indent="-285750">
              <a:buFont typeface="Courier New" panose="02070309020205020404" pitchFamily="49" charset="0"/>
              <a:buChar char="o"/>
            </a:pPr>
            <a:r>
              <a:rPr lang="en-US" dirty="0">
                <a:latin typeface="+mj-lt"/>
              </a:rPr>
              <a:t>Power BI Mobile</a:t>
            </a:r>
          </a:p>
          <a:p>
            <a:pPr marL="285750" indent="-285750">
              <a:buFont typeface="Courier New" panose="02070309020205020404" pitchFamily="49" charset="0"/>
              <a:buChar char="o"/>
            </a:pPr>
            <a:r>
              <a:rPr lang="en-US" dirty="0">
                <a:latin typeface="+mj-lt"/>
              </a:rPr>
              <a:t>Power BI Embedded</a:t>
            </a:r>
          </a:p>
          <a:p>
            <a:endParaRPr lang="en-US" dirty="0">
              <a:latin typeface="+mj-lt"/>
            </a:endParaRPr>
          </a:p>
        </p:txBody>
      </p:sp>
    </p:spTree>
    <p:extLst>
      <p:ext uri="{BB962C8B-B14F-4D97-AF65-F5344CB8AC3E}">
        <p14:creationId xmlns:p14="http://schemas.microsoft.com/office/powerpoint/2010/main" val="119409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422400"/>
            <a:ext cx="3053074" cy="2298701"/>
          </a:xfrm>
        </p:spPr>
        <p:txBody>
          <a:bodyPr/>
          <a:lstStyle/>
          <a:p>
            <a:pPr marL="0" indent="0">
              <a:buNone/>
            </a:pPr>
            <a:r>
              <a:rPr lang="en-US" sz="1600" dirty="0"/>
              <a:t>Power BI Service is a web-based platform from where you can</a:t>
            </a:r>
            <a:r>
              <a:rPr lang="en-US" sz="1600" i="1" dirty="0"/>
              <a:t> share reports made on Power BI Desktop, collaborate with other users, and create dashboards and reports.</a:t>
            </a:r>
            <a:endParaRPr lang="en-US" sz="1600" dirty="0"/>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service</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3</a:t>
            </a:fld>
            <a:endParaRPr lang="en-US"/>
          </a:p>
        </p:txBody>
      </p:sp>
      <p:sp>
        <p:nvSpPr>
          <p:cNvPr id="6" name="TextBox 5">
            <a:extLst>
              <a:ext uri="{FF2B5EF4-FFF2-40B4-BE49-F238E27FC236}">
                <a16:creationId xmlns:a16="http://schemas.microsoft.com/office/drawing/2014/main" id="{E91E1253-8D3E-4ED9-B040-1F2A083A203D}"/>
              </a:ext>
            </a:extLst>
          </p:cNvPr>
          <p:cNvSpPr txBox="1"/>
          <p:nvPr/>
        </p:nvSpPr>
        <p:spPr>
          <a:xfrm>
            <a:off x="357188" y="4204741"/>
            <a:ext cx="2434834" cy="507831"/>
          </a:xfrm>
          <a:prstGeom prst="rect">
            <a:avLst/>
          </a:prstGeom>
          <a:noFill/>
        </p:spPr>
        <p:txBody>
          <a:bodyPr wrap="none" rtlCol="0">
            <a:spAutoFit/>
          </a:bodyPr>
          <a:lstStyle/>
          <a:p>
            <a:r>
              <a:rPr lang="en-US" dirty="0"/>
              <a:t>Power BI Service home link:</a:t>
            </a:r>
          </a:p>
          <a:p>
            <a:r>
              <a:rPr lang="en-US" dirty="0">
                <a:hlinkClick r:id="rId3"/>
              </a:rPr>
              <a:t>https://app.powerbi.com/home</a:t>
            </a:r>
            <a:endParaRPr lang="en-US" dirty="0"/>
          </a:p>
        </p:txBody>
      </p:sp>
      <p:pic>
        <p:nvPicPr>
          <p:cNvPr id="7" name="Picture 6">
            <a:extLst>
              <a:ext uri="{FF2B5EF4-FFF2-40B4-BE49-F238E27FC236}">
                <a16:creationId xmlns:a16="http://schemas.microsoft.com/office/drawing/2014/main" id="{01487A0A-223D-468D-B77E-B5B0189D0E57}"/>
              </a:ext>
            </a:extLst>
          </p:cNvPr>
          <p:cNvPicPr>
            <a:picLocks noChangeAspect="1"/>
          </p:cNvPicPr>
          <p:nvPr/>
        </p:nvPicPr>
        <p:blipFill>
          <a:blip r:embed="rId4"/>
          <a:stretch>
            <a:fillRect/>
          </a:stretch>
        </p:blipFill>
        <p:spPr>
          <a:xfrm>
            <a:off x="3594010" y="1079500"/>
            <a:ext cx="5254052" cy="2407650"/>
          </a:xfrm>
          <a:prstGeom prst="rect">
            <a:avLst/>
          </a:prstGeom>
        </p:spPr>
      </p:pic>
    </p:spTree>
    <p:extLst>
      <p:ext uri="{BB962C8B-B14F-4D97-AF65-F5344CB8AC3E}">
        <p14:creationId xmlns:p14="http://schemas.microsoft.com/office/powerpoint/2010/main" val="358999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422400"/>
            <a:ext cx="3705146" cy="3054350"/>
          </a:xfrm>
        </p:spPr>
        <p:txBody>
          <a:bodyPr/>
          <a:lstStyle/>
          <a:p>
            <a:pPr>
              <a:buFont typeface="Courier New" panose="02070309020205020404" pitchFamily="49" charset="0"/>
              <a:buChar char="o"/>
            </a:pPr>
            <a:r>
              <a:rPr lang="en-US" sz="1600" dirty="0"/>
              <a:t>Power BI Desktop is a </a:t>
            </a:r>
            <a:r>
              <a:rPr lang="en-US" sz="1600" b="1" dirty="0"/>
              <a:t>free</a:t>
            </a:r>
            <a:r>
              <a:rPr lang="en-US" sz="1600" dirty="0"/>
              <a:t> development, authoring, and publishing tool of Power BI. </a:t>
            </a:r>
          </a:p>
          <a:p>
            <a:pPr>
              <a:buFont typeface="Courier New" panose="02070309020205020404" pitchFamily="49" charset="0"/>
              <a:buChar char="o"/>
            </a:pPr>
            <a:r>
              <a:rPr lang="en-US" sz="1600" dirty="0"/>
              <a:t>It is a </a:t>
            </a:r>
            <a:r>
              <a:rPr lang="en-US" sz="1600" i="1" dirty="0"/>
              <a:t>user interaction platform from where users can connect to multiple data sources, transform and clean data, visualize and create reports.</a:t>
            </a:r>
            <a:r>
              <a:rPr lang="en-US" sz="1600" dirty="0"/>
              <a:t> </a:t>
            </a:r>
          </a:p>
          <a:p>
            <a:pPr>
              <a:buFont typeface="Courier New" panose="02070309020205020404" pitchFamily="49" charset="0"/>
              <a:buChar char="o"/>
            </a:pPr>
            <a:r>
              <a:rPr lang="en-US" sz="1600" dirty="0"/>
              <a:t>Power BI Desktop is a user-friendly development platform leveraging on all the capabilities of Power BI.</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desktop</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4</a:t>
            </a:fld>
            <a:endParaRPr lang="en-US"/>
          </a:p>
        </p:txBody>
      </p:sp>
      <p:sp>
        <p:nvSpPr>
          <p:cNvPr id="6" name="TextBox 5">
            <a:extLst>
              <a:ext uri="{FF2B5EF4-FFF2-40B4-BE49-F238E27FC236}">
                <a16:creationId xmlns:a16="http://schemas.microsoft.com/office/drawing/2014/main" id="{37A92FB8-918C-4E7B-8354-9EA2F63AE0C7}"/>
              </a:ext>
            </a:extLst>
          </p:cNvPr>
          <p:cNvSpPr txBox="1"/>
          <p:nvPr/>
        </p:nvSpPr>
        <p:spPr>
          <a:xfrm>
            <a:off x="357188" y="4326709"/>
            <a:ext cx="2177904" cy="300082"/>
          </a:xfrm>
          <a:prstGeom prst="rect">
            <a:avLst/>
          </a:prstGeom>
          <a:noFill/>
        </p:spPr>
        <p:txBody>
          <a:bodyPr wrap="none" rtlCol="0">
            <a:spAutoFit/>
          </a:bodyPr>
          <a:lstStyle/>
          <a:p>
            <a:r>
              <a:rPr lang="en-US" dirty="0"/>
              <a:t>Download </a:t>
            </a:r>
            <a:r>
              <a:rPr lang="en-US" dirty="0">
                <a:hlinkClick r:id="rId2"/>
              </a:rPr>
              <a:t>Power BI Desktop</a:t>
            </a:r>
            <a:endParaRPr lang="en-US" dirty="0"/>
          </a:p>
        </p:txBody>
      </p:sp>
      <p:pic>
        <p:nvPicPr>
          <p:cNvPr id="7" name="Picture 6">
            <a:extLst>
              <a:ext uri="{FF2B5EF4-FFF2-40B4-BE49-F238E27FC236}">
                <a16:creationId xmlns:a16="http://schemas.microsoft.com/office/drawing/2014/main" id="{3CC0C453-7666-4DB3-ACBB-9D61C93A2137}"/>
              </a:ext>
            </a:extLst>
          </p:cNvPr>
          <p:cNvPicPr>
            <a:picLocks noChangeAspect="1"/>
          </p:cNvPicPr>
          <p:nvPr/>
        </p:nvPicPr>
        <p:blipFill>
          <a:blip r:embed="rId3"/>
          <a:stretch>
            <a:fillRect/>
          </a:stretch>
        </p:blipFill>
        <p:spPr>
          <a:xfrm>
            <a:off x="4377128" y="1250950"/>
            <a:ext cx="4572000" cy="2466975"/>
          </a:xfrm>
          <a:prstGeom prst="rect">
            <a:avLst/>
          </a:prstGeom>
        </p:spPr>
      </p:pic>
      <p:sp>
        <p:nvSpPr>
          <p:cNvPr id="8" name="TextBox 7">
            <a:extLst>
              <a:ext uri="{FF2B5EF4-FFF2-40B4-BE49-F238E27FC236}">
                <a16:creationId xmlns:a16="http://schemas.microsoft.com/office/drawing/2014/main" id="{5BBB26BC-1727-488F-8BDF-FFC5970A260D}"/>
              </a:ext>
            </a:extLst>
          </p:cNvPr>
          <p:cNvSpPr txBox="1"/>
          <p:nvPr/>
        </p:nvSpPr>
        <p:spPr>
          <a:xfrm>
            <a:off x="2535092" y="4326709"/>
            <a:ext cx="3427926" cy="300082"/>
          </a:xfrm>
          <a:prstGeom prst="rect">
            <a:avLst/>
          </a:prstGeom>
          <a:noFill/>
        </p:spPr>
        <p:txBody>
          <a:bodyPr wrap="none" rtlCol="0">
            <a:spAutoFit/>
          </a:bodyPr>
          <a:lstStyle/>
          <a:p>
            <a:r>
              <a:rPr lang="en-US" dirty="0"/>
              <a:t>Download </a:t>
            </a:r>
            <a:r>
              <a:rPr lang="en-US" dirty="0">
                <a:hlinkClick r:id="rId4"/>
              </a:rPr>
              <a:t>Power BI Desktop for Report Server</a:t>
            </a:r>
            <a:endParaRPr lang="en-US" dirty="0"/>
          </a:p>
        </p:txBody>
      </p:sp>
    </p:spTree>
    <p:extLst>
      <p:ext uri="{BB962C8B-B14F-4D97-AF65-F5344CB8AC3E}">
        <p14:creationId xmlns:p14="http://schemas.microsoft.com/office/powerpoint/2010/main" val="157781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service Data sources</a:t>
            </a:r>
          </a:p>
        </p:txBody>
      </p:sp>
      <p:sp>
        <p:nvSpPr>
          <p:cNvPr id="11" name="Text Placeholder 10">
            <a:extLst>
              <a:ext uri="{FF2B5EF4-FFF2-40B4-BE49-F238E27FC236}">
                <a16:creationId xmlns:a16="http://schemas.microsoft.com/office/drawing/2014/main" id="{B9488B9D-BE0A-437E-8CEA-A52BFB54109D}"/>
              </a:ext>
            </a:extLst>
          </p:cNvPr>
          <p:cNvSpPr>
            <a:spLocks noGrp="1"/>
          </p:cNvSpPr>
          <p:nvPr>
            <p:ph type="body" sz="quarter" idx="13"/>
          </p:nvPr>
        </p:nvSpPr>
        <p:spPr/>
        <p:txBody>
          <a:bodyPr/>
          <a:lstStyle/>
          <a:p>
            <a:r>
              <a:rPr lang="en-US" dirty="0"/>
              <a:t>Power bi desktop data sources</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5</a:t>
            </a:fld>
            <a:endParaRPr lang="en-US"/>
          </a:p>
        </p:txBody>
      </p:sp>
      <p:pic>
        <p:nvPicPr>
          <p:cNvPr id="1026" name="Picture 2" descr="Get Data button, Power BI desktop">
            <a:extLst>
              <a:ext uri="{FF2B5EF4-FFF2-40B4-BE49-F238E27FC236}">
                <a16:creationId xmlns:a16="http://schemas.microsoft.com/office/drawing/2014/main" id="{46FC6F0B-66DC-49C2-97F3-532B402DD3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378962"/>
            <a:ext cx="4221956" cy="3299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22D702-9FD1-4214-BD86-9A103D83B18B}"/>
              </a:ext>
            </a:extLst>
          </p:cNvPr>
          <p:cNvSpPr txBox="1"/>
          <p:nvPr/>
        </p:nvSpPr>
        <p:spPr>
          <a:xfrm>
            <a:off x="357187" y="4378238"/>
            <a:ext cx="3930000" cy="300082"/>
          </a:xfrm>
          <a:prstGeom prst="rect">
            <a:avLst/>
          </a:prstGeom>
          <a:noFill/>
        </p:spPr>
        <p:txBody>
          <a:bodyPr wrap="square" rtlCol="0">
            <a:spAutoFit/>
          </a:bodyPr>
          <a:lstStyle/>
          <a:p>
            <a:r>
              <a:rPr lang="en-US" dirty="0"/>
              <a:t>Full </a:t>
            </a:r>
            <a:r>
              <a:rPr lang="en-US" dirty="0">
                <a:hlinkClick r:id="rId3"/>
              </a:rPr>
              <a:t>list</a:t>
            </a:r>
            <a:r>
              <a:rPr lang="en-US" dirty="0"/>
              <a:t> of Power BI Data Sources</a:t>
            </a:r>
          </a:p>
        </p:txBody>
      </p:sp>
      <p:pic>
        <p:nvPicPr>
          <p:cNvPr id="7" name="Picture 6">
            <a:extLst>
              <a:ext uri="{FF2B5EF4-FFF2-40B4-BE49-F238E27FC236}">
                <a16:creationId xmlns:a16="http://schemas.microsoft.com/office/drawing/2014/main" id="{BBB4BF37-6144-486E-B60D-BE824FACED63}"/>
              </a:ext>
            </a:extLst>
          </p:cNvPr>
          <p:cNvPicPr>
            <a:picLocks noChangeAspect="1"/>
          </p:cNvPicPr>
          <p:nvPr/>
        </p:nvPicPr>
        <p:blipFill>
          <a:blip r:embed="rId4"/>
          <a:stretch>
            <a:fillRect/>
          </a:stretch>
        </p:blipFill>
        <p:spPr>
          <a:xfrm>
            <a:off x="357187" y="1378962"/>
            <a:ext cx="3877023" cy="1918874"/>
          </a:xfrm>
          <a:prstGeom prst="rect">
            <a:avLst/>
          </a:prstGeom>
        </p:spPr>
      </p:pic>
    </p:spTree>
    <p:extLst>
      <p:ext uri="{BB962C8B-B14F-4D97-AF65-F5344CB8AC3E}">
        <p14:creationId xmlns:p14="http://schemas.microsoft.com/office/powerpoint/2010/main" val="266972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8" y="1422400"/>
            <a:ext cx="4319743" cy="2722380"/>
          </a:xfrm>
        </p:spPr>
        <p:txBody>
          <a:bodyPr/>
          <a:lstStyle/>
          <a:p>
            <a:pPr>
              <a:buFont typeface="Courier New" panose="02070309020205020404" pitchFamily="49" charset="0"/>
              <a:buChar char="o"/>
            </a:pPr>
            <a:r>
              <a:rPr lang="en-US" sz="1200" b="1" dirty="0"/>
              <a:t>On-premises data gateway</a:t>
            </a:r>
            <a:r>
              <a:rPr lang="en-US" sz="1200" dirty="0"/>
              <a:t> allows multiple users to connect to multiple on-premises data sources. You can use an on-premises data gateway with all supported services, with a single gateway installation. This gateway is well-suited to complex scenarios with multiple people accessing multiple data sources. Can be used with Power BI, Power App, Power Automate (Flow), Azure Logic Apps.</a:t>
            </a:r>
          </a:p>
          <a:p>
            <a:pPr>
              <a:buFont typeface="Courier New" panose="02070309020205020404" pitchFamily="49" charset="0"/>
              <a:buChar char="o"/>
            </a:pPr>
            <a:r>
              <a:rPr lang="en-US" sz="1200" b="1" dirty="0"/>
              <a:t>On-premises data gateway (personal mode)</a:t>
            </a:r>
            <a:r>
              <a:rPr lang="en-US" sz="1200" dirty="0"/>
              <a:t> allows one user to connect to sources, and can’t be shared with others. An on-premises data gateway (personal mode) can be used only with Power BI. This gateway is well-suited to scenarios where you’re the only person who creates reports, and you don't need to share any data sources with others.</a:t>
            </a:r>
          </a:p>
          <a:p>
            <a:endParaRPr lang="en-US" sz="1200" dirty="0"/>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data Gateway</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6" name="TextBox 5">
            <a:extLst>
              <a:ext uri="{FF2B5EF4-FFF2-40B4-BE49-F238E27FC236}">
                <a16:creationId xmlns:a16="http://schemas.microsoft.com/office/drawing/2014/main" id="{71B91663-C8A7-4BFC-ABBE-1F789C162E97}"/>
              </a:ext>
            </a:extLst>
          </p:cNvPr>
          <p:cNvSpPr txBox="1"/>
          <p:nvPr/>
        </p:nvSpPr>
        <p:spPr>
          <a:xfrm>
            <a:off x="357187" y="4249711"/>
            <a:ext cx="3535327" cy="507831"/>
          </a:xfrm>
          <a:prstGeom prst="rect">
            <a:avLst/>
          </a:prstGeom>
          <a:noFill/>
        </p:spPr>
        <p:txBody>
          <a:bodyPr wrap="none" rtlCol="0">
            <a:spAutoFit/>
          </a:bodyPr>
          <a:lstStyle/>
          <a:p>
            <a:r>
              <a:rPr lang="en-US" dirty="0">
                <a:latin typeface="+mj-lt"/>
              </a:rPr>
              <a:t>Download Power BI Gateway:</a:t>
            </a:r>
          </a:p>
          <a:p>
            <a:r>
              <a:rPr lang="en-US" dirty="0">
                <a:latin typeface="+mj-lt"/>
                <a:hlinkClick r:id="rId2"/>
              </a:rPr>
              <a:t>https://powerbi.microsoft.com/en-us/gateway/</a:t>
            </a:r>
            <a:endParaRPr lang="en-US" dirty="0">
              <a:latin typeface="+mj-lt"/>
            </a:endParaRPr>
          </a:p>
        </p:txBody>
      </p:sp>
      <p:pic>
        <p:nvPicPr>
          <p:cNvPr id="2050" name="Picture 2" descr="Gateway overview">
            <a:extLst>
              <a:ext uri="{FF2B5EF4-FFF2-40B4-BE49-F238E27FC236}">
                <a16:creationId xmlns:a16="http://schemas.microsoft.com/office/drawing/2014/main" id="{B7101195-1B95-4A48-9379-059E5ACF2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914" y="1422400"/>
            <a:ext cx="3763898" cy="272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87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422400"/>
            <a:ext cx="3045578" cy="3054350"/>
          </a:xfrm>
        </p:spPr>
        <p:txBody>
          <a:bodyPr/>
          <a:lstStyle/>
          <a:p>
            <a:pPr marL="0" indent="0">
              <a:buNone/>
            </a:pPr>
            <a:r>
              <a:rPr lang="en-US" sz="1600" dirty="0"/>
              <a:t>The Power BI Report Server is similar to the Power BI Service. The main difference between these two is that Power BI Report Server is an </a:t>
            </a:r>
            <a:r>
              <a:rPr lang="en-US" sz="1600" b="1" dirty="0"/>
              <a:t>on-premise platform</a:t>
            </a:r>
            <a:r>
              <a:rPr lang="en-US" sz="1600" dirty="0"/>
              <a:t>. It is used by organizations who do not want to publish their reports on the cloud and are concerned about the security of their data.</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report server</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7</a:t>
            </a:fld>
            <a:endParaRPr lang="en-US"/>
          </a:p>
        </p:txBody>
      </p:sp>
      <p:pic>
        <p:nvPicPr>
          <p:cNvPr id="3076" name="Picture 4" descr="Download Power BI Desktop from the web portal">
            <a:extLst>
              <a:ext uri="{FF2B5EF4-FFF2-40B4-BE49-F238E27FC236}">
                <a16:creationId xmlns:a16="http://schemas.microsoft.com/office/drawing/2014/main" id="{071146F3-2A3C-476A-A124-374D87A18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488" y="1422400"/>
            <a:ext cx="5177324" cy="174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4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a:xfrm>
            <a:off x="357189" y="1702676"/>
            <a:ext cx="4394694" cy="2361324"/>
          </a:xfrm>
        </p:spPr>
        <p:txBody>
          <a:bodyPr/>
          <a:lstStyle/>
          <a:p>
            <a:pPr>
              <a:buFont typeface="Courier New" panose="02070309020205020404" pitchFamily="49" charset="0"/>
              <a:buChar char="o"/>
            </a:pPr>
            <a:r>
              <a:rPr lang="en-US" dirty="0"/>
              <a:t>Report Builder, Power BI Report Builder and Report Designer in SQL Server Data Tools (SSDT) are tools for authoring paginated reports that you can publish to the Power BI service or Power BI Report Server. </a:t>
            </a:r>
          </a:p>
          <a:p>
            <a:pPr>
              <a:buFont typeface="Courier New" panose="02070309020205020404" pitchFamily="49" charset="0"/>
              <a:buChar char="o"/>
            </a:pPr>
            <a:r>
              <a:rPr lang="en-US" dirty="0"/>
              <a:t>When you design a paginated report, you're creating a report definition that specifies what data to retrieve, where to get it, and how to display it. </a:t>
            </a:r>
          </a:p>
          <a:p>
            <a:pPr>
              <a:buFont typeface="Courier New" panose="02070309020205020404" pitchFamily="49" charset="0"/>
              <a:buChar char="o"/>
            </a:pPr>
            <a:r>
              <a:rPr lang="en-US" dirty="0"/>
              <a:t>When you run the report, the report processor takes the report definition you have specified, retrieves the data, and combines it with the report layout to generate the report. </a:t>
            </a:r>
          </a:p>
          <a:p>
            <a:pPr>
              <a:buFont typeface="Courier New" panose="02070309020205020404" pitchFamily="49" charset="0"/>
              <a:buChar char="o"/>
            </a:pPr>
            <a:r>
              <a:rPr lang="en-US" dirty="0"/>
              <a:t>You preview your report in Report Builder, Power BI Report Builder or Report Designer. Then publish your report to the Power BI service or Power BI Report Server.</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a:xfrm>
            <a:off x="357188" y="1079500"/>
            <a:ext cx="8429625" cy="507830"/>
          </a:xfrm>
        </p:spPr>
        <p:txBody>
          <a:bodyPr/>
          <a:lstStyle/>
          <a:p>
            <a:r>
              <a:rPr lang="en-US" dirty="0"/>
              <a:t>Report builder &amp; power bi report builder &amp; report designer (</a:t>
            </a:r>
            <a:r>
              <a:rPr lang="en-US" dirty="0" err="1"/>
              <a:t>ssdt</a:t>
            </a:r>
            <a:r>
              <a:rPr lang="en-US" dirty="0"/>
              <a:t>) &amp; </a:t>
            </a:r>
          </a:p>
          <a:p>
            <a:r>
              <a:rPr lang="en-US" dirty="0"/>
              <a:t>Power BI Desktop for Report Server</a:t>
            </a:r>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6" name="TextBox 5">
            <a:extLst>
              <a:ext uri="{FF2B5EF4-FFF2-40B4-BE49-F238E27FC236}">
                <a16:creationId xmlns:a16="http://schemas.microsoft.com/office/drawing/2014/main" id="{FD850270-461D-441C-A490-009AB30A1C32}"/>
              </a:ext>
            </a:extLst>
          </p:cNvPr>
          <p:cNvSpPr txBox="1"/>
          <p:nvPr/>
        </p:nvSpPr>
        <p:spPr>
          <a:xfrm>
            <a:off x="357187" y="4249713"/>
            <a:ext cx="184731" cy="30008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FF25DE5-C024-4733-95AE-11796C000A75}"/>
              </a:ext>
            </a:extLst>
          </p:cNvPr>
          <p:cNvSpPr txBox="1"/>
          <p:nvPr/>
        </p:nvSpPr>
        <p:spPr>
          <a:xfrm>
            <a:off x="357187" y="4249707"/>
            <a:ext cx="2193299" cy="507831"/>
          </a:xfrm>
          <a:prstGeom prst="rect">
            <a:avLst/>
          </a:prstGeom>
          <a:noFill/>
        </p:spPr>
        <p:txBody>
          <a:bodyPr wrap="square" rtlCol="0">
            <a:spAutoFit/>
          </a:bodyPr>
          <a:lstStyle/>
          <a:p>
            <a:r>
              <a:rPr lang="en-US" dirty="0"/>
              <a:t>Download </a:t>
            </a:r>
            <a:r>
              <a:rPr lang="en-US" dirty="0">
                <a:hlinkClick r:id="rId2"/>
              </a:rPr>
              <a:t>Power BI Report Builder</a:t>
            </a:r>
            <a:endParaRPr lang="en-US" dirty="0"/>
          </a:p>
        </p:txBody>
      </p:sp>
      <p:sp>
        <p:nvSpPr>
          <p:cNvPr id="8" name="TextBox 7">
            <a:extLst>
              <a:ext uri="{FF2B5EF4-FFF2-40B4-BE49-F238E27FC236}">
                <a16:creationId xmlns:a16="http://schemas.microsoft.com/office/drawing/2014/main" id="{146BBDB9-6791-48C1-8273-6BEDCFCEBBD1}"/>
              </a:ext>
            </a:extLst>
          </p:cNvPr>
          <p:cNvSpPr txBox="1"/>
          <p:nvPr/>
        </p:nvSpPr>
        <p:spPr>
          <a:xfrm>
            <a:off x="2594505" y="4249707"/>
            <a:ext cx="2106118" cy="300082"/>
          </a:xfrm>
          <a:prstGeom prst="rect">
            <a:avLst/>
          </a:prstGeom>
          <a:noFill/>
        </p:spPr>
        <p:txBody>
          <a:bodyPr wrap="square" rtlCol="0">
            <a:spAutoFit/>
          </a:bodyPr>
          <a:lstStyle/>
          <a:p>
            <a:r>
              <a:rPr lang="en-US" dirty="0"/>
              <a:t>Download </a:t>
            </a:r>
            <a:r>
              <a:rPr lang="en-US" dirty="0">
                <a:hlinkClick r:id="rId3"/>
              </a:rPr>
              <a:t>Report Builder</a:t>
            </a:r>
            <a:endParaRPr lang="en-US" dirty="0"/>
          </a:p>
        </p:txBody>
      </p:sp>
      <p:sp>
        <p:nvSpPr>
          <p:cNvPr id="9" name="TextBox 8">
            <a:extLst>
              <a:ext uri="{FF2B5EF4-FFF2-40B4-BE49-F238E27FC236}">
                <a16:creationId xmlns:a16="http://schemas.microsoft.com/office/drawing/2014/main" id="{FC91DC53-1E4A-4AFA-98E5-56E0BC9827C1}"/>
              </a:ext>
            </a:extLst>
          </p:cNvPr>
          <p:cNvSpPr txBox="1"/>
          <p:nvPr/>
        </p:nvSpPr>
        <p:spPr>
          <a:xfrm>
            <a:off x="4700623" y="4249707"/>
            <a:ext cx="1668991" cy="300082"/>
          </a:xfrm>
          <a:prstGeom prst="rect">
            <a:avLst/>
          </a:prstGeom>
          <a:noFill/>
        </p:spPr>
        <p:txBody>
          <a:bodyPr wrap="square" rtlCol="0">
            <a:spAutoFit/>
          </a:bodyPr>
          <a:lstStyle/>
          <a:p>
            <a:r>
              <a:rPr lang="en-US" dirty="0"/>
              <a:t>Get </a:t>
            </a:r>
            <a:r>
              <a:rPr lang="en-US" dirty="0">
                <a:hlinkClick r:id="rId4"/>
              </a:rPr>
              <a:t>Report Designer</a:t>
            </a:r>
            <a:endParaRPr lang="en-US" dirty="0"/>
          </a:p>
        </p:txBody>
      </p:sp>
      <p:pic>
        <p:nvPicPr>
          <p:cNvPr id="11" name="Picture 10" descr="A screenshot of a cell phone&#10;&#10;Description automatically generated">
            <a:extLst>
              <a:ext uri="{FF2B5EF4-FFF2-40B4-BE49-F238E27FC236}">
                <a16:creationId xmlns:a16="http://schemas.microsoft.com/office/drawing/2014/main" id="{D61DBBA6-380E-4ECD-B5F0-070E9A7F2F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26050" y="1702676"/>
            <a:ext cx="3893355" cy="1370308"/>
          </a:xfrm>
          <a:prstGeom prst="rect">
            <a:avLst/>
          </a:prstGeom>
        </p:spPr>
      </p:pic>
      <p:sp>
        <p:nvSpPr>
          <p:cNvPr id="12" name="TextBox 11">
            <a:extLst>
              <a:ext uri="{FF2B5EF4-FFF2-40B4-BE49-F238E27FC236}">
                <a16:creationId xmlns:a16="http://schemas.microsoft.com/office/drawing/2014/main" id="{9110D539-4109-4AE9-85C4-FE1939843EB3}"/>
              </a:ext>
            </a:extLst>
          </p:cNvPr>
          <p:cNvSpPr txBox="1"/>
          <p:nvPr/>
        </p:nvSpPr>
        <p:spPr>
          <a:xfrm>
            <a:off x="6560519" y="4249711"/>
            <a:ext cx="2258432" cy="507831"/>
          </a:xfrm>
          <a:prstGeom prst="rect">
            <a:avLst/>
          </a:prstGeom>
          <a:noFill/>
        </p:spPr>
        <p:txBody>
          <a:bodyPr wrap="square" rtlCol="0">
            <a:spAutoFit/>
          </a:bodyPr>
          <a:lstStyle/>
          <a:p>
            <a:r>
              <a:rPr lang="en-US" dirty="0"/>
              <a:t>Download </a:t>
            </a:r>
            <a:r>
              <a:rPr lang="en-US" dirty="0">
                <a:hlinkClick r:id="rId6"/>
              </a:rPr>
              <a:t>Power BI Desktop for Report Server</a:t>
            </a:r>
            <a:endParaRPr lang="en-US" dirty="0"/>
          </a:p>
        </p:txBody>
      </p:sp>
    </p:spTree>
    <p:extLst>
      <p:ext uri="{BB962C8B-B14F-4D97-AF65-F5344CB8AC3E}">
        <p14:creationId xmlns:p14="http://schemas.microsoft.com/office/powerpoint/2010/main" val="235232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EF9F-3D38-43D0-86C8-3357F8FBF680}"/>
              </a:ext>
            </a:extLst>
          </p:cNvPr>
          <p:cNvSpPr>
            <a:spLocks noGrp="1"/>
          </p:cNvSpPr>
          <p:nvPr>
            <p:ph type="title"/>
          </p:nvPr>
        </p:nvSpPr>
        <p:spPr/>
        <p:txBody>
          <a:bodyPr/>
          <a:lstStyle/>
          <a:p>
            <a:r>
              <a:rPr lang="en-US" dirty="0"/>
              <a:t>Introduction to Power BI platform</a:t>
            </a:r>
          </a:p>
        </p:txBody>
      </p:sp>
      <p:sp>
        <p:nvSpPr>
          <p:cNvPr id="3" name="Content Placeholder 2">
            <a:extLst>
              <a:ext uri="{FF2B5EF4-FFF2-40B4-BE49-F238E27FC236}">
                <a16:creationId xmlns:a16="http://schemas.microsoft.com/office/drawing/2014/main" id="{1E2212C7-10C6-4C75-9FA8-14A596F63F24}"/>
              </a:ext>
            </a:extLst>
          </p:cNvPr>
          <p:cNvSpPr>
            <a:spLocks noGrp="1"/>
          </p:cNvSpPr>
          <p:nvPr>
            <p:ph sz="quarter" idx="10"/>
          </p:nvPr>
        </p:nvSpPr>
        <p:spPr/>
        <p:txBody>
          <a:bodyPr/>
          <a:lstStyle/>
          <a:p>
            <a:pPr>
              <a:buFont typeface="Courier New" panose="02070309020205020404" pitchFamily="49" charset="0"/>
              <a:buChar char="o"/>
            </a:pPr>
            <a:r>
              <a:rPr lang="en-US" dirty="0"/>
              <a:t>Power BI Mobile is a native Power BI application that runs on iOS, Android, and Windows mobile devices.</a:t>
            </a:r>
          </a:p>
          <a:p>
            <a:pPr>
              <a:buFont typeface="Courier New" panose="02070309020205020404" pitchFamily="49" charset="0"/>
              <a:buChar char="o"/>
            </a:pPr>
            <a:r>
              <a:rPr lang="en-US" dirty="0"/>
              <a:t>Power BI Desktop allows developers to set up a report layout for mobile devices.</a:t>
            </a:r>
          </a:p>
        </p:txBody>
      </p:sp>
      <p:sp>
        <p:nvSpPr>
          <p:cNvPr id="4" name="Text Placeholder 3">
            <a:extLst>
              <a:ext uri="{FF2B5EF4-FFF2-40B4-BE49-F238E27FC236}">
                <a16:creationId xmlns:a16="http://schemas.microsoft.com/office/drawing/2014/main" id="{7807A8BA-9411-4AD0-9894-7996302C649B}"/>
              </a:ext>
            </a:extLst>
          </p:cNvPr>
          <p:cNvSpPr>
            <a:spLocks noGrp="1"/>
          </p:cNvSpPr>
          <p:nvPr>
            <p:ph type="body" sz="quarter" idx="11"/>
          </p:nvPr>
        </p:nvSpPr>
        <p:spPr/>
        <p:txBody>
          <a:bodyPr/>
          <a:lstStyle/>
          <a:p>
            <a:r>
              <a:rPr lang="en-US" dirty="0"/>
              <a:t>Power bi mobile</a:t>
            </a:r>
          </a:p>
        </p:txBody>
      </p:sp>
      <p:sp>
        <p:nvSpPr>
          <p:cNvPr id="6" name="Content Placeholder 5">
            <a:extLst>
              <a:ext uri="{FF2B5EF4-FFF2-40B4-BE49-F238E27FC236}">
                <a16:creationId xmlns:a16="http://schemas.microsoft.com/office/drawing/2014/main" id="{A12C6715-559B-4C0C-BDBE-4EFD9473B07F}"/>
              </a:ext>
            </a:extLst>
          </p:cNvPr>
          <p:cNvSpPr>
            <a:spLocks noGrp="1"/>
          </p:cNvSpPr>
          <p:nvPr>
            <p:ph sz="quarter" idx="12"/>
          </p:nvPr>
        </p:nvSpPr>
        <p:spPr/>
        <p:txBody>
          <a:bodyPr/>
          <a:lstStyle/>
          <a:p>
            <a:pPr>
              <a:buFont typeface="Courier New" panose="02070309020205020404" pitchFamily="49" charset="0"/>
              <a:buChar char="o"/>
            </a:pPr>
            <a:r>
              <a:rPr lang="en-US" dirty="0"/>
              <a:t>The Power BI service (SaaS) and the Power BI Embedded service in Azure (PaaS) have APIs for embedding your dashboards and reports. When embedding content, this gives you access to the latest Power BI features such as dashboards, gateways, and workspaces.</a:t>
            </a:r>
          </a:p>
        </p:txBody>
      </p:sp>
      <p:sp>
        <p:nvSpPr>
          <p:cNvPr id="7" name="Text Placeholder 6">
            <a:extLst>
              <a:ext uri="{FF2B5EF4-FFF2-40B4-BE49-F238E27FC236}">
                <a16:creationId xmlns:a16="http://schemas.microsoft.com/office/drawing/2014/main" id="{8C601A75-C9D4-4CE9-A8B0-91E2ADA46857}"/>
              </a:ext>
            </a:extLst>
          </p:cNvPr>
          <p:cNvSpPr>
            <a:spLocks noGrp="1"/>
          </p:cNvSpPr>
          <p:nvPr>
            <p:ph type="body" sz="quarter" idx="13"/>
          </p:nvPr>
        </p:nvSpPr>
        <p:spPr/>
        <p:txBody>
          <a:bodyPr/>
          <a:lstStyle/>
          <a:p>
            <a:r>
              <a:rPr lang="en-US" dirty="0"/>
              <a:t>Power bi embedded</a:t>
            </a:r>
          </a:p>
          <a:p>
            <a:endParaRPr lang="en-US" dirty="0"/>
          </a:p>
        </p:txBody>
      </p:sp>
      <p:sp>
        <p:nvSpPr>
          <p:cNvPr id="5" name="Slide Number Placeholder 4">
            <a:extLst>
              <a:ext uri="{FF2B5EF4-FFF2-40B4-BE49-F238E27FC236}">
                <a16:creationId xmlns:a16="http://schemas.microsoft.com/office/drawing/2014/main" id="{AFD575EC-C46C-48BD-86CB-426F8FD7F191}"/>
              </a:ext>
            </a:extLst>
          </p:cNvPr>
          <p:cNvSpPr>
            <a:spLocks noGrp="1"/>
          </p:cNvSpPr>
          <p:nvPr>
            <p:ph type="sldNum" sz="quarter" idx="4"/>
          </p:nvPr>
        </p:nvSpPr>
        <p:spPr/>
        <p:txBody>
          <a:bodyPr/>
          <a:lstStyle/>
          <a:p>
            <a:fld id="{3A707DD9-E92B-45E8-BE0A-E6B2EDF345EB}" type="slidenum">
              <a:rPr lang="en-US" smtClean="0"/>
              <a:pPr/>
              <a:t>9</a:t>
            </a:fld>
            <a:endParaRPr lang="en-US"/>
          </a:p>
        </p:txBody>
      </p:sp>
      <p:pic>
        <p:nvPicPr>
          <p:cNvPr id="8" name="Picture 7">
            <a:extLst>
              <a:ext uri="{FF2B5EF4-FFF2-40B4-BE49-F238E27FC236}">
                <a16:creationId xmlns:a16="http://schemas.microsoft.com/office/drawing/2014/main" id="{8C8E09D9-ED9B-485A-B89C-0E5E699F131E}"/>
              </a:ext>
            </a:extLst>
          </p:cNvPr>
          <p:cNvPicPr>
            <a:picLocks noChangeAspect="1"/>
          </p:cNvPicPr>
          <p:nvPr/>
        </p:nvPicPr>
        <p:blipFill>
          <a:blip r:embed="rId2"/>
          <a:stretch>
            <a:fillRect/>
          </a:stretch>
        </p:blipFill>
        <p:spPr>
          <a:xfrm>
            <a:off x="1029185" y="2526315"/>
            <a:ext cx="2313621" cy="2122918"/>
          </a:xfrm>
          <a:prstGeom prst="rect">
            <a:avLst/>
          </a:prstGeom>
        </p:spPr>
      </p:pic>
      <p:pic>
        <p:nvPicPr>
          <p:cNvPr id="9" name="Picture 8">
            <a:extLst>
              <a:ext uri="{FF2B5EF4-FFF2-40B4-BE49-F238E27FC236}">
                <a16:creationId xmlns:a16="http://schemas.microsoft.com/office/drawing/2014/main" id="{BCE1F146-EC43-41F0-B493-CA67A639B3E4}"/>
              </a:ext>
            </a:extLst>
          </p:cNvPr>
          <p:cNvPicPr>
            <a:picLocks noChangeAspect="1"/>
          </p:cNvPicPr>
          <p:nvPr/>
        </p:nvPicPr>
        <p:blipFill>
          <a:blip r:embed="rId3"/>
          <a:stretch>
            <a:fillRect/>
          </a:stretch>
        </p:blipFill>
        <p:spPr>
          <a:xfrm>
            <a:off x="4923678" y="2526315"/>
            <a:ext cx="3747196" cy="2125379"/>
          </a:xfrm>
          <a:prstGeom prst="rect">
            <a:avLst/>
          </a:prstGeom>
        </p:spPr>
      </p:pic>
    </p:spTree>
    <p:extLst>
      <p:ext uri="{BB962C8B-B14F-4D97-AF65-F5344CB8AC3E}">
        <p14:creationId xmlns:p14="http://schemas.microsoft.com/office/powerpoint/2010/main" val="4253440538"/>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DOCID-1506477047-6926</_dlc_DocId>
    <_dlc_DocIdUrl xmlns="5ede5379-f79c-4964-9301-1140f96aa672">
      <Url>https://epam.sharepoint.com/sites/LMSO/_layouts/15/DocIdRedir.aspx?ID=DOCID-1506477047-6926</Url>
      <Description>DOCID-1506477047-6926</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6A64C0E-819B-401E-A98A-566941092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9b994499-688a-4c81-bb09-d15746d9e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8536BC-BB9A-4C18-B325-4D1B2F6DD03B}">
  <ds:schemaRefs>
    <ds:schemaRef ds:uri="http://purl.org/dc/terms/"/>
    <ds:schemaRef ds:uri="http://schemas.microsoft.com/office/2006/metadata/properties"/>
    <ds:schemaRef ds:uri="http://purl.org/dc/elements/1.1/"/>
    <ds:schemaRef ds:uri="9b994499-688a-4c81-bb09-d15746d9e4fa"/>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ede5379-f79c-4964-9301-1140f96aa672"/>
    <ds:schemaRef ds:uri="http://www.w3.org/XML/1998/namespace"/>
  </ds:schemaRefs>
</ds:datastoreItem>
</file>

<file path=customXml/itemProps3.xml><?xml version="1.0" encoding="utf-8"?>
<ds:datastoreItem xmlns:ds="http://schemas.openxmlformats.org/officeDocument/2006/customXml" ds:itemID="{90C179C2-E68D-40E3-861A-73E1D2A1D12C}">
  <ds:schemaRefs>
    <ds:schemaRef ds:uri="http://schemas.microsoft.com/sharepoint/v3/contenttype/forms"/>
  </ds:schemaRefs>
</ds:datastoreItem>
</file>

<file path=customXml/itemProps4.xml><?xml version="1.0" encoding="utf-8"?>
<ds:datastoreItem xmlns:ds="http://schemas.openxmlformats.org/officeDocument/2006/customXml" ds:itemID="{919D718C-3857-49A3-9C93-430D75806F8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Covers</Template>
  <TotalTime>8241</TotalTime>
  <Words>1181</Words>
  <Application>Microsoft Office PowerPoint</Application>
  <PresentationFormat>On-screen Show (16:9)</PresentationFormat>
  <Paragraphs>110</Paragraphs>
  <Slides>17</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Arial</vt:lpstr>
      <vt:lpstr>Calibri</vt:lpstr>
      <vt:lpstr>Calibri Light</vt:lpstr>
      <vt:lpstr>Courier New</vt:lpstr>
      <vt:lpstr>Covers</vt:lpstr>
      <vt:lpstr>General</vt:lpstr>
      <vt:lpstr>Breakers</vt:lpstr>
      <vt:lpstr>1_Covers</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Introduction to Power BI platform</vt:lpstr>
      <vt:lpstr>Power BI Service objects</vt:lpstr>
      <vt:lpstr>Power BI Service objects</vt:lpstr>
      <vt:lpstr>Power BI Service objects</vt:lpstr>
      <vt:lpstr>Power BI Service objects</vt:lpstr>
      <vt:lpstr>Power BI Service objects</vt:lpstr>
      <vt:lpstr>Power BI Service objects</vt:lpstr>
      <vt:lpstr>Useful resources</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Anna Sedina</cp:lastModifiedBy>
  <cp:revision>4</cp:revision>
  <dcterms:created xsi:type="dcterms:W3CDTF">2018-01-26T19:23:30Z</dcterms:created>
  <dcterms:modified xsi:type="dcterms:W3CDTF">2022-02-23T16:43:54Z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2fb01a54-1a75-435c-a1da-d4162843cb39</vt:lpwstr>
  </property>
</Properties>
</file>