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5"/>
    <p:sldMasterId id="2147483676" r:id="rId6"/>
    <p:sldMasterId id="2147483663" r:id="rId7"/>
    <p:sldMasterId id="2147483698" r:id="rId8"/>
  </p:sldMasterIdLst>
  <p:notesMasterIdLst>
    <p:notesMasterId r:id="rId17"/>
  </p:notesMasterIdLst>
  <p:handoutMasterIdLst>
    <p:handoutMasterId r:id="rId18"/>
  </p:handoutMasterIdLst>
  <p:sldIdLst>
    <p:sldId id="280" r:id="rId9"/>
    <p:sldId id="281" r:id="rId10"/>
    <p:sldId id="282" r:id="rId11"/>
    <p:sldId id="283" r:id="rId12"/>
    <p:sldId id="284" r:id="rId13"/>
    <p:sldId id="285" r:id="rId14"/>
    <p:sldId id="287" r:id="rId15"/>
    <p:sldId id="286" r:id="rId16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736" userDrawn="1">
          <p15:clr>
            <a:srgbClr val="A4A3A4"/>
          </p15:clr>
        </p15:guide>
        <p15:guide id="2" pos="147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FEFE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556" autoAdjust="0"/>
    <p:restoredTop sz="93907" autoAdjust="0"/>
  </p:normalViewPr>
  <p:slideViewPr>
    <p:cSldViewPr snapToGrid="0">
      <p:cViewPr varScale="1">
        <p:scale>
          <a:sx n="106" d="100"/>
          <a:sy n="106" d="100"/>
        </p:scale>
        <p:origin x="37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2736"/>
        <p:guide pos="147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4.xml"/><Relationship Id="rId13" Type="http://schemas.openxmlformats.org/officeDocument/2006/relationships/slide" Target="slides/slide5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Master" Target="slideMasters/slideMaster3.xml"/><Relationship Id="rId12" Type="http://schemas.openxmlformats.org/officeDocument/2006/relationships/slide" Target="slides/slide4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7.xml"/><Relationship Id="rId10" Type="http://schemas.openxmlformats.org/officeDocument/2006/relationships/slide" Target="slides/slide2.xml"/><Relationship Id="rId19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DC14FC-A894-4869-A797-1EC82735D106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D33E97-F2BE-44DB-A57D-0C85E2CBF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7781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F99C05-63F9-4248-8E20-3ACD9DF9DE7F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74FABB-6DBE-47C4-B626-20167906F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864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3.emf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1466" y="1412416"/>
            <a:ext cx="4315968" cy="142192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tIns="0" anchor="ctr" anchorCtr="0"/>
          <a:lstStyle>
            <a:lvl1pPr>
              <a:defRPr cap="all" baseline="0"/>
            </a:lvl1pPr>
          </a:lstStyle>
          <a:p>
            <a:r>
              <a:rPr lang="en-US"/>
              <a:t>DATE OR VENUE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1466" y="3049747"/>
            <a:ext cx="431596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Please add subtitle here</a:t>
            </a:r>
          </a:p>
        </p:txBody>
      </p:sp>
      <p:pic>
        <p:nvPicPr>
          <p:cNvPr id="5" name="Picture Placeholder 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33937" y="0"/>
            <a:ext cx="3810000" cy="51435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5333937" y="0"/>
            <a:ext cx="3810000" cy="5143500"/>
          </a:xfrm>
          <a:prstGeom prst="rect">
            <a:avLst/>
          </a:prstGeom>
          <a:solidFill>
            <a:srgbClr val="464547">
              <a:alpha val="1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/>
          <a:stretch/>
        </p:blipFill>
        <p:spPr>
          <a:xfrm rot="5400000">
            <a:off x="2767227" y="2306574"/>
            <a:ext cx="5143500" cy="53035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627880" y="511280"/>
            <a:ext cx="891284" cy="31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9780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Please add picture here</a:t>
            </a:r>
          </a:p>
          <a:p>
            <a:endParaRPr lang="en-US"/>
          </a:p>
          <a:p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8" y="1092491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710972" y="1092491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Please put section one title here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357188" y="4120134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357188" y="1698020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57188" y="2303549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357188" y="2909078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357188" y="3514607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9" hasCustomPrompt="1"/>
          </p:nvPr>
        </p:nvSpPr>
        <p:spPr>
          <a:xfrm>
            <a:off x="710972" y="1697608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Please put section TWO title here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20" hasCustomPrompt="1"/>
          </p:nvPr>
        </p:nvSpPr>
        <p:spPr>
          <a:xfrm>
            <a:off x="710972" y="2302725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Please put section THREE title here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1" hasCustomPrompt="1"/>
          </p:nvPr>
        </p:nvSpPr>
        <p:spPr>
          <a:xfrm>
            <a:off x="710972" y="2907842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…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22" hasCustomPrompt="1"/>
          </p:nvPr>
        </p:nvSpPr>
        <p:spPr>
          <a:xfrm>
            <a:off x="710972" y="3512959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And delete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3" hasCustomPrompt="1"/>
          </p:nvPr>
        </p:nvSpPr>
        <p:spPr>
          <a:xfrm>
            <a:off x="710972" y="4118077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The extras</a:t>
            </a:r>
          </a:p>
        </p:txBody>
      </p:sp>
      <p:sp>
        <p:nvSpPr>
          <p:cNvPr id="3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0829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673894" y="1780394"/>
            <a:ext cx="3986211" cy="2696355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73893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sp>
        <p:nvSpPr>
          <p:cNvPr id="11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73893" y="1437495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9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Please put title here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5333999" y="0"/>
            <a:ext cx="3810001" cy="4826639"/>
          </a:xfrm>
          <a:prstGeom prst="rect">
            <a:avLst/>
          </a:prstGeom>
          <a:solidFill>
            <a:srgbClr val="77CED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 userDrawn="1"/>
        </p:nvSpPr>
        <p:spPr>
          <a:xfrm>
            <a:off x="6228906" y="1403226"/>
            <a:ext cx="2020186" cy="202018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6406895" y="1581215"/>
            <a:ext cx="1664208" cy="166420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PLEASE INSERT PHOTO HERE</a:t>
            </a:r>
          </a:p>
        </p:txBody>
      </p:sp>
    </p:spTree>
    <p:extLst>
      <p:ext uri="{BB962C8B-B14F-4D97-AF65-F5344CB8AC3E}">
        <p14:creationId xmlns:p14="http://schemas.microsoft.com/office/powerpoint/2010/main" val="21586703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480321" y="1780394"/>
            <a:ext cx="3993357" cy="2696355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480321" y="1079500"/>
            <a:ext cx="3986213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Please put name here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-1" y="0"/>
            <a:ext cx="3810001" cy="4826639"/>
          </a:xfrm>
          <a:prstGeom prst="rect">
            <a:avLst/>
          </a:prstGeom>
          <a:solidFill>
            <a:srgbClr val="77CED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 userDrawn="1"/>
        </p:nvSpPr>
        <p:spPr>
          <a:xfrm>
            <a:off x="894906" y="1403226"/>
            <a:ext cx="2020186" cy="202018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1072895" y="1581215"/>
            <a:ext cx="1664208" cy="166420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PLEASE INSERT PHOTO HERE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480321" y="1437495"/>
            <a:ext cx="399354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9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Please put title here</a:t>
            </a:r>
          </a:p>
        </p:txBody>
      </p:sp>
      <p:sp>
        <p:nvSpPr>
          <p:cNvPr id="1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4824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00" userDrawn="1">
          <p15:clr>
            <a:srgbClr val="FBAE40"/>
          </p15:clr>
        </p15:guide>
        <p15:guide id="2" orient="horz" pos="1524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 Color Canvas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8541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on Color Canvas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599" y="1422400"/>
            <a:ext cx="3993357" cy="305435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9" y="1079500"/>
            <a:ext cx="3986214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4038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on Color Canva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sz="quarter" idx="16" hasCustomPrompt="1"/>
          </p:nvPr>
        </p:nvSpPr>
        <p:spPr>
          <a:xfrm>
            <a:off x="1127175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</a:p>
          <a:p>
            <a:pPr lvl="0"/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</a:p>
        </p:txBody>
      </p:sp>
      <p:sp>
        <p:nvSpPr>
          <p:cNvPr id="5" name="Title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5735751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/>
              <a:t>ADD TITILE HERE</a:t>
            </a:r>
          </a:p>
        </p:txBody>
      </p:sp>
      <p:sp>
        <p:nvSpPr>
          <p:cNvPr id="4" name="Title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431463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/>
              <a:t>ADD TITILE HERE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body" sz="quarter" idx="12" hasCustomPrompt="1"/>
          </p:nvPr>
        </p:nvSpPr>
        <p:spPr>
          <a:xfrm>
            <a:off x="1127175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/>
              <a:t>ADD TITILE HERE</a:t>
            </a:r>
          </a:p>
        </p:txBody>
      </p:sp>
      <p:sp>
        <p:nvSpPr>
          <p:cNvPr id="1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Content Placeholder 14"/>
          <p:cNvSpPr>
            <a:spLocks noGrp="1"/>
          </p:cNvSpPr>
          <p:nvPr>
            <p:ph sz="quarter" idx="17" hasCustomPrompt="1"/>
          </p:nvPr>
        </p:nvSpPr>
        <p:spPr>
          <a:xfrm>
            <a:off x="5735751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</a:p>
          <a:p>
            <a:pPr lvl="0"/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</a:p>
        </p:txBody>
      </p:sp>
      <p:sp>
        <p:nvSpPr>
          <p:cNvPr id="17" name="Content Placeholder 14"/>
          <p:cNvSpPr>
            <a:spLocks noGrp="1"/>
          </p:cNvSpPr>
          <p:nvPr>
            <p:ph sz="quarter" idx="18" hasCustomPrompt="1"/>
          </p:nvPr>
        </p:nvSpPr>
        <p:spPr>
          <a:xfrm>
            <a:off x="3431463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</a:p>
          <a:p>
            <a:pPr lvl="0"/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1773717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- EPAM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780953" y="2098360"/>
            <a:ext cx="5582093" cy="58738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latin typeface="+mj-lt"/>
              </a:defRPr>
            </a:lvl2pPr>
            <a:lvl3pPr marL="914400" indent="0">
              <a:buNone/>
              <a:defRPr sz="1600">
                <a:latin typeface="+mj-lt"/>
              </a:defRPr>
            </a:lvl3pPr>
            <a:lvl4pPr marL="1371600" indent="0">
              <a:buNone/>
              <a:defRPr sz="1600">
                <a:latin typeface="+mj-lt"/>
              </a:defRPr>
            </a:lvl4pPr>
            <a:lvl5pPr marL="1828800" indent="0">
              <a:buNone/>
              <a:defRPr sz="1600">
                <a:latin typeface="+mj-lt"/>
              </a:defRPr>
            </a:lvl5pPr>
          </a:lstStyle>
          <a:p>
            <a:pPr algn="ctr">
              <a:lnSpc>
                <a:spcPts val="2400"/>
              </a:lnSpc>
            </a:pPr>
            <a:r>
              <a:rPr lang="en-US" sz="1600" baseline="0">
                <a:solidFill>
                  <a:schemeClr val="bg1"/>
                </a:solidFill>
                <a:latin typeface="+mj-lt"/>
              </a:rPr>
              <a:t>Please add call out or quote here</a:t>
            </a:r>
            <a:br>
              <a:rPr lang="en-US" sz="1600" baseline="0">
                <a:solidFill>
                  <a:schemeClr val="bg1"/>
                </a:solidFill>
                <a:latin typeface="+mj-lt"/>
              </a:rPr>
            </a:br>
            <a:r>
              <a:rPr lang="en-US" sz="1600" baseline="0">
                <a:solidFill>
                  <a:schemeClr val="bg1"/>
                </a:solidFill>
                <a:latin typeface="+mj-lt"/>
              </a:rPr>
              <a:t>sit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consectetur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adipiscing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elit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Sed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nec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gravida,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dapibus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turpis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porttitor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tincidunt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nibh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Orci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varius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natoque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penatibus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et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magnis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dis parturient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montes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nascetur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ridiculus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mus. Nam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eget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enim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mauris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Vivamus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sit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congue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nunc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Duis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posuere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rutrum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quis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justo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Phasellus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bibendum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vehicula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id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ornare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Nam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commodo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purus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Proin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lectus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leo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, in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lacinia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convallis. </a:t>
            </a:r>
            <a:endParaRPr lang="en-US" sz="1600" b="1" spc="200" baseline="0">
              <a:solidFill>
                <a:schemeClr val="bg1"/>
              </a:solidFill>
              <a:latin typeface="+mj-lt"/>
              <a:ea typeface="Calibri" charset="0"/>
              <a:cs typeface="Calibri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>
            <a:off x="1" y="-122440"/>
            <a:ext cx="1548202" cy="118744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 rot="10800000">
            <a:off x="7595798" y="3681859"/>
            <a:ext cx="1548202" cy="1187447"/>
          </a:xfrm>
          <a:prstGeom prst="rect">
            <a:avLst/>
          </a:prstGeom>
        </p:spPr>
      </p:pic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0667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24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4314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3040C60-A39E-8442-A520-BA092303AC98}"/>
              </a:ext>
            </a:extLst>
          </p:cNvPr>
          <p:cNvCxnSpPr/>
          <p:nvPr userDrawn="1"/>
        </p:nvCxnSpPr>
        <p:spPr>
          <a:xfrm flipV="1">
            <a:off x="5986464" y="703218"/>
            <a:ext cx="0" cy="4123421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21FF28FE-B84E-5D44-B6A6-4B55087B123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711726"/>
            <a:ext cx="5986464" cy="408999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Please add picture here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7" name="Shape 920">
            <a:extLst>
              <a:ext uri="{FF2B5EF4-FFF2-40B4-BE49-F238E27FC236}">
                <a16:creationId xmlns:a16="http://schemas.microsoft.com/office/drawing/2014/main" id="{D1A5E50C-7A92-6F49-870C-2507B203D755}"/>
              </a:ext>
            </a:extLst>
          </p:cNvPr>
          <p:cNvSpPr/>
          <p:nvPr userDrawn="1"/>
        </p:nvSpPr>
        <p:spPr>
          <a:xfrm>
            <a:off x="5986464" y="711726"/>
            <a:ext cx="3157536" cy="518593"/>
          </a:xfrm>
          <a:prstGeom prst="rect">
            <a:avLst/>
          </a:prstGeom>
          <a:solidFill>
            <a:srgbClr val="77CED7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28575" rIns="0" bIns="28575" anchor="ctr">
            <a:noAutofit/>
          </a:bodyPr>
          <a:lstStyle/>
          <a:p>
            <a:pPr marR="23813" indent="23813" algn="ctr" defTabSz="309567">
              <a:lnSpc>
                <a:spcPct val="90000"/>
              </a:lnSpc>
              <a:defRPr sz="2800" cap="all">
                <a:solidFill>
                  <a:srgbClr val="FFFFFF"/>
                </a:solidFill>
                <a:latin typeface="Oswald DemiBold"/>
                <a:ea typeface="Oswald DemiBold"/>
                <a:cs typeface="Oswald DemiBold"/>
                <a:sym typeface="Oswald DemiBold"/>
              </a:defRPr>
            </a:pPr>
            <a:endParaRPr sz="1200" b="1" kern="0" cap="all" spc="100">
              <a:solidFill>
                <a:srgbClr val="FFFFFF"/>
              </a:solidFill>
              <a:latin typeface="Calibri" charset="0"/>
              <a:ea typeface="Calibri" charset="0"/>
              <a:cs typeface="Calibri" charset="0"/>
              <a:sym typeface="Oswald DemiBold"/>
            </a:endParaRP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D86B7237-6AD3-844E-9A6E-C3E0C1013AD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986462" y="769496"/>
            <a:ext cx="3157537" cy="438912"/>
          </a:xfrm>
          <a:noFill/>
          <a:ln>
            <a:noFill/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>
                <a:solidFill>
                  <a:schemeClr val="bg1"/>
                </a:solidFill>
              </a:defRPr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/>
              <a:t>ADD TITILE HERE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94328E10-B013-0A4C-A50C-6D1D6CFD70B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193213" y="1772289"/>
            <a:ext cx="2656378" cy="305435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ts val="148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sz="900"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</a:p>
          <a:p>
            <a:pPr marL="171450" marR="0" lvl="0" indent="-171450" algn="l" defTabSz="914400" rtl="0" eaLnBrk="1" fontAlgn="auto" latinLnBrk="0" hangingPunct="1">
              <a:lnSpc>
                <a:spcPts val="148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ABD56F5B-8455-0345-910E-53CDD8476F9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93213" y="1429389"/>
            <a:ext cx="2656378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</p:spTree>
    <p:extLst>
      <p:ext uri="{BB962C8B-B14F-4D97-AF65-F5344CB8AC3E}">
        <p14:creationId xmlns:p14="http://schemas.microsoft.com/office/powerpoint/2010/main" val="15118937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32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with Custom Pictur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1466" y="1412416"/>
            <a:ext cx="4315968" cy="142192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tIns="0" anchor="ctr" anchorCtr="0"/>
          <a:lstStyle>
            <a:lvl1pPr>
              <a:defRPr cap="all" baseline="0"/>
            </a:lvl1pPr>
          </a:lstStyle>
          <a:p>
            <a:r>
              <a:rPr lang="en-US"/>
              <a:t>DATE OR VENUE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1466" y="3049747"/>
            <a:ext cx="431596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Please add subtitle here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5334000" y="0"/>
            <a:ext cx="3810000" cy="51435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baseline="0"/>
            </a:lvl1pPr>
          </a:lstStyle>
          <a:p>
            <a:r>
              <a:rPr lang="en-US"/>
              <a:t>Please add cover picture here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073801" y="0"/>
            <a:ext cx="530352" cy="51435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lvl="0"/>
            <a:r>
              <a:rPr lang="en-US"/>
              <a:t>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627880" y="511280"/>
            <a:ext cx="891284" cy="31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6412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EPAM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>
                <a:latin typeface="+mn-lt"/>
              </a:defRPr>
            </a:lvl1pPr>
          </a:lstStyle>
          <a:p>
            <a:r>
              <a:rPr lang="en-US"/>
              <a:t>Please add BREAKER SLIDE TITLE HERE</a:t>
            </a:r>
            <a:br>
              <a:rPr lang="en-US"/>
            </a:br>
            <a:r>
              <a:rPr lang="en-US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18608758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Bright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/>
              <a:t>Please add BREAKER SLIDE TITLE HERE</a:t>
            </a:r>
            <a:br>
              <a:rPr lang="en-US"/>
            </a:br>
            <a:r>
              <a:rPr lang="en-US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30461953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Lime Gree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/>
              <a:t>Please add BREAKER SLIDE TITLE HERE</a:t>
            </a:r>
            <a:br>
              <a:rPr lang="en-US"/>
            </a:br>
            <a:r>
              <a:rPr lang="en-US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162525151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Coral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/>
              <a:t>Please add BREAKER SLIDE TITLE HERE</a:t>
            </a:r>
            <a:br>
              <a:rPr lang="en-US"/>
            </a:br>
            <a:r>
              <a:rPr lang="en-US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216545679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1466" y="1412416"/>
            <a:ext cx="4315968" cy="14219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DATE OR VENUE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1466" y="3049747"/>
            <a:ext cx="431596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Please add subtitle here</a:t>
            </a:r>
          </a:p>
        </p:txBody>
      </p:sp>
      <p:pic>
        <p:nvPicPr>
          <p:cNvPr id="5" name="Picture Placeholder 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33937" y="0"/>
            <a:ext cx="3810000" cy="51435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5333937" y="0"/>
            <a:ext cx="3810000" cy="5143500"/>
          </a:xfrm>
          <a:prstGeom prst="rect">
            <a:avLst/>
          </a:prstGeom>
          <a:solidFill>
            <a:srgbClr val="464547">
              <a:alpha val="1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/>
          <a:stretch/>
        </p:blipFill>
        <p:spPr>
          <a:xfrm rot="5400000">
            <a:off x="2767227" y="2306574"/>
            <a:ext cx="5143500" cy="53035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627880" y="511280"/>
            <a:ext cx="891284" cy="31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53571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with Custom Pictu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1466" y="1412416"/>
            <a:ext cx="4315968" cy="14219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DATE OR VENUE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1466" y="3049747"/>
            <a:ext cx="431596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Please add subtitle here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5334000" y="0"/>
            <a:ext cx="3810000" cy="51435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baseline="0"/>
            </a:lvl1pPr>
          </a:lstStyle>
          <a:p>
            <a:r>
              <a:rPr lang="en-US"/>
              <a:t>Please add cover picture here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073801" y="0"/>
            <a:ext cx="530352" cy="51435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lvl="0"/>
            <a:r>
              <a:rPr lang="en-US"/>
              <a:t>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627880" y="511280"/>
            <a:ext cx="891284" cy="31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2094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nv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1946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nv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7877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284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2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077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422400"/>
            <a:ext cx="8429625" cy="30543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8" y="1079500"/>
            <a:ext cx="8429625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646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599" y="1422400"/>
            <a:ext cx="3993357" cy="30543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7" y="1079500"/>
            <a:ext cx="3993359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4111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1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Please add picture here</a:t>
            </a:r>
          </a:p>
          <a:p>
            <a:endParaRPr lang="en-US"/>
          </a:p>
          <a:p>
            <a:endParaRPr lang="en-US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1310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2" cy="30543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Please add picture here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176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18" Type="http://schemas.openxmlformats.org/officeDocument/2006/relationships/image" Target="../media/image5.emf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6" Type="http://schemas.openxmlformats.org/officeDocument/2006/relationships/slideLayout" Target="../slideLayouts/slideLayout19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5.emf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31466" y="1412416"/>
            <a:ext cx="4315968" cy="142192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add title here</a:t>
            </a:r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625596" y="3843769"/>
            <a:ext cx="1945326" cy="399456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182880" tIns="91440" rIns="182880" bIns="0" rtlCol="0" anchor="ctr" anchorCtr="0"/>
          <a:lstStyle>
            <a:lvl1pPr algn="l">
              <a:defRPr sz="1200" b="1" cap="all" baseline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230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70" r:id="rId2"/>
    <p:sldLayoutId id="2147483696" r:id="rId3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800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sz="1600" b="1" kern="1200" baseline="0">
          <a:solidFill>
            <a:schemeClr val="bg1"/>
          </a:solidFill>
          <a:latin typeface="+mn-lt"/>
          <a:ea typeface="+mn-ea"/>
          <a:cs typeface="+mn-cs"/>
        </a:defRPr>
      </a:lvl1pPr>
      <a:lvl2pPr marL="3429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36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4826639"/>
            <a:ext cx="9144000" cy="316862"/>
          </a:xfrm>
          <a:prstGeom prst="rect">
            <a:avLst/>
          </a:prstGeom>
          <a:solidFill>
            <a:schemeClr val="accent1">
              <a:lumMod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364" y="1079500"/>
            <a:ext cx="8426449" cy="3397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lvl="1"/>
            <a:r>
              <a:rPr lang="en-US"/>
              <a:t>Second</a:t>
            </a:r>
          </a:p>
          <a:p>
            <a:pPr lvl="2"/>
            <a:r>
              <a:rPr lang="en-US"/>
              <a:t>third</a:t>
            </a:r>
          </a:p>
          <a:p>
            <a:pPr lvl="3"/>
            <a:r>
              <a:rPr lang="en-US"/>
              <a:t>fourth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360364" y="228600"/>
            <a:ext cx="8426449" cy="301752"/>
          </a:xfrm>
          <a:prstGeom prst="rect">
            <a:avLst/>
          </a:prstGeom>
        </p:spPr>
        <p:txBody>
          <a:bodyPr vert="horz" wrap="none" lIns="0" tIns="45720" rIns="0" bIns="45720" rtlCol="0" anchor="ctr">
            <a:noAutofit/>
          </a:bodyPr>
          <a:lstStyle/>
          <a:p>
            <a:r>
              <a:rPr lang="en-US"/>
              <a:t>Please Add Slide Headline Here</a:t>
            </a:r>
          </a:p>
        </p:txBody>
      </p:sp>
      <p:sp>
        <p:nvSpPr>
          <p:cNvPr id="9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352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3" r:id="rId2"/>
    <p:sldLayoutId id="2147483681" r:id="rId3"/>
    <p:sldLayoutId id="2147483682" r:id="rId4"/>
    <p:sldLayoutId id="2147483685" r:id="rId5"/>
    <p:sldLayoutId id="2147483686" r:id="rId6"/>
    <p:sldLayoutId id="2147483687" r:id="rId7"/>
    <p:sldLayoutId id="2147483692" r:id="rId8"/>
    <p:sldLayoutId id="2147483688" r:id="rId9"/>
    <p:sldLayoutId id="2147483689" r:id="rId10"/>
    <p:sldLayoutId id="2147483684" r:id="rId11"/>
    <p:sldLayoutId id="2147483695" r:id="rId12"/>
    <p:sldLayoutId id="2147483694" r:id="rId13"/>
    <p:sldLayoutId id="2147483690" r:id="rId14"/>
    <p:sldLayoutId id="2147483697" r:id="rId15"/>
    <p:sldLayoutId id="2147483691" r:id="rId16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000" kern="1200" cap="none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914400" rtl="0" eaLnBrk="1" latinLnBrk="0" hangingPunct="1">
        <a:lnSpc>
          <a:spcPts val="1600"/>
        </a:lnSpc>
        <a:spcBef>
          <a:spcPts val="264"/>
        </a:spcBef>
        <a:spcAft>
          <a:spcPts val="300"/>
        </a:spcAft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58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44" userDrawn="1">
          <p15:clr>
            <a:srgbClr val="F26B43"/>
          </p15:clr>
        </p15:guide>
        <p15:guide id="2" orient="horz" pos="338" userDrawn="1">
          <p15:clr>
            <a:srgbClr val="F26B43"/>
          </p15:clr>
        </p15:guide>
        <p15:guide id="3" orient="horz" pos="680" userDrawn="1">
          <p15:clr>
            <a:srgbClr val="F26B43"/>
          </p15:clr>
        </p15:guide>
        <p15:guide id="4" orient="horz" pos="2820" userDrawn="1">
          <p15:clr>
            <a:srgbClr val="F26B43"/>
          </p15:clr>
        </p15:guide>
        <p15:guide id="5" pos="226" userDrawn="1">
          <p15:clr>
            <a:srgbClr val="F26B43"/>
          </p15:clr>
        </p15:guide>
        <p15:guide id="6" pos="5535" userDrawn="1">
          <p15:clr>
            <a:srgbClr val="F26B43"/>
          </p15:clr>
        </p15:guide>
        <p15:guide id="7" orient="horz" pos="896" userDrawn="1">
          <p15:clr>
            <a:srgbClr val="F26B43"/>
          </p15:clr>
        </p15:guide>
        <p15:guide id="8" pos="2736" userDrawn="1">
          <p15:clr>
            <a:srgbClr val="F26B43"/>
          </p15:clr>
        </p15:guide>
        <p15:guide id="9" pos="3024" userDrawn="1">
          <p15:clr>
            <a:srgbClr val="F26B43"/>
          </p15:clr>
        </p15:guide>
        <p15:guide id="10" orient="horz" pos="3036" userDrawn="1">
          <p15:clr>
            <a:srgbClr val="F26B43"/>
          </p15:clr>
        </p15:guide>
        <p15:guide id="11" orient="horz" pos="3084" userDrawn="1">
          <p15:clr>
            <a:srgbClr val="F26B43"/>
          </p15:clr>
        </p15:guide>
        <p15:guide id="12" orient="horz" pos="318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80954" y="1803228"/>
            <a:ext cx="5582093" cy="12201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endParaRPr lang="en-US" sz="4400" b="1" spc="20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4826639"/>
            <a:ext cx="9144000" cy="316862"/>
          </a:xfrm>
          <a:prstGeom prst="rect">
            <a:avLst/>
          </a:prstGeom>
          <a:solidFill>
            <a:schemeClr val="accent1">
              <a:lumMod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617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31466" y="1412416"/>
            <a:ext cx="4315968" cy="142192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add title here</a:t>
            </a:r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625596" y="3843769"/>
            <a:ext cx="1945326" cy="399456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182880" tIns="91440" rIns="182880" bIns="0" rtlCol="0" anchor="ctr" anchorCtr="0"/>
          <a:lstStyle>
            <a:lvl1pPr algn="l">
              <a:defRPr sz="1200" b="1" cap="all" baseline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468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800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sz="1600" b="1" kern="1200" baseline="0">
          <a:solidFill>
            <a:schemeClr val="bg1"/>
          </a:solidFill>
          <a:latin typeface="+mn-lt"/>
          <a:ea typeface="+mn-ea"/>
          <a:cs typeface="+mn-cs"/>
        </a:defRPr>
      </a:lvl1pPr>
      <a:lvl2pPr marL="3429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3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texture-pattern-background-yellow-145968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ax/dax-overview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E119A-4C6D-401E-AB8C-71E295198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DAX Calculations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F3F591-4036-416D-B8AE-D95FFBC38BB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31466" y="3454481"/>
            <a:ext cx="4315968" cy="313932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7" name="Picture Placeholder 6" descr="A picture containing door&#10;&#10;Description automatically generated">
            <a:extLst>
              <a:ext uri="{FF2B5EF4-FFF2-40B4-BE49-F238E27FC236}">
                <a16:creationId xmlns:a16="http://schemas.microsoft.com/office/drawing/2014/main" id="{397743E3-1038-4FAF-9A92-2EB607F2BF80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16250" b="16250"/>
          <a:stretch>
            <a:fillRect/>
          </a:stretch>
        </p:blipFill>
        <p:spPr/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2AA0BD-6EF6-4D57-9A14-8EEB331D25C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229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3DB9C-3EE2-4F1C-B78A-1AEEB87F5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1FFDB0-F475-48D1-92F4-A2E5EECBE89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1600" dirty="0"/>
              <a:t>DAX = </a:t>
            </a:r>
            <a:r>
              <a:rPr lang="en-US" sz="1600" b="1" dirty="0">
                <a:solidFill>
                  <a:schemeClr val="accent1"/>
                </a:solidFill>
              </a:rPr>
              <a:t>D</a:t>
            </a:r>
            <a:r>
              <a:rPr lang="en-US" sz="1600" dirty="0"/>
              <a:t>ata </a:t>
            </a:r>
            <a:r>
              <a:rPr lang="en-US" sz="1600" b="1" dirty="0">
                <a:solidFill>
                  <a:schemeClr val="accent1"/>
                </a:solidFill>
              </a:rPr>
              <a:t>A</a:t>
            </a:r>
            <a:r>
              <a:rPr lang="en-US" sz="1600" dirty="0"/>
              <a:t>nalytics E</a:t>
            </a:r>
            <a:r>
              <a:rPr lang="en-US" sz="1600" b="1" dirty="0">
                <a:solidFill>
                  <a:schemeClr val="accent1"/>
                </a:solidFill>
              </a:rPr>
              <a:t>x</a:t>
            </a:r>
            <a:r>
              <a:rPr lang="en-US" sz="1600" dirty="0"/>
              <a:t>pressions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sz="16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/>
              <a:t>DAX language is also used in </a:t>
            </a:r>
            <a:r>
              <a:rPr lang="en-US" sz="1600" b="1" dirty="0"/>
              <a:t>Power Pivot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sz="16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/>
              <a:t>DAX formulas </a:t>
            </a:r>
            <a:r>
              <a:rPr lang="en-US" sz="1600" b="1" dirty="0">
                <a:solidFill>
                  <a:srgbClr val="FF0000"/>
                </a:solidFill>
              </a:rPr>
              <a:t>≠</a:t>
            </a:r>
            <a:r>
              <a:rPr lang="en-US" sz="1600" dirty="0"/>
              <a:t> Power </a:t>
            </a:r>
            <a:r>
              <a:rPr lang="en-US" sz="1600"/>
              <a:t>Query M </a:t>
            </a:r>
            <a:r>
              <a:rPr lang="en-US" sz="1600" dirty="0"/>
              <a:t>language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0EEFB-0D5F-4753-8A2C-BC5A6B5290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FEB162-CDE5-44D0-A449-70EBA095D456}"/>
              </a:ext>
            </a:extLst>
          </p:cNvPr>
          <p:cNvSpPr txBox="1"/>
          <p:nvPr/>
        </p:nvSpPr>
        <p:spPr>
          <a:xfrm>
            <a:off x="834531" y="3280016"/>
            <a:ext cx="7952281" cy="300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Average Age = DIVIDE( AVERAGEX(Customer, TODAY() - 'Customer'[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BirthDate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]), 365)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31F2DB-CA07-4B37-9076-AD0AB82B1F5B}"/>
              </a:ext>
            </a:extLst>
          </p:cNvPr>
          <p:cNvSpPr txBox="1"/>
          <p:nvPr/>
        </p:nvSpPr>
        <p:spPr>
          <a:xfrm>
            <a:off x="357188" y="4347148"/>
            <a:ext cx="314983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More </a:t>
            </a:r>
            <a:r>
              <a:rPr lang="en-US" dirty="0">
                <a:hlinkClick r:id="rId2"/>
              </a:rPr>
              <a:t>information</a:t>
            </a:r>
            <a:r>
              <a:rPr lang="en-US" dirty="0"/>
              <a:t> about DAX by Microsoft</a:t>
            </a:r>
          </a:p>
        </p:txBody>
      </p:sp>
    </p:spTree>
    <p:extLst>
      <p:ext uri="{BB962C8B-B14F-4D97-AF65-F5344CB8AC3E}">
        <p14:creationId xmlns:p14="http://schemas.microsoft.com/office/powerpoint/2010/main" val="3466970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909D3-CC5C-42B7-BAF5-9FB7EDAFF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DAX calculated columns vs DAX measures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421FDCDF-AE3E-49CB-93E6-DED410B9AEDE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1884480381"/>
              </p:ext>
            </p:extLst>
          </p:nvPr>
        </p:nvGraphicFramePr>
        <p:xfrm>
          <a:off x="648624" y="941673"/>
          <a:ext cx="7846751" cy="36528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3376">
                  <a:extLst>
                    <a:ext uri="{9D8B030D-6E8A-4147-A177-3AD203B41FA5}">
                      <a16:colId xmlns:a16="http://schemas.microsoft.com/office/drawing/2014/main" val="2148145385"/>
                    </a:ext>
                  </a:extLst>
                </a:gridCol>
                <a:gridCol w="3923375">
                  <a:extLst>
                    <a:ext uri="{9D8B030D-6E8A-4147-A177-3AD203B41FA5}">
                      <a16:colId xmlns:a16="http://schemas.microsoft.com/office/drawing/2014/main" val="1244043875"/>
                    </a:ext>
                  </a:extLst>
                </a:gridCol>
              </a:tblGrid>
              <a:tr h="44665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DAX calculated columns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DAX measures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7269397"/>
                  </a:ext>
                </a:extLst>
              </a:tr>
              <a:tr h="44665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a strong side of DAX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DAX strong side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7596785"/>
                  </a:ext>
                </a:extLst>
              </a:tr>
              <a:tr h="77094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Stores column data in memory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Doesn’t directly store data in memory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5475511"/>
                  </a:ext>
                </a:extLst>
              </a:tr>
              <a:tr h="44665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Adds column to data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Doesn’t add data to data model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3027292"/>
                  </a:ext>
                </a:extLst>
              </a:tr>
              <a:tr h="77094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Useful to compute formula for each row in the 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Useful to compute aggregated values across the table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2482570"/>
                  </a:ext>
                </a:extLst>
              </a:tr>
              <a:tr h="77094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Bound to 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Could be stored in any or even separate table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3159538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F8DD39-777A-433D-A8E5-D2175D5094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023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1425A-5279-4B95-8E7A-DC9E13287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DAX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45DD6-CE60-4C2B-97FB-746434B4153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1600" b="1" i="0" dirty="0">
                <a:solidFill>
                  <a:srgbClr val="171717"/>
                </a:solidFill>
                <a:effectLst/>
              </a:rPr>
              <a:t>CALCULATE (filter function)</a:t>
            </a:r>
          </a:p>
          <a:p>
            <a:pPr marL="457200" lvl="1" indent="0">
              <a:buNone/>
            </a:pPr>
            <a:r>
              <a:rPr lang="en-US" sz="1600" b="0" i="0" dirty="0">
                <a:solidFill>
                  <a:srgbClr val="171717"/>
                </a:solidFill>
                <a:effectLst/>
                <a:latin typeface="+mj-lt"/>
              </a:rPr>
              <a:t>Evaluates an expression in a modified filter context.</a:t>
            </a:r>
          </a:p>
          <a:p>
            <a:pPr marL="457200" lvl="1" indent="0">
              <a:buNone/>
            </a:pPr>
            <a:endParaRPr lang="en-US" sz="1600" b="0" i="0" dirty="0">
              <a:solidFill>
                <a:srgbClr val="171717"/>
              </a:solidFill>
              <a:effectLst/>
              <a:latin typeface="+mj-lt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b="1" dirty="0">
                <a:solidFill>
                  <a:srgbClr val="171717"/>
                </a:solidFill>
              </a:rPr>
              <a:t>ALL</a:t>
            </a:r>
            <a:r>
              <a:rPr lang="en-US" sz="1600" b="1" i="0" dirty="0">
                <a:solidFill>
                  <a:srgbClr val="171717"/>
                </a:solidFill>
                <a:effectLst/>
              </a:rPr>
              <a:t> (filter function)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rgbClr val="171717"/>
                </a:solidFill>
                <a:latin typeface="+mj-lt"/>
              </a:rPr>
              <a:t>Returns all the rows in a table, or all the values in a column, ignoring any filters that might have been applied. This function is useful for clearing filters and creating calculations on all the rows in a table.</a:t>
            </a:r>
          </a:p>
          <a:p>
            <a:pPr marL="0" indent="0">
              <a:buNone/>
            </a:pPr>
            <a:endParaRPr lang="en-US" sz="1600" b="0" i="0" dirty="0">
              <a:solidFill>
                <a:srgbClr val="171717"/>
              </a:solidFill>
              <a:effectLst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b="1" dirty="0">
                <a:solidFill>
                  <a:srgbClr val="171717"/>
                </a:solidFill>
              </a:rPr>
              <a:t>FILTER</a:t>
            </a:r>
            <a:r>
              <a:rPr lang="en-US" sz="1600" b="1" i="0" dirty="0">
                <a:solidFill>
                  <a:srgbClr val="171717"/>
                </a:solidFill>
                <a:effectLst/>
              </a:rPr>
              <a:t> (filter function)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rgbClr val="171717"/>
                </a:solidFill>
                <a:latin typeface="+mj-lt"/>
              </a:rPr>
              <a:t>Returns a table that represents a subset of another table or expression.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C23343-78DB-4AEB-9274-615E7DC826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326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C7FF9-4F7D-44AF-AD7D-2B5BEF669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DAX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0CCEB-40A5-4E68-80BA-EDD10782022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1600" b="1" dirty="0">
                <a:solidFill>
                  <a:srgbClr val="171717"/>
                </a:solidFill>
              </a:rPr>
              <a:t>GENERATESERIES (Table manipulation function)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rgbClr val="171717"/>
                </a:solidFill>
                <a:latin typeface="+mj-lt"/>
              </a:rPr>
              <a:t>Returns a single column table containing the values of an arithmetic series, that is, a sequence of values in which each differs from the preceding by a constant quantity. The name of the column returned is Value.</a:t>
            </a:r>
          </a:p>
          <a:p>
            <a:pPr marL="457200" lvl="1" indent="0">
              <a:buNone/>
            </a:pPr>
            <a:endParaRPr lang="en-US" sz="1600" dirty="0">
              <a:solidFill>
                <a:srgbClr val="171717"/>
              </a:solidFill>
              <a:latin typeface="+mj-lt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b="1" dirty="0">
                <a:solidFill>
                  <a:srgbClr val="171717"/>
                </a:solidFill>
              </a:rPr>
              <a:t>SELECTCOLUMNS (Table manipulation function)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rgbClr val="171717"/>
                </a:solidFill>
                <a:latin typeface="+mj-lt"/>
              </a:rPr>
              <a:t>Adds calculated columns to the given table or table expression.</a:t>
            </a:r>
          </a:p>
          <a:p>
            <a:pPr marL="457200" lvl="1" indent="0">
              <a:buNone/>
            </a:pPr>
            <a:endParaRPr lang="en-US" sz="1600" dirty="0">
              <a:solidFill>
                <a:srgbClr val="171717"/>
              </a:solidFill>
              <a:latin typeface="+mj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F1A45C-B29F-4DA3-AE4C-AF045B23DE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255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C7FF9-4F7D-44AF-AD7D-2B5BEF669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DAX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0CCEB-40A5-4E68-80BA-EDD10782022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7188" y="1079500"/>
            <a:ext cx="8429625" cy="3544966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1600" b="1" dirty="0">
                <a:solidFill>
                  <a:srgbClr val="171717"/>
                </a:solidFill>
              </a:rPr>
              <a:t>DIVIDE (Math and Trig function)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rgbClr val="171717"/>
                </a:solidFill>
                <a:latin typeface="+mj-lt"/>
              </a:rPr>
              <a:t>Performs division and returns alternate result or BLANK() on division by 0.</a:t>
            </a:r>
          </a:p>
          <a:p>
            <a:pPr marL="0" indent="0">
              <a:buNone/>
            </a:pPr>
            <a:endParaRPr lang="en-US" sz="1600" b="1" dirty="0">
              <a:solidFill>
                <a:srgbClr val="171717"/>
              </a:solidFill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b="1" dirty="0">
                <a:solidFill>
                  <a:srgbClr val="171717"/>
                </a:solidFill>
              </a:rPr>
              <a:t>X-Factor functions (SUMX, COUNTX, PRODUCTX, MAXX, MINX, AVERAGEX) (Math and Trig function)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rgbClr val="171717"/>
                </a:solidFill>
                <a:latin typeface="+mj-lt"/>
              </a:rPr>
              <a:t>Returns the sum/count/product/max/min/average of an expression evaluated for each row in a table.</a:t>
            </a:r>
          </a:p>
          <a:p>
            <a:pPr marL="457200" lvl="1" indent="0">
              <a:buNone/>
            </a:pPr>
            <a:endParaRPr lang="en-US" sz="1600" dirty="0">
              <a:solidFill>
                <a:srgbClr val="171717"/>
              </a:solidFill>
              <a:latin typeface="+mj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F1A45C-B29F-4DA3-AE4C-AF045B23DE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598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C7FF9-4F7D-44AF-AD7D-2B5BEF669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DAX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0CCEB-40A5-4E68-80BA-EDD10782022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7188" y="1079500"/>
            <a:ext cx="8429625" cy="3544966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1400" b="1" dirty="0">
                <a:solidFill>
                  <a:srgbClr val="171717"/>
                </a:solidFill>
              </a:rPr>
              <a:t>DATESYTD (DATESQTD, DATESMTD) (Time intelligence function)</a:t>
            </a:r>
          </a:p>
          <a:p>
            <a:pPr marL="457200" lvl="1" indent="0">
              <a:buNone/>
            </a:pPr>
            <a:r>
              <a:rPr lang="en-US" sz="1400" dirty="0">
                <a:solidFill>
                  <a:srgbClr val="171717"/>
                </a:solidFill>
                <a:latin typeface="+mj-lt"/>
              </a:rPr>
              <a:t>Returns a table that contains a column of the dates for the year to date, in the current context.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400" b="1" dirty="0">
                <a:solidFill>
                  <a:schemeClr val="accent1"/>
                </a:solidFill>
              </a:rPr>
              <a:t>Custom formulas to compute Running Total using variables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400" b="1" dirty="0">
                <a:solidFill>
                  <a:schemeClr val="accent1"/>
                </a:solidFill>
              </a:rPr>
              <a:t>Power BI Quick measures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400" b="1" dirty="0">
                <a:solidFill>
                  <a:srgbClr val="171717"/>
                </a:solidFill>
                <a:latin typeface="+mj-lt"/>
              </a:rPr>
              <a:t>DATESBETWEEN </a:t>
            </a:r>
            <a:r>
              <a:rPr lang="en-US" sz="1400" b="1" dirty="0">
                <a:solidFill>
                  <a:srgbClr val="171717"/>
                </a:solidFill>
              </a:rPr>
              <a:t>(Time intelligence function)</a:t>
            </a:r>
          </a:p>
          <a:p>
            <a:pPr marL="457200" lvl="1" indent="0">
              <a:buNone/>
            </a:pPr>
            <a:r>
              <a:rPr lang="en-US" sz="1400" dirty="0">
                <a:solidFill>
                  <a:srgbClr val="171717"/>
                </a:solidFill>
                <a:latin typeface="+mj-lt"/>
              </a:rPr>
              <a:t>Returns a table that contains a column of dates that begins with a specified start date and continues until a specified end date.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400" b="1" dirty="0">
                <a:solidFill>
                  <a:srgbClr val="171717"/>
                </a:solidFill>
                <a:latin typeface="+mj-lt"/>
              </a:rPr>
              <a:t>DATESINPERIOD </a:t>
            </a:r>
            <a:r>
              <a:rPr lang="en-US" sz="1400" b="1" dirty="0">
                <a:solidFill>
                  <a:srgbClr val="171717"/>
                </a:solidFill>
              </a:rPr>
              <a:t>(Time intelligence function)</a:t>
            </a:r>
          </a:p>
          <a:p>
            <a:pPr marL="457200" lvl="1" indent="0">
              <a:buNone/>
            </a:pPr>
            <a:r>
              <a:rPr lang="en-US" sz="1400" dirty="0">
                <a:solidFill>
                  <a:srgbClr val="171717"/>
                </a:solidFill>
                <a:latin typeface="+mj-lt"/>
              </a:rPr>
              <a:t>Returns a table that contains a column of dates that begins with a specified start date and continues for the specified number and type of date intervals.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400" b="1" dirty="0">
                <a:solidFill>
                  <a:srgbClr val="171717"/>
                </a:solidFill>
              </a:rPr>
              <a:t>DATEADD (Time intelligence function)</a:t>
            </a:r>
          </a:p>
          <a:p>
            <a:pPr marL="457200" lvl="1" indent="0">
              <a:buNone/>
            </a:pPr>
            <a:r>
              <a:rPr lang="en-US" sz="1400" dirty="0">
                <a:solidFill>
                  <a:srgbClr val="171717"/>
                </a:solidFill>
                <a:latin typeface="+mj-lt"/>
              </a:rPr>
              <a:t>Returns a table that contains a column of dates, shifted either forward or backward in time by the specified number of intervals from the dates in the current context.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sz="1600" b="1" dirty="0">
              <a:solidFill>
                <a:schemeClr val="accent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F1A45C-B29F-4DA3-AE4C-AF045B23DE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9971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C7FF9-4F7D-44AF-AD7D-2B5BEF669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DAX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0CCEB-40A5-4E68-80BA-EDD10782022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7188" y="1079500"/>
            <a:ext cx="8429625" cy="3559956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1600" b="1" dirty="0">
                <a:solidFill>
                  <a:srgbClr val="171717"/>
                </a:solidFill>
              </a:rPr>
              <a:t>DATEDIFF (Date and time function)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rgbClr val="171717"/>
                </a:solidFill>
                <a:latin typeface="+mj-lt"/>
              </a:rPr>
              <a:t>Returns the count of interval boundaries crossed between two dates.</a:t>
            </a:r>
          </a:p>
          <a:p>
            <a:pPr marL="457200" lvl="1" indent="0">
              <a:buNone/>
            </a:pPr>
            <a:endParaRPr lang="en-US" sz="1600" dirty="0">
              <a:solidFill>
                <a:srgbClr val="171717"/>
              </a:solidFill>
              <a:latin typeface="+mj-lt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b="1" dirty="0">
                <a:solidFill>
                  <a:srgbClr val="171717"/>
                </a:solidFill>
              </a:rPr>
              <a:t>IF (Logical function)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rgbClr val="171717"/>
                </a:solidFill>
                <a:latin typeface="+mj-lt"/>
              </a:rPr>
              <a:t>Checks a condition, and returns one value when it's TRUE, otherwise it returns a second value.</a:t>
            </a:r>
          </a:p>
          <a:p>
            <a:pPr marL="457200" lvl="1" indent="0">
              <a:buNone/>
            </a:pPr>
            <a:endParaRPr lang="en-US" sz="1600" dirty="0">
              <a:solidFill>
                <a:srgbClr val="171717"/>
              </a:solidFill>
              <a:latin typeface="+mj-lt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b="1" dirty="0">
                <a:solidFill>
                  <a:srgbClr val="171717"/>
                </a:solidFill>
              </a:rPr>
              <a:t>SWITCH (Logical function)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rgbClr val="171717"/>
                </a:solidFill>
                <a:latin typeface="+mj-lt"/>
              </a:rPr>
              <a:t>Evaluates an expression against a list of values and returns one of multiple possible result expressions.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F1A45C-B29F-4DA3-AE4C-AF045B23DE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033406"/>
      </p:ext>
    </p:extLst>
  </p:cSld>
  <p:clrMapOvr>
    <a:masterClrMapping/>
  </p:clrMapOvr>
</p:sld>
</file>

<file path=ppt/theme/theme1.xml><?xml version="1.0" encoding="utf-8"?>
<a:theme xmlns:a="http://schemas.openxmlformats.org/drawingml/2006/main" name="Covers">
  <a:themeElements>
    <a:clrScheme name="EPAM September 2017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76CDD8"/>
      </a:accent1>
      <a:accent2>
        <a:srgbClr val="008ACF"/>
      </a:accent2>
      <a:accent3>
        <a:srgbClr val="CEDB56"/>
      </a:accent3>
      <a:accent4>
        <a:srgbClr val="D35D47"/>
      </a:accent4>
      <a:accent5>
        <a:srgbClr val="39C2D7"/>
      </a:accent5>
      <a:accent6>
        <a:srgbClr val="222222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740A320D-646C-4C12-89B1-0B127236B0F7}"/>
    </a:ext>
  </a:extLst>
</a:theme>
</file>

<file path=ppt/theme/theme2.xml><?xml version="1.0" encoding="utf-8"?>
<a:theme xmlns:a="http://schemas.openxmlformats.org/drawingml/2006/main" name="General">
  <a:themeElements>
    <a:clrScheme name="EPAM September 2017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76CDD8"/>
      </a:accent1>
      <a:accent2>
        <a:srgbClr val="008ACF"/>
      </a:accent2>
      <a:accent3>
        <a:srgbClr val="CEDB56"/>
      </a:accent3>
      <a:accent4>
        <a:srgbClr val="D35D47"/>
      </a:accent4>
      <a:accent5>
        <a:srgbClr val="39C2D7"/>
      </a:accent5>
      <a:accent6>
        <a:srgbClr val="222222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5C4EAAF8-284D-4A65-B20F-C47DE8AC2658}"/>
    </a:ext>
  </a:extLst>
</a:theme>
</file>

<file path=ppt/theme/theme3.xml><?xml version="1.0" encoding="utf-8"?>
<a:theme xmlns:a="http://schemas.openxmlformats.org/drawingml/2006/main" name="Breakers">
  <a:themeElements>
    <a:clrScheme name="EPAM September 2017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76CDD8"/>
      </a:accent1>
      <a:accent2>
        <a:srgbClr val="008ACF"/>
      </a:accent2>
      <a:accent3>
        <a:srgbClr val="CEDB56"/>
      </a:accent3>
      <a:accent4>
        <a:srgbClr val="D35D47"/>
      </a:accent4>
      <a:accent5>
        <a:srgbClr val="39C2D7"/>
      </a:accent5>
      <a:accent6>
        <a:srgbClr val="222222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67367244-F583-44E6-8F01-4BEACD686630}"/>
    </a:ext>
  </a:extLst>
</a:theme>
</file>

<file path=ppt/theme/theme4.xml><?xml version="1.0" encoding="utf-8"?>
<a:theme xmlns:a="http://schemas.openxmlformats.org/drawingml/2006/main" name="1_Covers">
  <a:themeElements>
    <a:clrScheme name="Custom 6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464547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740A320D-646C-4C12-89B1-0B127236B0F7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8D4E6613F5B634CB601A095784E7618" ma:contentTypeVersion="10" ma:contentTypeDescription="Create a new document." ma:contentTypeScope="" ma:versionID="a7717d078c9927ea5d2ce104ecd6409f">
  <xsd:schema xmlns:xsd="http://www.w3.org/2001/XMLSchema" xmlns:xs="http://www.w3.org/2001/XMLSchema" xmlns:p="http://schemas.microsoft.com/office/2006/metadata/properties" xmlns:ns2="5ede5379-f79c-4964-9301-1140f96aa672" xmlns:ns3="9b994499-688a-4c81-bb09-d15746d9e4fa" targetNamespace="http://schemas.microsoft.com/office/2006/metadata/properties" ma:root="true" ma:fieldsID="022c064386d97eb8278b29db6e3d743a" ns2:_="" ns3:_="">
    <xsd:import namespace="5ede5379-f79c-4964-9301-1140f96aa672"/>
    <xsd:import namespace="9b994499-688a-4c81-bb09-d15746d9e4fa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de5379-f79c-4964-9301-1140f96aa672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b994499-688a-4c81-bb09-d15746d9e4f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5ede5379-f79c-4964-9301-1140f96aa672">DOCID-1506477047-6924</_dlc_DocId>
    <_dlc_DocIdUrl xmlns="5ede5379-f79c-4964-9301-1140f96aa672">
      <Url>https://epam.sharepoint.com/sites/LMSO/_layouts/15/DocIdRedir.aspx?ID=DOCID-1506477047-6924</Url>
      <Description>DOCID-1506477047-6924</Description>
    </_dlc_DocIdUrl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03586C8D-A9B1-4BB5-B265-08708BF5F5F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ede5379-f79c-4964-9301-1140f96aa672"/>
    <ds:schemaRef ds:uri="9b994499-688a-4c81-bb09-d15746d9e4f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12878F3-A90E-4D30-AFB5-7B585C67A942}">
  <ds:schemaRefs>
    <ds:schemaRef ds:uri="http://www.w3.org/XML/1998/namespace"/>
    <ds:schemaRef ds:uri="9b994499-688a-4c81-bb09-d15746d9e4fa"/>
    <ds:schemaRef ds:uri="http://purl.org/dc/elements/1.1/"/>
    <ds:schemaRef ds:uri="http://purl.org/dc/dcmitype/"/>
    <ds:schemaRef ds:uri="http://schemas.microsoft.com/office/2006/metadata/properties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5ede5379-f79c-4964-9301-1140f96aa672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1EEA23CE-ACCF-467D-952F-49E7194234F7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5C22418F-9500-4EBD-9E77-747C93790F53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Covers</Template>
  <TotalTime>25888</TotalTime>
  <Words>557</Words>
  <Application>Microsoft Office PowerPoint</Application>
  <PresentationFormat>On-screen Show (16:9)</PresentationFormat>
  <Paragraphs>70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Calibri</vt:lpstr>
      <vt:lpstr>Calibri Light</vt:lpstr>
      <vt:lpstr>Consolas</vt:lpstr>
      <vt:lpstr>Courier New</vt:lpstr>
      <vt:lpstr>Covers</vt:lpstr>
      <vt:lpstr>General</vt:lpstr>
      <vt:lpstr>Breakers</vt:lpstr>
      <vt:lpstr>1_Covers</vt:lpstr>
      <vt:lpstr>DAX Calculations</vt:lpstr>
      <vt:lpstr>What is DAX</vt:lpstr>
      <vt:lpstr>DAX calculated columns vs DAX measures</vt:lpstr>
      <vt:lpstr>DAX Functions</vt:lpstr>
      <vt:lpstr>DAX Functions</vt:lpstr>
      <vt:lpstr>DAX Functions</vt:lpstr>
      <vt:lpstr>DAX Functions</vt:lpstr>
      <vt:lpstr>DAX Functions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Jennifer Markowitz</dc:creator>
  <cp:lastModifiedBy>Anna Sedina</cp:lastModifiedBy>
  <cp:revision>4</cp:revision>
  <dcterms:created xsi:type="dcterms:W3CDTF">2018-01-26T19:23:30Z</dcterms:created>
  <dcterms:modified xsi:type="dcterms:W3CDTF">2022-02-23T16:40:05Z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0x010100A8D4E6613F5B634CB601A095784E7618</vt:lpwstr>
  </property>
  <property fmtid="{D5CDD505-2E9C-101B-9397-08002B2CF9AE}" pid="3" name="_dlc_DocIdItemGuid">
    <vt:lpwstr>bede9be6-1763-478b-9914-abc2a6bb0f5d</vt:lpwstr>
  </property>
</Properties>
</file>