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5"/>
    <p:sldMasterId id="2147483753" r:id="rId6"/>
    <p:sldMasterId id="2147483758" r:id="rId7"/>
    <p:sldMasterId id="2147483762" r:id="rId8"/>
  </p:sldMasterIdLst>
  <p:notesMasterIdLst>
    <p:notesMasterId r:id="rId20"/>
  </p:notesMasterIdLst>
  <p:handoutMasterIdLst>
    <p:handoutMasterId r:id="rId21"/>
  </p:handoutMasterIdLst>
  <p:sldIdLst>
    <p:sldId id="280" r:id="rId9"/>
    <p:sldId id="652" r:id="rId10"/>
    <p:sldId id="665" r:id="rId11"/>
    <p:sldId id="672" r:id="rId12"/>
    <p:sldId id="673" r:id="rId13"/>
    <p:sldId id="674" r:id="rId14"/>
    <p:sldId id="675" r:id="rId15"/>
    <p:sldId id="676" r:id="rId16"/>
    <p:sldId id="680" r:id="rId17"/>
    <p:sldId id="681" r:id="rId18"/>
    <p:sldId id="682" r:id="rId19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B22746"/>
    <a:srgbClr val="999999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91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49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92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65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07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2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11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974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452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64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198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39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723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45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127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723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44565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465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8099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6156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313989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991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3497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195294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3858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0781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9326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7309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24393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58632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34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7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79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exture-pattern-background-yellow-145968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adacad.com/what-is-the-direction-of-relationship-in-power-b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ax/dax-function-referenc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xformatter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ocs.microsoft.com/en-us/learn/modules/create-measures-dax-power-bi/" TargetMode="External"/><Relationship Id="rId5" Type="http://schemas.openxmlformats.org/officeDocument/2006/relationships/hyperlink" Target="https://www.youtube.com/playlist?list=PL1N57mwBHtN0JFoKSR0n-tBkUJHeMP2cP" TargetMode="External"/><Relationship Id="rId4" Type="http://schemas.openxmlformats.org/officeDocument/2006/relationships/hyperlink" Target="https://www.sqlbi.com/p/introducing-dax-video-cours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119A-4C6D-401E-AB8C-71E295198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and DAX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3F591-4036-416D-B8AE-D95FFBC38B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1466" y="3454481"/>
            <a:ext cx="4315968" cy="31393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Placeholder 6" descr="A picture containing door&#10;&#10;Description automatically generated">
            <a:extLst>
              <a:ext uri="{FF2B5EF4-FFF2-40B4-BE49-F238E27FC236}">
                <a16:creationId xmlns:a16="http://schemas.microsoft.com/office/drawing/2014/main" id="{397743E3-1038-4FAF-9A92-2EB607F2BF8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6250" b="16250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AA0BD-6EF6-4D57-9A14-8EEB331D25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29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Calculated tables</a:t>
            </a:r>
          </a:p>
        </p:txBody>
      </p:sp>
    </p:spTree>
    <p:extLst>
      <p:ext uri="{BB962C8B-B14F-4D97-AF65-F5344CB8AC3E}">
        <p14:creationId xmlns:p14="http://schemas.microsoft.com/office/powerpoint/2010/main" val="2076180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CALCULATED TABLES</a:t>
            </a:r>
            <a:endParaRPr lang="en-US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0273" y="873125"/>
            <a:ext cx="8429625" cy="3397250"/>
          </a:xfrm>
        </p:spPr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pPr lvl="1"/>
            <a:endParaRPr lang="en-US" sz="14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05848-141A-4553-B41A-41AE34600B8F}"/>
              </a:ext>
            </a:extLst>
          </p:cNvPr>
          <p:cNvSpPr txBox="1"/>
          <p:nvPr/>
        </p:nvSpPr>
        <p:spPr>
          <a:xfrm>
            <a:off x="360364" y="873125"/>
            <a:ext cx="832239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Option to create a table using DAX function.</a:t>
            </a:r>
          </a:p>
          <a:p>
            <a:endParaRPr lang="en-US" dirty="0"/>
          </a:p>
          <a:p>
            <a:r>
              <a:rPr lang="en-US" dirty="0"/>
              <a:t>Example: </a:t>
            </a:r>
          </a:p>
          <a:p>
            <a:r>
              <a:rPr lang="en-US" i="1" dirty="0"/>
              <a:t>Calendar = CALENDAR (DATE (2005, 1, 1), DATE (2020, 12, 31))</a:t>
            </a:r>
          </a:p>
          <a:p>
            <a:endParaRPr lang="en-US" i="1" dirty="0"/>
          </a:p>
          <a:p>
            <a:r>
              <a:rPr lang="en-US" i="1" dirty="0"/>
              <a:t>Country = DISTINCT(Geography[Country])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5E6720-DCFA-4032-BE4E-51DFDB532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918" y="873125"/>
            <a:ext cx="3440927" cy="301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5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+mn-lt"/>
              </a:rPr>
              <a:t>Data modeling and DAX</a:t>
            </a:r>
            <a:endParaRPr lang="en-US" dirty="0">
              <a:latin typeface="+mn-lt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Manage data relationships in Power BI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7188" y="1599857"/>
            <a:ext cx="356616" cy="356616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7188" y="2159896"/>
            <a:ext cx="356616" cy="356616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4355" y="2722007"/>
            <a:ext cx="356616" cy="356616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00576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Calculated columns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156721"/>
            <a:ext cx="4418242" cy="356616"/>
          </a:xfrm>
        </p:spPr>
        <p:txBody>
          <a:bodyPr/>
          <a:lstStyle/>
          <a:p>
            <a:r>
              <a:rPr lang="en-US" sz="1100" b="1" spc="300" dirty="0"/>
              <a:t>Hierarchies 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71" y="2708937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Date dimension in POWER BI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35194340-017F-427B-8878-C356B202A054}"/>
              </a:ext>
            </a:extLst>
          </p:cNvPr>
          <p:cNvSpPr txBox="1">
            <a:spLocks/>
          </p:cNvSpPr>
          <p:nvPr/>
        </p:nvSpPr>
        <p:spPr>
          <a:xfrm>
            <a:off x="710971" y="3257978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DAX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12F1A95-3635-4C73-AA89-96EF753C4357}"/>
              </a:ext>
            </a:extLst>
          </p:cNvPr>
          <p:cNvSpPr txBox="1">
            <a:spLocks/>
          </p:cNvSpPr>
          <p:nvPr/>
        </p:nvSpPr>
        <p:spPr>
          <a:xfrm>
            <a:off x="354355" y="3257978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312B6C20-79B2-4B42-AC7D-9FAAC3CB2BFE}"/>
              </a:ext>
            </a:extLst>
          </p:cNvPr>
          <p:cNvSpPr txBox="1">
            <a:spLocks/>
          </p:cNvSpPr>
          <p:nvPr/>
        </p:nvSpPr>
        <p:spPr>
          <a:xfrm>
            <a:off x="354355" y="3732961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9D256BD9-EBA0-4724-AE03-32D17C278A92}"/>
              </a:ext>
            </a:extLst>
          </p:cNvPr>
          <p:cNvSpPr txBox="1">
            <a:spLocks/>
          </p:cNvSpPr>
          <p:nvPr/>
        </p:nvSpPr>
        <p:spPr>
          <a:xfrm>
            <a:off x="710971" y="3732961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Calculated tables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7FBD89-8F4B-49CC-85C5-51C2C692B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565" y="1434322"/>
            <a:ext cx="3694496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1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600" b="1" dirty="0"/>
              <a:t>Manage data relationships in Power BI</a:t>
            </a:r>
          </a:p>
        </p:txBody>
      </p:sp>
    </p:spTree>
    <p:extLst>
      <p:ext uri="{BB962C8B-B14F-4D97-AF65-F5344CB8AC3E}">
        <p14:creationId xmlns:p14="http://schemas.microsoft.com/office/powerpoint/2010/main" val="315773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sz="1600" b="1" dirty="0"/>
              <a:t>Manage data relationships in Power BI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7" y="1035957"/>
            <a:ext cx="8429625" cy="3397250"/>
          </a:xfrm>
        </p:spPr>
        <p:txBody>
          <a:bodyPr/>
          <a:lstStyle/>
          <a:p>
            <a:r>
              <a:rPr lang="en-US" sz="1800" b="1" i="1" dirty="0">
                <a:latin typeface="+mn-lt"/>
                <a:cs typeface="Calibri Light" panose="020F0302020204030204" pitchFamily="34" charset="0"/>
              </a:rPr>
              <a:t>Both-Directional relationship is one of the ways you can kill the performance of your Power BI Model!</a:t>
            </a:r>
          </a:p>
          <a:p>
            <a:endParaRPr lang="en-US" sz="1800" b="1" i="1" dirty="0">
              <a:latin typeface="+mn-lt"/>
              <a:cs typeface="Calibri Light" panose="020F0302020204030204" pitchFamily="34" charset="0"/>
            </a:endParaRPr>
          </a:p>
          <a:p>
            <a:r>
              <a:rPr lang="en-US" sz="1400" dirty="0">
                <a:latin typeface="+mn-lt"/>
                <a:cs typeface="Calibri Light" panose="020F0302020204030204" pitchFamily="34" charset="0"/>
              </a:rPr>
              <a:t>Ambiguity might be very well hidden</a:t>
            </a:r>
          </a:p>
          <a:p>
            <a:r>
              <a:rPr lang="en-US" sz="1400" dirty="0">
                <a:latin typeface="+mn-lt"/>
                <a:cs typeface="Calibri Light" panose="020F0302020204030204" pitchFamily="34" charset="0"/>
              </a:rPr>
              <a:t>Microsoft recommend using bi-directional filtering only as needed.</a:t>
            </a:r>
          </a:p>
          <a:p>
            <a:pPr marL="0" indent="0">
              <a:buNone/>
            </a:pPr>
            <a:endParaRPr lang="en-US" sz="1600" dirty="0">
              <a:latin typeface="+mn-lt"/>
              <a:cs typeface="Calibri Light" panose="020F0302020204030204" pitchFamily="34" charset="0"/>
            </a:endParaRPr>
          </a:p>
          <a:p>
            <a:r>
              <a:rPr lang="en-US" sz="1400" dirty="0">
                <a:latin typeface="+mn-lt"/>
                <a:cs typeface="Calibri Light" panose="020F0302020204030204" pitchFamily="34" charset="0"/>
              </a:rPr>
              <a:t>How to avoid both-directional relationships:</a:t>
            </a:r>
          </a:p>
          <a:p>
            <a:r>
              <a:rPr lang="en-US" sz="1400" dirty="0">
                <a:latin typeface="+mn-lt"/>
                <a:cs typeface="Calibri Light" panose="020F0302020204030204" pitchFamily="34" charset="0"/>
              </a:rPr>
              <a:t>Method 1: Change the Data Model! Design Appropriately</a:t>
            </a:r>
          </a:p>
          <a:p>
            <a:r>
              <a:rPr lang="en-US" sz="1400" dirty="0">
                <a:latin typeface="+mn-lt"/>
                <a:cs typeface="Calibri Light" panose="020F0302020204030204" pitchFamily="34" charset="0"/>
              </a:rPr>
              <a:t>Method 2: Using </a:t>
            </a:r>
            <a:r>
              <a:rPr lang="en-US" sz="1400" dirty="0" err="1">
                <a:latin typeface="+mn-lt"/>
                <a:cs typeface="Calibri Light" panose="020F0302020204030204" pitchFamily="34" charset="0"/>
              </a:rPr>
              <a:t>CrossFilter</a:t>
            </a:r>
            <a:r>
              <a:rPr lang="en-US" sz="1400" dirty="0">
                <a:latin typeface="+mn-lt"/>
                <a:cs typeface="Calibri Light" panose="020F0302020204030204" pitchFamily="34" charset="0"/>
              </a:rPr>
              <a:t> DAX function ONLY IF the first method does not work</a:t>
            </a:r>
          </a:p>
          <a:p>
            <a:endParaRPr lang="en-US" sz="1800" dirty="0">
              <a:latin typeface="+mn-lt"/>
              <a:cs typeface="Calibri Light" panose="020F0302020204030204" pitchFamily="34" charset="0"/>
            </a:endParaRPr>
          </a:p>
          <a:p>
            <a:r>
              <a:rPr lang="en-US" sz="1400" i="1" u="sng" dirty="0">
                <a:latin typeface="+mn-lt"/>
                <a:hlinkClick r:id="rId3"/>
              </a:rPr>
              <a:t>http://radacad.com/what-is-the-direction-of-relationship-in-power-bi</a:t>
            </a:r>
            <a:endParaRPr lang="en-US" sz="1400" dirty="0">
              <a:latin typeface="+mn-lt"/>
            </a:endParaRPr>
          </a:p>
          <a:p>
            <a:endParaRPr 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5040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600" b="1" spc="300" dirty="0"/>
              <a:t>Hierarchies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9231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Hierarchies</a:t>
            </a:r>
            <a:endParaRPr lang="en-US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9625" cy="3397250"/>
          </a:xfrm>
        </p:spPr>
        <p:txBody>
          <a:bodyPr/>
          <a:lstStyle/>
          <a:p>
            <a:r>
              <a:rPr lang="en-US" sz="1600" dirty="0">
                <a:latin typeface="+mn-lt"/>
              </a:rPr>
              <a:t>Can help aggregate and show data on each level using Drill up and Drill down functions;</a:t>
            </a:r>
          </a:p>
          <a:p>
            <a:r>
              <a:rPr lang="en-US" sz="1600" dirty="0">
                <a:latin typeface="+mn-lt"/>
              </a:rPr>
              <a:t>Use Drill Up and Drill Down for moving within one category;</a:t>
            </a:r>
          </a:p>
          <a:p>
            <a:r>
              <a:rPr lang="en-US" sz="1600" dirty="0">
                <a:latin typeface="+mn-lt"/>
              </a:rPr>
              <a:t>Use Expand all for moving on the next level of hierarchy </a:t>
            </a:r>
          </a:p>
          <a:p>
            <a:endParaRPr lang="en-US" sz="14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3AFD33-1017-44FB-9C7C-FF55C803F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13" y="2209800"/>
            <a:ext cx="24765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9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DAX</a:t>
            </a:r>
          </a:p>
        </p:txBody>
      </p:sp>
    </p:spTree>
    <p:extLst>
      <p:ext uri="{BB962C8B-B14F-4D97-AF65-F5344CB8AC3E}">
        <p14:creationId xmlns:p14="http://schemas.microsoft.com/office/powerpoint/2010/main" val="99987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DAX</a:t>
            </a:r>
            <a:endParaRPr lang="en-US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0273" y="873125"/>
            <a:ext cx="8429625" cy="3397250"/>
          </a:xfrm>
        </p:spPr>
        <p:txBody>
          <a:bodyPr/>
          <a:lstStyle/>
          <a:p>
            <a:r>
              <a:rPr lang="en-US" sz="1400" b="1" dirty="0">
                <a:solidFill>
                  <a:srgbClr val="171717"/>
                </a:solidFill>
                <a:latin typeface="Segoe UI" panose="020B0502040204020203" pitchFamily="34" charset="0"/>
              </a:rPr>
              <a:t>What is DAX?</a:t>
            </a:r>
          </a:p>
          <a:p>
            <a:r>
              <a:rPr lang="en-US" sz="1400" dirty="0"/>
              <a:t>DAX is a collection of functions, operators, and constants that can be used in a formula, or expression, to calculate and return one or more values.</a:t>
            </a:r>
          </a:p>
          <a:p>
            <a:endParaRPr lang="en-US" sz="1400" dirty="0"/>
          </a:p>
          <a:p>
            <a:r>
              <a:rPr lang="en-US" sz="1400" dirty="0"/>
              <a:t>Aggregation Functions (SUM, MIN, MAX, AVERAGE </a:t>
            </a:r>
            <a:r>
              <a:rPr lang="en-US" sz="1400" dirty="0" err="1"/>
              <a:t>etc</a:t>
            </a:r>
            <a:r>
              <a:rPr lang="en-US" sz="1400" dirty="0"/>
              <a:t>): Total Sales=SUM(Sales[Revenue])</a:t>
            </a:r>
          </a:p>
          <a:p>
            <a:r>
              <a:rPr lang="en-US" sz="1400" dirty="0"/>
              <a:t>‘X’ Aggregation Functions  (SUMX, MINX, MAXX, AVERAGEX </a:t>
            </a:r>
            <a:r>
              <a:rPr lang="en-US" sz="1400" dirty="0" err="1"/>
              <a:t>etc</a:t>
            </a:r>
            <a:r>
              <a:rPr lang="en-US" sz="1400" dirty="0"/>
              <a:t>): Total Sales=SUMX(Sales, [Sales]*[Quantity])</a:t>
            </a:r>
          </a:p>
          <a:p>
            <a:r>
              <a:rPr lang="en-US" sz="1400" dirty="0"/>
              <a:t>VAR Function</a:t>
            </a:r>
          </a:p>
          <a:p>
            <a:r>
              <a:rPr lang="en-US" sz="1400" dirty="0"/>
              <a:t>Time Intelligence Functions</a:t>
            </a:r>
          </a:p>
          <a:p>
            <a:r>
              <a:rPr lang="en-US" sz="1400" dirty="0"/>
              <a:t>Text Functions</a:t>
            </a:r>
          </a:p>
          <a:p>
            <a:r>
              <a:rPr lang="en-US" sz="1400" dirty="0"/>
              <a:t>Table Functions (FILTER, ALL, RELATEDTABLE, </a:t>
            </a:r>
            <a:r>
              <a:rPr lang="en-US" sz="1400" dirty="0" err="1"/>
              <a:t>etc</a:t>
            </a:r>
            <a:r>
              <a:rPr lang="en-US" sz="1400" dirty="0"/>
              <a:t>):  USA Sales = FILTER (Sales, Sales[Country Name] = “USA”)</a:t>
            </a:r>
          </a:p>
          <a:p>
            <a:r>
              <a:rPr lang="en-US" sz="1400" dirty="0"/>
              <a:t>CALCULATE</a:t>
            </a:r>
          </a:p>
          <a:p>
            <a:r>
              <a:rPr lang="en-US" sz="1400" dirty="0">
                <a:hlinkClick r:id="rId3"/>
              </a:rPr>
              <a:t>https://docs.microsoft.com/ru-ru/dax/dax-function-reference</a:t>
            </a:r>
            <a:r>
              <a:rPr lang="en-US" sz="1400" dirty="0"/>
              <a:t> </a:t>
            </a:r>
          </a:p>
          <a:p>
            <a:endParaRPr lang="en-US" sz="1800" dirty="0"/>
          </a:p>
          <a:p>
            <a:endParaRPr lang="en-US" sz="1800" dirty="0"/>
          </a:p>
          <a:p>
            <a:pPr lvl="1"/>
            <a:endParaRPr lang="en-US" sz="14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3667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DAX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A2B480-4F2F-49F1-A565-660427447735}"/>
              </a:ext>
            </a:extLst>
          </p:cNvPr>
          <p:cNvSpPr txBox="1">
            <a:spLocks/>
          </p:cNvSpPr>
          <p:nvPr/>
        </p:nvSpPr>
        <p:spPr>
          <a:xfrm>
            <a:off x="429759" y="729611"/>
            <a:ext cx="8429625" cy="36165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  <a:p>
            <a:r>
              <a:rPr lang="en-US" sz="1400" dirty="0"/>
              <a:t>DAX Formatter - </a:t>
            </a:r>
            <a:r>
              <a:rPr lang="en-US" sz="1400" dirty="0">
                <a:hlinkClick r:id="rId3"/>
              </a:rPr>
              <a:t>https://www.daxformatter.com/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DAX Course –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https://www.sqlbi.com/p/introducing-dax-video-course/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>
                <a:hlinkClick r:id="rId5"/>
              </a:rPr>
              <a:t>https://www.youtube.com/playlist?list=PL1N57mwBHtN0JFoKSR0n-tBkUJHeMP2cP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>
                <a:hlinkClick r:id="rId6"/>
              </a:rPr>
              <a:t>https://docs.microsoft.com/en-us/learn/modules/create-measures-dax-power-bi/</a:t>
            </a:r>
            <a:r>
              <a:rPr lang="en-US" sz="1400" dirty="0"/>
              <a:t>  </a:t>
            </a:r>
            <a:br>
              <a:rPr lang="en-US" sz="1400" dirty="0"/>
            </a:b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57768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3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4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DOCID-1506477047-6928</_dlc_DocId>
    <_dlc_DocIdUrl xmlns="5ede5379-f79c-4964-9301-1140f96aa672">
      <Url>https://epam.sharepoint.com/sites/LMSO/_layouts/15/DocIdRedir.aspx?ID=DOCID-1506477047-6928</Url>
      <Description>DOCID-1506477047-6928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10" ma:contentTypeDescription="Create a new document." ma:contentTypeScope="" ma:versionID="a7717d078c9927ea5d2ce104ecd6409f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022c064386d97eb8278b29db6e3d743a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schemas.microsoft.com/office/infopath/2007/PartnerControls"/>
    <ds:schemaRef ds:uri="http://purl.org/dc/terms/"/>
    <ds:schemaRef ds:uri="5ede5379-f79c-4964-9301-1140f96aa67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9b994499-688a-4c81-bb09-d15746d9e4fa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D9A3CD-A3F2-46BC-AA13-BF4474BF9B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e5379-f79c-4964-9301-1140f96aa672"/>
    <ds:schemaRef ds:uri="9b994499-688a-4c81-bb09-d15746d9e4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1DE0EE18-1198-4C09-BE69-B8C7CEAC7E10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4443</TotalTime>
  <Words>404</Words>
  <Application>Microsoft Office PowerPoint</Application>
  <PresentationFormat>On-screen Show (16:9)</PresentationFormat>
  <Paragraphs>74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Lucida Grande</vt:lpstr>
      <vt:lpstr>Segoe UI</vt:lpstr>
      <vt:lpstr>Trebuchet MS</vt:lpstr>
      <vt:lpstr>Cover Slides</vt:lpstr>
      <vt:lpstr>Breakers</vt:lpstr>
      <vt:lpstr>Covers</vt:lpstr>
      <vt:lpstr>General</vt:lpstr>
      <vt:lpstr>Data modeling and DAX</vt:lpstr>
      <vt:lpstr>Data modeling and DAX</vt:lpstr>
      <vt:lpstr>Manage data relationships in Power BI</vt:lpstr>
      <vt:lpstr>Manage data relationships in Power BI</vt:lpstr>
      <vt:lpstr>Hierarchies</vt:lpstr>
      <vt:lpstr>Hierarchies</vt:lpstr>
      <vt:lpstr>DAX</vt:lpstr>
      <vt:lpstr>DAX</vt:lpstr>
      <vt:lpstr>DAX</vt:lpstr>
      <vt:lpstr>Calculated tables</vt:lpstr>
      <vt:lpstr>CALCULATED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Quick Start #2 E01</dc:title>
  <dc:creator>Anna Sedina</dc:creator>
  <cp:lastModifiedBy>Anna Sedina</cp:lastModifiedBy>
  <cp:revision>33</cp:revision>
  <dcterms:created xsi:type="dcterms:W3CDTF">2021-02-07T11:54:25Z</dcterms:created>
  <dcterms:modified xsi:type="dcterms:W3CDTF">2022-02-23T17:45:44Z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0x010100A8D4E6613F5B634CB601A095784E7618</vt:lpwstr>
  </property>
  <property fmtid="{D5CDD505-2E9C-101B-9397-08002B2CF9AE}" pid="3" name="_dlc_DocIdItemGuid">
    <vt:lpwstr>57c6e542-834f-4bbd-9790-8c1418e5195c</vt:lpwstr>
  </property>
</Properties>
</file>