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76" r:id="rId6"/>
    <p:sldMasterId id="2147483663" r:id="rId7"/>
    <p:sldMasterId id="2147483698" r:id="rId8"/>
  </p:sldMasterIdLst>
  <p:notesMasterIdLst>
    <p:notesMasterId r:id="rId16"/>
  </p:notesMasterIdLst>
  <p:handoutMasterIdLst>
    <p:handoutMasterId r:id="rId17"/>
  </p:handoutMasterIdLst>
  <p:sldIdLst>
    <p:sldId id="280" r:id="rId9"/>
    <p:sldId id="306" r:id="rId10"/>
    <p:sldId id="317" r:id="rId11"/>
    <p:sldId id="307" r:id="rId12"/>
    <p:sldId id="308" r:id="rId13"/>
    <p:sldId id="309" r:id="rId14"/>
    <p:sldId id="316"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3907" autoAdjust="0"/>
  </p:normalViewPr>
  <p:slideViewPr>
    <p:cSldViewPr snapToGrid="0">
      <p:cViewPr varScale="1">
        <p:scale>
          <a:sx n="106" d="100"/>
          <a:sy n="106" d="100"/>
        </p:scale>
        <p:origin x="370" y="8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5" Type="http://schemas.openxmlformats.org/officeDocument/2006/relationships/slideMaster" Target="slideMasters/slideMaster1.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4"/>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rgbClr val="77CED7"/>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7305357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320420948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014685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exture-pattern-background-yellow-145968/" TargetMode="External"/><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owerbihelper.org/5-2/"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axstudio.org/"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power-bi/admin/service-admin-premium-monitor-capacity" TargetMode="External"/><Relationship Id="rId1" Type="http://schemas.openxmlformats.org/officeDocument/2006/relationships/slideLayout" Target="../slideLayouts/slideLayout5.xml"/><Relationship Id="rId4" Type="http://schemas.openxmlformats.org/officeDocument/2006/relationships/hyperlink" Target="https://docs.microsoft.com/en-us/power-bi/guidance/import-modeling-data-re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119A-4C6D-401E-AB8C-71E29519857F}"/>
              </a:ext>
            </a:extLst>
          </p:cNvPr>
          <p:cNvSpPr>
            <a:spLocks noGrp="1"/>
          </p:cNvSpPr>
          <p:nvPr>
            <p:ph type="title"/>
          </p:nvPr>
        </p:nvSpPr>
        <p:spPr>
          <a:xfrm>
            <a:off x="531466" y="1412416"/>
            <a:ext cx="4315968" cy="2702384"/>
          </a:xfrm>
        </p:spPr>
        <p:txBody>
          <a:bodyPr/>
          <a:lstStyle/>
          <a:p>
            <a:r>
              <a:rPr lang="en-US" dirty="0"/>
              <a:t>Report optimization tips</a:t>
            </a:r>
          </a:p>
        </p:txBody>
      </p:sp>
      <p:pic>
        <p:nvPicPr>
          <p:cNvPr id="7" name="Picture Placeholder 6" descr="A picture containing door&#10;&#10;Description automatically generated">
            <a:extLst>
              <a:ext uri="{FF2B5EF4-FFF2-40B4-BE49-F238E27FC236}">
                <a16:creationId xmlns:a16="http://schemas.microsoft.com/office/drawing/2014/main" id="{397743E3-1038-4FAF-9A92-2EB607F2BF8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250" b="16250"/>
          <a:stretch>
            <a:fillRect/>
          </a:stretch>
        </p:blipFill>
        <p:spPr/>
      </p:pic>
      <p:sp>
        <p:nvSpPr>
          <p:cNvPr id="5" name="Text Placeholder 4">
            <a:extLst>
              <a:ext uri="{FF2B5EF4-FFF2-40B4-BE49-F238E27FC236}">
                <a16:creationId xmlns:a16="http://schemas.microsoft.com/office/drawing/2014/main" id="{3F2AA0BD-6EF6-4D57-9A14-8EEB331D25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0422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3182-47C9-4FB4-A3EC-D0F13A7DD5E8}"/>
              </a:ext>
            </a:extLst>
          </p:cNvPr>
          <p:cNvSpPr>
            <a:spLocks noGrp="1"/>
          </p:cNvSpPr>
          <p:nvPr>
            <p:ph type="title"/>
          </p:nvPr>
        </p:nvSpPr>
        <p:spPr/>
        <p:txBody>
          <a:bodyPr/>
          <a:lstStyle/>
          <a:p>
            <a:r>
              <a:rPr lang="en-US" dirty="0"/>
              <a:t>Tools: Performance analyzer (Power BI Desktop)</a:t>
            </a:r>
          </a:p>
        </p:txBody>
      </p:sp>
      <p:sp>
        <p:nvSpPr>
          <p:cNvPr id="3" name="Content Placeholder 2">
            <a:extLst>
              <a:ext uri="{FF2B5EF4-FFF2-40B4-BE49-F238E27FC236}">
                <a16:creationId xmlns:a16="http://schemas.microsoft.com/office/drawing/2014/main" id="{4C756E8C-89B7-49BE-BCB7-89ADE78AF809}"/>
              </a:ext>
            </a:extLst>
          </p:cNvPr>
          <p:cNvSpPr>
            <a:spLocks noGrp="1"/>
          </p:cNvSpPr>
          <p:nvPr>
            <p:ph sz="quarter" idx="10"/>
          </p:nvPr>
        </p:nvSpPr>
        <p:spPr>
          <a:xfrm>
            <a:off x="357189" y="1079500"/>
            <a:ext cx="2610864" cy="3397250"/>
          </a:xfrm>
        </p:spPr>
        <p:txBody>
          <a:bodyPr/>
          <a:lstStyle/>
          <a:p>
            <a:pPr marL="0" indent="0">
              <a:buNone/>
            </a:pPr>
            <a:r>
              <a:rPr lang="en-US" sz="1400" b="0" i="0" dirty="0">
                <a:solidFill>
                  <a:srgbClr val="171717"/>
                </a:solidFill>
                <a:effectLst/>
              </a:rPr>
              <a:t>In </a:t>
            </a:r>
            <a:r>
              <a:rPr lang="en-US" sz="1400" b="1" i="0" dirty="0">
                <a:solidFill>
                  <a:srgbClr val="171717"/>
                </a:solidFill>
                <a:effectLst/>
              </a:rPr>
              <a:t>Power BI Desktop</a:t>
            </a:r>
            <a:r>
              <a:rPr lang="en-US" sz="1400" b="0" i="0" dirty="0">
                <a:solidFill>
                  <a:srgbClr val="171717"/>
                </a:solidFill>
                <a:effectLst/>
              </a:rPr>
              <a:t> you can find out how each of your report elements, such as visuals and DAX formulas, are performing. Using the </a:t>
            </a:r>
            <a:r>
              <a:rPr lang="en-US" sz="1400" b="1" i="0" dirty="0">
                <a:solidFill>
                  <a:srgbClr val="171717"/>
                </a:solidFill>
                <a:effectLst/>
              </a:rPr>
              <a:t>Performance Analyzer</a:t>
            </a:r>
            <a:r>
              <a:rPr lang="en-US" sz="1400" b="0" i="0" dirty="0">
                <a:solidFill>
                  <a:srgbClr val="171717"/>
                </a:solidFill>
                <a:effectLst/>
              </a:rPr>
              <a:t>, you can see and record logs that measure how each of your report elements performs when users interact with them, and which aspects of their performance are most (or least) resource intensive.</a:t>
            </a:r>
            <a:endParaRPr lang="en-US" sz="1400" dirty="0"/>
          </a:p>
        </p:txBody>
      </p:sp>
      <p:sp>
        <p:nvSpPr>
          <p:cNvPr id="4" name="Slide Number Placeholder 3">
            <a:extLst>
              <a:ext uri="{FF2B5EF4-FFF2-40B4-BE49-F238E27FC236}">
                <a16:creationId xmlns:a16="http://schemas.microsoft.com/office/drawing/2014/main" id="{8168132A-5F02-4068-B111-C104EE1CF3C5}"/>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6CEA119E-6DCE-443D-AC73-53C870BAAF35}"/>
              </a:ext>
            </a:extLst>
          </p:cNvPr>
          <p:cNvPicPr>
            <a:picLocks noChangeAspect="1"/>
          </p:cNvPicPr>
          <p:nvPr/>
        </p:nvPicPr>
        <p:blipFill>
          <a:blip r:embed="rId2"/>
          <a:stretch>
            <a:fillRect/>
          </a:stretch>
        </p:blipFill>
        <p:spPr>
          <a:xfrm>
            <a:off x="3179628" y="1071467"/>
            <a:ext cx="5607183" cy="3208956"/>
          </a:xfrm>
          <a:prstGeom prst="rect">
            <a:avLst/>
          </a:prstGeom>
        </p:spPr>
      </p:pic>
    </p:spTree>
    <p:extLst>
      <p:ext uri="{BB962C8B-B14F-4D97-AF65-F5344CB8AC3E}">
        <p14:creationId xmlns:p14="http://schemas.microsoft.com/office/powerpoint/2010/main" val="16966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B45C-32E8-4FE3-8632-7E81E282A13E}"/>
              </a:ext>
            </a:extLst>
          </p:cNvPr>
          <p:cNvSpPr>
            <a:spLocks noGrp="1"/>
          </p:cNvSpPr>
          <p:nvPr>
            <p:ph type="title"/>
          </p:nvPr>
        </p:nvSpPr>
        <p:spPr/>
        <p:txBody>
          <a:bodyPr/>
          <a:lstStyle/>
          <a:p>
            <a:r>
              <a:rPr lang="en-US" dirty="0"/>
              <a:t>Tools: Query diagnostics</a:t>
            </a:r>
          </a:p>
        </p:txBody>
      </p:sp>
      <p:sp>
        <p:nvSpPr>
          <p:cNvPr id="3" name="Content Placeholder 2">
            <a:extLst>
              <a:ext uri="{FF2B5EF4-FFF2-40B4-BE49-F238E27FC236}">
                <a16:creationId xmlns:a16="http://schemas.microsoft.com/office/drawing/2014/main" id="{65A49E02-F268-4631-B01D-7A8EA4D4CFF3}"/>
              </a:ext>
            </a:extLst>
          </p:cNvPr>
          <p:cNvSpPr>
            <a:spLocks noGrp="1"/>
          </p:cNvSpPr>
          <p:nvPr>
            <p:ph sz="quarter" idx="10"/>
          </p:nvPr>
        </p:nvSpPr>
        <p:spPr>
          <a:xfrm>
            <a:off x="357189" y="1079500"/>
            <a:ext cx="3780096" cy="1071589"/>
          </a:xfrm>
        </p:spPr>
        <p:txBody>
          <a:bodyPr/>
          <a:lstStyle/>
          <a:p>
            <a:pPr marL="0" indent="0">
              <a:buNone/>
            </a:pPr>
            <a:r>
              <a:rPr lang="en-US" sz="1400" b="0" i="0" dirty="0">
                <a:solidFill>
                  <a:srgbClr val="171717"/>
                </a:solidFill>
                <a:effectLst/>
              </a:rPr>
              <a:t>This tool is useful when you want to analyze performance on the Power Query side for tasks such as loading datasets, running data refreshes, or running other transformative tasks. </a:t>
            </a:r>
          </a:p>
          <a:p>
            <a:pPr marL="0" indent="0">
              <a:buNone/>
            </a:pPr>
            <a:endParaRPr lang="en-US" sz="1400" dirty="0"/>
          </a:p>
        </p:txBody>
      </p:sp>
      <p:sp>
        <p:nvSpPr>
          <p:cNvPr id="5" name="Slide Number Placeholder 4">
            <a:extLst>
              <a:ext uri="{FF2B5EF4-FFF2-40B4-BE49-F238E27FC236}">
                <a16:creationId xmlns:a16="http://schemas.microsoft.com/office/drawing/2014/main" id="{352A99AC-0E7E-4E2B-A609-29C6D3FCC12E}"/>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9" name="Picture 8">
            <a:extLst>
              <a:ext uri="{FF2B5EF4-FFF2-40B4-BE49-F238E27FC236}">
                <a16:creationId xmlns:a16="http://schemas.microsoft.com/office/drawing/2014/main" id="{B508F22D-11B4-4570-9C10-7A4C3E1103EC}"/>
              </a:ext>
            </a:extLst>
          </p:cNvPr>
          <p:cNvPicPr>
            <a:picLocks noChangeAspect="1"/>
          </p:cNvPicPr>
          <p:nvPr/>
        </p:nvPicPr>
        <p:blipFill>
          <a:blip r:embed="rId2"/>
          <a:stretch>
            <a:fillRect/>
          </a:stretch>
        </p:blipFill>
        <p:spPr>
          <a:xfrm>
            <a:off x="357189" y="2321208"/>
            <a:ext cx="8322116" cy="2269171"/>
          </a:xfrm>
          <a:prstGeom prst="rect">
            <a:avLst/>
          </a:prstGeom>
        </p:spPr>
      </p:pic>
      <p:sp>
        <p:nvSpPr>
          <p:cNvPr id="11" name="TextBox 10">
            <a:extLst>
              <a:ext uri="{FF2B5EF4-FFF2-40B4-BE49-F238E27FC236}">
                <a16:creationId xmlns:a16="http://schemas.microsoft.com/office/drawing/2014/main" id="{EA8F2A2B-ABBD-4D53-A87D-C0802B3EDAE6}"/>
              </a:ext>
            </a:extLst>
          </p:cNvPr>
          <p:cNvSpPr txBox="1"/>
          <p:nvPr/>
        </p:nvSpPr>
        <p:spPr>
          <a:xfrm>
            <a:off x="4214811" y="766612"/>
            <a:ext cx="4572000" cy="175432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71717"/>
              </a:solidFill>
              <a:effectLst/>
              <a:uLnTx/>
              <a:uFillTx/>
              <a:latin typeface="Calibri"/>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Light"/>
                <a:ea typeface="+mn-ea"/>
                <a:cs typeface="+mn-cs"/>
              </a:rPr>
              <a:t>To access query diagnostics in Power Query Editor, go to Tools in the Home ribbon. When you are ready to begin transforming your data or making other edits in Power Query Editor, select Start Diagnostics on the Session Diagnostics tab. When you are finished, make sure that you select Stop Diagnostics.</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22222"/>
              </a:solidFill>
              <a:effectLst/>
              <a:uLnTx/>
              <a:uFillTx/>
              <a:latin typeface="Calibri"/>
              <a:ea typeface="+mn-ea"/>
              <a:cs typeface="+mn-cs"/>
            </a:endParaRPr>
          </a:p>
        </p:txBody>
      </p:sp>
    </p:spTree>
    <p:extLst>
      <p:ext uri="{BB962C8B-B14F-4D97-AF65-F5344CB8AC3E}">
        <p14:creationId xmlns:p14="http://schemas.microsoft.com/office/powerpoint/2010/main" val="162550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3182-47C9-4FB4-A3EC-D0F13A7DD5E8}"/>
              </a:ext>
            </a:extLst>
          </p:cNvPr>
          <p:cNvSpPr>
            <a:spLocks noGrp="1"/>
          </p:cNvSpPr>
          <p:nvPr>
            <p:ph type="title"/>
          </p:nvPr>
        </p:nvSpPr>
        <p:spPr/>
        <p:txBody>
          <a:bodyPr/>
          <a:lstStyle/>
          <a:p>
            <a:r>
              <a:rPr lang="en-US" dirty="0"/>
              <a:t>Tools: Power BI Helper</a:t>
            </a:r>
          </a:p>
        </p:txBody>
      </p:sp>
      <p:sp>
        <p:nvSpPr>
          <p:cNvPr id="3" name="Content Placeholder 2">
            <a:extLst>
              <a:ext uri="{FF2B5EF4-FFF2-40B4-BE49-F238E27FC236}">
                <a16:creationId xmlns:a16="http://schemas.microsoft.com/office/drawing/2014/main" id="{4C756E8C-89B7-49BE-BCB7-89ADE78AF809}"/>
              </a:ext>
            </a:extLst>
          </p:cNvPr>
          <p:cNvSpPr>
            <a:spLocks noGrp="1"/>
          </p:cNvSpPr>
          <p:nvPr>
            <p:ph sz="quarter" idx="10"/>
          </p:nvPr>
        </p:nvSpPr>
        <p:spPr>
          <a:xfrm>
            <a:off x="357189" y="1079500"/>
            <a:ext cx="3675166" cy="3397250"/>
          </a:xfrm>
        </p:spPr>
        <p:txBody>
          <a:bodyPr/>
          <a:lstStyle/>
          <a:p>
            <a:pPr marL="0" indent="0">
              <a:buNone/>
            </a:pPr>
            <a:r>
              <a:rPr lang="en-US" sz="1400" b="1" dirty="0">
                <a:hlinkClick r:id="rId2"/>
              </a:rPr>
              <a:t>Power BI Helper </a:t>
            </a:r>
            <a:r>
              <a:rPr lang="en-US" sz="1400" dirty="0"/>
              <a:t>is a free tool that helps developer to fine-tune the report. It is very powerful tool which also help with report documentation.</a:t>
            </a:r>
          </a:p>
          <a:p>
            <a:pPr marL="0" indent="0">
              <a:buNone/>
            </a:pPr>
            <a:endParaRPr lang="en-US" sz="1400" dirty="0"/>
          </a:p>
          <a:p>
            <a:pPr marL="0" indent="0">
              <a:buNone/>
            </a:pPr>
            <a:r>
              <a:rPr lang="en-US" sz="1400" dirty="0"/>
              <a:t>Main features are:</a:t>
            </a:r>
          </a:p>
          <a:p>
            <a:pPr>
              <a:buFont typeface="Courier New" panose="02070309020205020404" pitchFamily="49" charset="0"/>
              <a:buChar char="o"/>
            </a:pPr>
            <a:r>
              <a:rPr lang="en-US" sz="1400" dirty="0"/>
              <a:t>List of used/unused field and tables</a:t>
            </a:r>
          </a:p>
          <a:p>
            <a:pPr>
              <a:buFont typeface="Courier New" panose="02070309020205020404" pitchFamily="49" charset="0"/>
              <a:buChar char="o"/>
            </a:pPr>
            <a:r>
              <a:rPr lang="en-US" sz="1400" dirty="0"/>
              <a:t>Pages and visualizations information and metadata</a:t>
            </a:r>
          </a:p>
          <a:p>
            <a:pPr>
              <a:buFont typeface="Courier New" panose="02070309020205020404" pitchFamily="49" charset="0"/>
              <a:buChar char="o"/>
            </a:pPr>
            <a:r>
              <a:rPr lang="en-US" sz="1400" dirty="0"/>
              <a:t>Compare tool (allows to compare two .</a:t>
            </a:r>
            <a:r>
              <a:rPr lang="en-US" sz="1400" dirty="0" err="1"/>
              <a:t>pbix</a:t>
            </a:r>
            <a:r>
              <a:rPr lang="en-US" sz="1400" dirty="0"/>
              <a:t> files)</a:t>
            </a:r>
          </a:p>
          <a:p>
            <a:pPr>
              <a:buFont typeface="Courier New" panose="02070309020205020404" pitchFamily="49" charset="0"/>
              <a:buChar char="o"/>
            </a:pPr>
            <a:r>
              <a:rPr lang="en-US" sz="1400" dirty="0"/>
              <a:t>Export to document (exports documentation)</a:t>
            </a:r>
          </a:p>
          <a:p>
            <a:pPr>
              <a:buFont typeface="Courier New" panose="02070309020205020404" pitchFamily="49" charset="0"/>
              <a:buChar char="o"/>
            </a:pPr>
            <a:r>
              <a:rPr lang="en-US" sz="1400" dirty="0"/>
              <a:t>Dependency tree/ reverse dependency tree</a:t>
            </a:r>
          </a:p>
          <a:p>
            <a:pPr>
              <a:buFont typeface="Courier New" panose="02070309020205020404" pitchFamily="49" charset="0"/>
              <a:buChar char="o"/>
            </a:pPr>
            <a:r>
              <a:rPr lang="en-US" sz="1400" dirty="0"/>
              <a:t>Relationship Metadata</a:t>
            </a:r>
          </a:p>
          <a:p>
            <a:pPr marL="0" indent="0">
              <a:buNone/>
            </a:pPr>
            <a:endParaRPr lang="en-US" sz="1400" dirty="0"/>
          </a:p>
          <a:p>
            <a:pPr marL="0" indent="0">
              <a:buNone/>
            </a:pPr>
            <a:endParaRPr lang="en-US" sz="1400" dirty="0"/>
          </a:p>
        </p:txBody>
      </p:sp>
      <p:sp>
        <p:nvSpPr>
          <p:cNvPr id="4" name="Slide Number Placeholder 3">
            <a:extLst>
              <a:ext uri="{FF2B5EF4-FFF2-40B4-BE49-F238E27FC236}">
                <a16:creationId xmlns:a16="http://schemas.microsoft.com/office/drawing/2014/main" id="{8168132A-5F02-4068-B111-C104EE1CF3C5}"/>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5" name="Picture 4">
            <a:extLst>
              <a:ext uri="{FF2B5EF4-FFF2-40B4-BE49-F238E27FC236}">
                <a16:creationId xmlns:a16="http://schemas.microsoft.com/office/drawing/2014/main" id="{352014A9-9685-4DE9-90E3-3F04B2DE7C5D}"/>
              </a:ext>
            </a:extLst>
          </p:cNvPr>
          <p:cNvPicPr>
            <a:picLocks noChangeAspect="1"/>
          </p:cNvPicPr>
          <p:nvPr/>
        </p:nvPicPr>
        <p:blipFill>
          <a:blip r:embed="rId3"/>
          <a:stretch>
            <a:fillRect/>
          </a:stretch>
        </p:blipFill>
        <p:spPr>
          <a:xfrm>
            <a:off x="4032355" y="1079500"/>
            <a:ext cx="4985537" cy="3515193"/>
          </a:xfrm>
          <a:prstGeom prst="rect">
            <a:avLst/>
          </a:prstGeom>
        </p:spPr>
      </p:pic>
    </p:spTree>
    <p:extLst>
      <p:ext uri="{BB962C8B-B14F-4D97-AF65-F5344CB8AC3E}">
        <p14:creationId xmlns:p14="http://schemas.microsoft.com/office/powerpoint/2010/main" val="339834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3182-47C9-4FB4-A3EC-D0F13A7DD5E8}"/>
              </a:ext>
            </a:extLst>
          </p:cNvPr>
          <p:cNvSpPr>
            <a:spLocks noGrp="1"/>
          </p:cNvSpPr>
          <p:nvPr>
            <p:ph type="title"/>
          </p:nvPr>
        </p:nvSpPr>
        <p:spPr/>
        <p:txBody>
          <a:bodyPr/>
          <a:lstStyle/>
          <a:p>
            <a:r>
              <a:rPr lang="en-US" dirty="0"/>
              <a:t>Tools: DAX Studio</a:t>
            </a:r>
          </a:p>
        </p:txBody>
      </p:sp>
      <p:sp>
        <p:nvSpPr>
          <p:cNvPr id="3" name="Content Placeholder 2">
            <a:extLst>
              <a:ext uri="{FF2B5EF4-FFF2-40B4-BE49-F238E27FC236}">
                <a16:creationId xmlns:a16="http://schemas.microsoft.com/office/drawing/2014/main" id="{4C756E8C-89B7-49BE-BCB7-89ADE78AF809}"/>
              </a:ext>
            </a:extLst>
          </p:cNvPr>
          <p:cNvSpPr>
            <a:spLocks noGrp="1"/>
          </p:cNvSpPr>
          <p:nvPr>
            <p:ph sz="quarter" idx="10"/>
          </p:nvPr>
        </p:nvSpPr>
        <p:spPr>
          <a:xfrm>
            <a:off x="357189" y="1079500"/>
            <a:ext cx="2813231" cy="3397250"/>
          </a:xfrm>
        </p:spPr>
        <p:txBody>
          <a:bodyPr/>
          <a:lstStyle/>
          <a:p>
            <a:pPr marL="0" indent="0">
              <a:buNone/>
            </a:pPr>
            <a:r>
              <a:rPr lang="en-US" sz="1400" b="0" i="0" dirty="0">
                <a:solidFill>
                  <a:srgbClr val="404040"/>
                </a:solidFill>
                <a:effectLst/>
                <a:hlinkClick r:id="rId2"/>
              </a:rPr>
              <a:t>DAX Studio </a:t>
            </a:r>
            <a:r>
              <a:rPr lang="en-US" sz="1400" b="0" i="0" dirty="0">
                <a:solidFill>
                  <a:srgbClr val="404040"/>
                </a:solidFill>
                <a:effectLst/>
              </a:rPr>
              <a:t>is the ultimate tool for executing and analyzing DAX queries against Microsoft Tabular models.</a:t>
            </a:r>
          </a:p>
          <a:p>
            <a:pPr marL="0" indent="0">
              <a:buNone/>
            </a:pPr>
            <a:endParaRPr lang="en-US" sz="1400" dirty="0">
              <a:solidFill>
                <a:srgbClr val="404040"/>
              </a:solidFill>
            </a:endParaRPr>
          </a:p>
          <a:p>
            <a:pPr marL="0" indent="0">
              <a:buNone/>
            </a:pPr>
            <a:r>
              <a:rPr lang="en-US" sz="1400" dirty="0">
                <a:solidFill>
                  <a:srgbClr val="404040"/>
                </a:solidFill>
              </a:rPr>
              <a:t>Using DAX Studio user can connect to Power BI data model, execute queries, see model metadata, metrics, etc.</a:t>
            </a:r>
            <a:endParaRPr lang="en-US" sz="1400" dirty="0"/>
          </a:p>
        </p:txBody>
      </p:sp>
      <p:sp>
        <p:nvSpPr>
          <p:cNvPr id="4" name="Slide Number Placeholder 3">
            <a:extLst>
              <a:ext uri="{FF2B5EF4-FFF2-40B4-BE49-F238E27FC236}">
                <a16:creationId xmlns:a16="http://schemas.microsoft.com/office/drawing/2014/main" id="{8168132A-5F02-4068-B111-C104EE1CF3C5}"/>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5" name="Picture 4">
            <a:extLst>
              <a:ext uri="{FF2B5EF4-FFF2-40B4-BE49-F238E27FC236}">
                <a16:creationId xmlns:a16="http://schemas.microsoft.com/office/drawing/2014/main" id="{9CDC2E74-72ED-4607-9E85-704EA947B44B}"/>
              </a:ext>
            </a:extLst>
          </p:cNvPr>
          <p:cNvPicPr>
            <a:picLocks noChangeAspect="1"/>
          </p:cNvPicPr>
          <p:nvPr/>
        </p:nvPicPr>
        <p:blipFill>
          <a:blip r:embed="rId3"/>
          <a:stretch>
            <a:fillRect/>
          </a:stretch>
        </p:blipFill>
        <p:spPr>
          <a:xfrm>
            <a:off x="3372787" y="943384"/>
            <a:ext cx="5486094" cy="3750137"/>
          </a:xfrm>
          <a:prstGeom prst="rect">
            <a:avLst/>
          </a:prstGeom>
        </p:spPr>
      </p:pic>
    </p:spTree>
    <p:extLst>
      <p:ext uri="{BB962C8B-B14F-4D97-AF65-F5344CB8AC3E}">
        <p14:creationId xmlns:p14="http://schemas.microsoft.com/office/powerpoint/2010/main" val="321210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B327-3A45-4F0F-95AE-A9E10141EC79}"/>
              </a:ext>
            </a:extLst>
          </p:cNvPr>
          <p:cNvSpPr>
            <a:spLocks noGrp="1"/>
          </p:cNvSpPr>
          <p:nvPr>
            <p:ph type="title"/>
          </p:nvPr>
        </p:nvSpPr>
        <p:spPr/>
        <p:txBody>
          <a:bodyPr/>
          <a:lstStyle/>
          <a:p>
            <a:r>
              <a:rPr lang="en-US" dirty="0"/>
              <a:t>Optimization tips</a:t>
            </a:r>
          </a:p>
        </p:txBody>
      </p:sp>
      <p:sp>
        <p:nvSpPr>
          <p:cNvPr id="3" name="Content Placeholder 2">
            <a:extLst>
              <a:ext uri="{FF2B5EF4-FFF2-40B4-BE49-F238E27FC236}">
                <a16:creationId xmlns:a16="http://schemas.microsoft.com/office/drawing/2014/main" id="{FC448EEC-B959-4427-8725-834FB630BD6F}"/>
              </a:ext>
            </a:extLst>
          </p:cNvPr>
          <p:cNvSpPr>
            <a:spLocks noGrp="1"/>
          </p:cNvSpPr>
          <p:nvPr>
            <p:ph sz="quarter" idx="10"/>
          </p:nvPr>
        </p:nvSpPr>
        <p:spPr>
          <a:xfrm>
            <a:off x="357189" y="940836"/>
            <a:ext cx="3780095" cy="3751341"/>
          </a:xfrm>
        </p:spPr>
        <p:txBody>
          <a:bodyPr/>
          <a:lstStyle/>
          <a:p>
            <a:pPr>
              <a:buFont typeface="Courier New" panose="02070309020205020404" pitchFamily="49" charset="0"/>
              <a:buChar char="o"/>
            </a:pPr>
            <a:r>
              <a:rPr lang="en-US" sz="1400" dirty="0"/>
              <a:t>Get rid of not used tables, fields, especially date and date/time fields.</a:t>
            </a:r>
          </a:p>
          <a:p>
            <a:pPr>
              <a:buFont typeface="Courier New" panose="02070309020205020404" pitchFamily="49" charset="0"/>
              <a:buChar char="o"/>
            </a:pPr>
            <a:r>
              <a:rPr lang="en-US" sz="1400" dirty="0"/>
              <a:t>Set proper data types, query names.</a:t>
            </a:r>
          </a:p>
          <a:p>
            <a:pPr>
              <a:buFont typeface="Courier New" panose="02070309020205020404" pitchFamily="49" charset="0"/>
              <a:buChar char="o"/>
            </a:pPr>
            <a:r>
              <a:rPr lang="en-US" sz="1400" dirty="0"/>
              <a:t>Use column details to get information about quality, distribution and profile.</a:t>
            </a:r>
          </a:p>
          <a:p>
            <a:pPr>
              <a:buFont typeface="Courier New" panose="02070309020205020404" pitchFamily="49" charset="0"/>
              <a:buChar char="o"/>
            </a:pPr>
            <a:r>
              <a:rPr lang="en-US" sz="1400" dirty="0"/>
              <a:t>Get rid of not used calculations, but don’t forget to trace dependences!</a:t>
            </a:r>
          </a:p>
          <a:p>
            <a:pPr>
              <a:buFont typeface="Courier New" panose="02070309020205020404" pitchFamily="49" charset="0"/>
              <a:buChar char="o"/>
            </a:pPr>
            <a:r>
              <a:rPr lang="en-US" sz="1400" dirty="0"/>
              <a:t>Review calculations, maybe there’s a way to simplify it or prepare data during data transformation steps.</a:t>
            </a:r>
          </a:p>
          <a:p>
            <a:pPr>
              <a:buFont typeface="Courier New" panose="02070309020205020404" pitchFamily="49" charset="0"/>
              <a:buChar char="o"/>
            </a:pPr>
            <a:r>
              <a:rPr lang="en-US" sz="1400" dirty="0"/>
              <a:t>Review visualizations – too many visualizations on the page may affect page performance. For example, each slicer on the page could be moved to the Filter Pane.</a:t>
            </a:r>
          </a:p>
          <a:p>
            <a:pPr>
              <a:buFont typeface="Courier New" panose="02070309020205020404" pitchFamily="49" charset="0"/>
              <a:buChar char="o"/>
            </a:pPr>
            <a:endParaRPr lang="en-US" sz="1400" dirty="0"/>
          </a:p>
        </p:txBody>
      </p:sp>
      <p:sp>
        <p:nvSpPr>
          <p:cNvPr id="4" name="Slide Number Placeholder 3">
            <a:extLst>
              <a:ext uri="{FF2B5EF4-FFF2-40B4-BE49-F238E27FC236}">
                <a16:creationId xmlns:a16="http://schemas.microsoft.com/office/drawing/2014/main" id="{AE057DFA-8645-4BB8-A49A-A3BA9D0BF2B3}"/>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5" name="Picture 4">
            <a:extLst>
              <a:ext uri="{FF2B5EF4-FFF2-40B4-BE49-F238E27FC236}">
                <a16:creationId xmlns:a16="http://schemas.microsoft.com/office/drawing/2014/main" id="{F0C7E656-4A6B-4834-826D-CAF8CF7543C3}"/>
              </a:ext>
            </a:extLst>
          </p:cNvPr>
          <p:cNvPicPr>
            <a:picLocks noChangeAspect="1"/>
          </p:cNvPicPr>
          <p:nvPr/>
        </p:nvPicPr>
        <p:blipFill>
          <a:blip r:embed="rId2"/>
          <a:stretch>
            <a:fillRect/>
          </a:stretch>
        </p:blipFill>
        <p:spPr>
          <a:xfrm>
            <a:off x="4573287" y="906799"/>
            <a:ext cx="4214811" cy="3785378"/>
          </a:xfrm>
          <a:prstGeom prst="rect">
            <a:avLst/>
          </a:prstGeom>
        </p:spPr>
      </p:pic>
    </p:spTree>
    <p:extLst>
      <p:ext uri="{BB962C8B-B14F-4D97-AF65-F5344CB8AC3E}">
        <p14:creationId xmlns:p14="http://schemas.microsoft.com/office/powerpoint/2010/main" val="222314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FE11-4771-454F-B443-B136F0CBA561}"/>
              </a:ext>
            </a:extLst>
          </p:cNvPr>
          <p:cNvSpPr>
            <a:spLocks noGrp="1"/>
          </p:cNvSpPr>
          <p:nvPr>
            <p:ph type="title"/>
          </p:nvPr>
        </p:nvSpPr>
        <p:spPr/>
        <p:txBody>
          <a:bodyPr/>
          <a:lstStyle/>
          <a:p>
            <a:r>
              <a:rPr lang="en-US" dirty="0"/>
              <a:t>Optimization tips</a:t>
            </a:r>
          </a:p>
        </p:txBody>
      </p:sp>
      <p:sp>
        <p:nvSpPr>
          <p:cNvPr id="3" name="Content Placeholder 2">
            <a:extLst>
              <a:ext uri="{FF2B5EF4-FFF2-40B4-BE49-F238E27FC236}">
                <a16:creationId xmlns:a16="http://schemas.microsoft.com/office/drawing/2014/main" id="{256B76E1-39CA-46F4-911C-5A865317BE6D}"/>
              </a:ext>
            </a:extLst>
          </p:cNvPr>
          <p:cNvSpPr>
            <a:spLocks noGrp="1"/>
          </p:cNvSpPr>
          <p:nvPr>
            <p:ph sz="quarter" idx="10"/>
          </p:nvPr>
        </p:nvSpPr>
        <p:spPr>
          <a:xfrm>
            <a:off x="357188" y="1079500"/>
            <a:ext cx="4439663" cy="3397250"/>
          </a:xfrm>
        </p:spPr>
        <p:txBody>
          <a:bodyPr/>
          <a:lstStyle/>
          <a:p>
            <a:pPr>
              <a:buFont typeface="Courier New" panose="02070309020205020404" pitchFamily="49" charset="0"/>
              <a:buChar char="o"/>
            </a:pPr>
            <a:r>
              <a:rPr lang="en-US" sz="1400" dirty="0"/>
              <a:t>Disable “Auto date/time for new files” feature if possible.</a:t>
            </a:r>
          </a:p>
          <a:p>
            <a:pPr>
              <a:buFont typeface="Courier New" panose="02070309020205020404" pitchFamily="49" charset="0"/>
              <a:buChar char="o"/>
            </a:pPr>
            <a:r>
              <a:rPr lang="en-US" sz="1400" dirty="0"/>
              <a:t>Process as much data as possible in the original data source. </a:t>
            </a:r>
          </a:p>
          <a:p>
            <a:pPr>
              <a:buFont typeface="Courier New" panose="02070309020205020404" pitchFamily="49" charset="0"/>
              <a:buChar char="o"/>
            </a:pPr>
            <a:r>
              <a:rPr lang="en-US" sz="1400" dirty="0"/>
              <a:t>Use native SQL queries. When using </a:t>
            </a:r>
            <a:r>
              <a:rPr lang="en-US" sz="1400" dirty="0" err="1"/>
              <a:t>DirectQuery</a:t>
            </a:r>
            <a:r>
              <a:rPr lang="en-US" sz="1400" dirty="0"/>
              <a:t> for SQL databases, make sure that you are not pulling data from stored procedures or common table expressions (CTEs).</a:t>
            </a:r>
          </a:p>
          <a:p>
            <a:pPr>
              <a:buFont typeface="Courier New" panose="02070309020205020404" pitchFamily="49" charset="0"/>
              <a:buChar char="o"/>
            </a:pPr>
            <a:r>
              <a:rPr lang="en-US" sz="1400" dirty="0"/>
              <a:t>Separate date and time, if bound together. If any of your tables have columns that combine date and time, make sure that you separate them into distinct columns before importing them into Power BI. This approach will increase compression abilities.</a:t>
            </a:r>
          </a:p>
          <a:p>
            <a:pPr>
              <a:buFont typeface="Courier New" panose="02070309020205020404" pitchFamily="49" charset="0"/>
              <a:buChar char="o"/>
            </a:pPr>
            <a:r>
              <a:rPr lang="en-US" sz="1400" dirty="0"/>
              <a:t>Power BI has pre-build performance </a:t>
            </a:r>
            <a:r>
              <a:rPr lang="en-US" sz="1400" dirty="0">
                <a:hlinkClick r:id="rId2"/>
              </a:rPr>
              <a:t>report</a:t>
            </a:r>
            <a:r>
              <a:rPr lang="en-US" sz="1400" dirty="0"/>
              <a:t> for the </a:t>
            </a:r>
            <a:r>
              <a:rPr lang="en-US" sz="1400" b="1" dirty="0"/>
              <a:t>whole capacity</a:t>
            </a:r>
            <a:r>
              <a:rPr lang="en-US" sz="1400" dirty="0"/>
              <a:t>. It’s available for Power BI Admins in the Service. It’s very helpful to evaluate overall capacity performance and retrieve metadata for each report.</a:t>
            </a:r>
          </a:p>
          <a:p>
            <a:pPr>
              <a:buFont typeface="Courier New" panose="02070309020205020404" pitchFamily="49" charset="0"/>
              <a:buChar char="o"/>
            </a:pPr>
            <a:endParaRPr lang="en-US" sz="1400" dirty="0"/>
          </a:p>
        </p:txBody>
      </p:sp>
      <p:sp>
        <p:nvSpPr>
          <p:cNvPr id="5" name="Slide Number Placeholder 4">
            <a:extLst>
              <a:ext uri="{FF2B5EF4-FFF2-40B4-BE49-F238E27FC236}">
                <a16:creationId xmlns:a16="http://schemas.microsoft.com/office/drawing/2014/main" id="{89783755-2D35-4B21-BFE1-F8F3CFF83ECD}"/>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ACC8F35F-E0B8-4876-8CCB-7B567AEC3C27}"/>
              </a:ext>
            </a:extLst>
          </p:cNvPr>
          <p:cNvPicPr>
            <a:picLocks noChangeAspect="1"/>
          </p:cNvPicPr>
          <p:nvPr/>
        </p:nvPicPr>
        <p:blipFill>
          <a:blip r:embed="rId3"/>
          <a:stretch>
            <a:fillRect/>
          </a:stretch>
        </p:blipFill>
        <p:spPr>
          <a:xfrm>
            <a:off x="5029200" y="1004751"/>
            <a:ext cx="3757611" cy="1673744"/>
          </a:xfrm>
          <a:prstGeom prst="rect">
            <a:avLst/>
          </a:prstGeom>
        </p:spPr>
      </p:pic>
      <p:sp>
        <p:nvSpPr>
          <p:cNvPr id="7" name="TextBox 6">
            <a:extLst>
              <a:ext uri="{FF2B5EF4-FFF2-40B4-BE49-F238E27FC236}">
                <a16:creationId xmlns:a16="http://schemas.microsoft.com/office/drawing/2014/main" id="{6B8CC7BB-BB32-4B78-9574-ADC36BD55AE4}"/>
              </a:ext>
            </a:extLst>
          </p:cNvPr>
          <p:cNvSpPr txBox="1"/>
          <p:nvPr/>
        </p:nvSpPr>
        <p:spPr>
          <a:xfrm>
            <a:off x="6983297" y="4410935"/>
            <a:ext cx="1803514" cy="26161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22222"/>
                </a:solidFill>
                <a:effectLst/>
                <a:uLnTx/>
                <a:uFillTx/>
                <a:latin typeface="Calibri Light"/>
                <a:ea typeface="+mn-ea"/>
                <a:cs typeface="+mn-cs"/>
              </a:rPr>
              <a:t>More on Microsoft </a:t>
            </a:r>
            <a:r>
              <a:rPr kumimoji="0" lang="en-US" sz="1100" b="0" i="0" u="none" strike="noStrike" kern="1200" cap="none" spc="0" normalizeH="0" baseline="0" noProof="0" dirty="0">
                <a:ln>
                  <a:noFill/>
                </a:ln>
                <a:solidFill>
                  <a:srgbClr val="222222"/>
                </a:solidFill>
                <a:effectLst/>
                <a:uLnTx/>
                <a:uFillTx/>
                <a:latin typeface="Calibri Light"/>
                <a:ea typeface="+mn-ea"/>
                <a:cs typeface="+mn-cs"/>
                <a:hlinkClick r:id="rId4"/>
              </a:rPr>
              <a:t>Docs</a:t>
            </a:r>
            <a:endParaRPr kumimoji="0" lang="en-US" sz="11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801844112"/>
      </p:ext>
    </p:extLst>
  </p:cSld>
  <p:clrMapOvr>
    <a:masterClrMapping/>
  </p:clrMapOvr>
</p:sld>
</file>

<file path=ppt/theme/theme1.xml><?xml version="1.0" encoding="utf-8"?>
<a:theme xmlns:a="http://schemas.openxmlformats.org/drawingml/2006/main" name="Cov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DOCID-1506477047-6931</_dlc_DocId>
    <_dlc_DocIdUrl xmlns="5ede5379-f79c-4964-9301-1140f96aa672">
      <Url>https://epam.sharepoint.com/sites/LMSO/_layouts/15/DocIdRedir.aspx?ID=DOCID-1506477047-6931</Url>
      <Description>DOCID-1506477047-6931</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AEDC73-C640-4D5F-937A-C4C3842A1659}">
  <ds:schemaRefs>
    <ds:schemaRef ds:uri="http://schemas.microsoft.com/sharepoint/events"/>
  </ds:schemaRefs>
</ds:datastoreItem>
</file>

<file path=customXml/itemProps2.xml><?xml version="1.0" encoding="utf-8"?>
<ds:datastoreItem xmlns:ds="http://schemas.openxmlformats.org/officeDocument/2006/customXml" ds:itemID="{D8CBAE62-B599-4455-9253-9070CAF6D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9b994499-688a-4c81-bb09-d15746d9e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A0556D-BF4E-43B6-936A-EDF3A4AB2AA2}">
  <ds:schemaRefs>
    <ds:schemaRef ds:uri="http://schemas.microsoft.com/office/2006/metadata/properties"/>
    <ds:schemaRef ds:uri="http://purl.org/dc/dcmitype/"/>
    <ds:schemaRef ds:uri="http://schemas.microsoft.com/office/2006/documentManagement/types"/>
    <ds:schemaRef ds:uri="http://purl.org/dc/elements/1.1/"/>
    <ds:schemaRef ds:uri="5ede5379-f79c-4964-9301-1140f96aa672"/>
    <ds:schemaRef ds:uri="http://www.w3.org/XML/1998/namespace"/>
    <ds:schemaRef ds:uri="http://purl.org/dc/terms/"/>
    <ds:schemaRef ds:uri="http://schemas.microsoft.com/office/infopath/2007/PartnerControls"/>
    <ds:schemaRef ds:uri="http://schemas.openxmlformats.org/package/2006/metadata/core-properties"/>
    <ds:schemaRef ds:uri="9b994499-688a-4c81-bb09-d15746d9e4fa"/>
  </ds:schemaRefs>
</ds:datastoreItem>
</file>

<file path=customXml/itemProps4.xml><?xml version="1.0" encoding="utf-8"?>
<ds:datastoreItem xmlns:ds="http://schemas.openxmlformats.org/officeDocument/2006/customXml" ds:itemID="{B6022072-28D9-4115-ACC8-625A0CB148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7021</TotalTime>
  <Words>542</Words>
  <Application>Microsoft Office PowerPoint</Application>
  <PresentationFormat>On-screen Show (16:9)</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vt:i4>
      </vt:variant>
    </vt:vector>
  </HeadingPairs>
  <TitlesOfParts>
    <vt:vector size="15" baseType="lpstr">
      <vt:lpstr>Arial</vt:lpstr>
      <vt:lpstr>Calibri</vt:lpstr>
      <vt:lpstr>Calibri Light</vt:lpstr>
      <vt:lpstr>Courier New</vt:lpstr>
      <vt:lpstr>Covers</vt:lpstr>
      <vt:lpstr>General</vt:lpstr>
      <vt:lpstr>Breakers</vt:lpstr>
      <vt:lpstr>1_Covers</vt:lpstr>
      <vt:lpstr>Report optimization tips</vt:lpstr>
      <vt:lpstr>Tools: Performance analyzer (Power BI Desktop)</vt:lpstr>
      <vt:lpstr>Tools: Query diagnostics</vt:lpstr>
      <vt:lpstr>Tools: Power BI Helper</vt:lpstr>
      <vt:lpstr>Tools: DAX Studio</vt:lpstr>
      <vt:lpstr>Optimization tips</vt:lpstr>
      <vt:lpstr>Optimization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visualizations and publishing to Power BI Service</dc:title>
  <dc:creator>Mariia Kiiashko</dc:creator>
  <cp:lastModifiedBy>Anna Sedina</cp:lastModifiedBy>
  <cp:revision>2</cp:revision>
  <dcterms:created xsi:type="dcterms:W3CDTF">2020-11-05T20:11:49Z</dcterms:created>
  <dcterms:modified xsi:type="dcterms:W3CDTF">2022-02-23T16:51:09Z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e93c3ad0-450e-44c1-a0f0-8db86f95aa7d</vt:lpwstr>
  </property>
</Properties>
</file>