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38"/>
  </p:notesMasterIdLst>
  <p:handoutMasterIdLst>
    <p:handoutMasterId r:id="rId39"/>
  </p:handoutMasterIdLst>
  <p:sldIdLst>
    <p:sldId id="258" r:id="rId5"/>
    <p:sldId id="580" r:id="rId6"/>
    <p:sldId id="582" r:id="rId7"/>
    <p:sldId id="584" r:id="rId8"/>
    <p:sldId id="268" r:id="rId9"/>
    <p:sldId id="546" r:id="rId10"/>
    <p:sldId id="554" r:id="rId11"/>
    <p:sldId id="555" r:id="rId12"/>
    <p:sldId id="548" r:id="rId13"/>
    <p:sldId id="550" r:id="rId14"/>
    <p:sldId id="549" r:id="rId15"/>
    <p:sldId id="551" r:id="rId16"/>
    <p:sldId id="552" r:id="rId17"/>
    <p:sldId id="623" r:id="rId18"/>
    <p:sldId id="605" r:id="rId19"/>
    <p:sldId id="606" r:id="rId20"/>
    <p:sldId id="607" r:id="rId21"/>
    <p:sldId id="608" r:id="rId22"/>
    <p:sldId id="609" r:id="rId23"/>
    <p:sldId id="611" r:id="rId24"/>
    <p:sldId id="610" r:id="rId25"/>
    <p:sldId id="612" r:id="rId26"/>
    <p:sldId id="586" r:id="rId27"/>
    <p:sldId id="553" r:id="rId28"/>
    <p:sldId id="585" r:id="rId29"/>
    <p:sldId id="556" r:id="rId30"/>
    <p:sldId id="558" r:id="rId31"/>
    <p:sldId id="559" r:id="rId32"/>
    <p:sldId id="560" r:id="rId33"/>
    <p:sldId id="591" r:id="rId34"/>
    <p:sldId id="624" r:id="rId35"/>
    <p:sldId id="589" r:id="rId36"/>
    <p:sldId id="590" r:id="rId37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644"/>
    <a:srgbClr val="999999"/>
    <a:srgbClr val="B22746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2" autoAdjust="0"/>
    <p:restoredTop sz="76410" autoAdjust="0"/>
  </p:normalViewPr>
  <p:slideViewPr>
    <p:cSldViewPr snapToGrid="0">
      <p:cViewPr varScale="1">
        <p:scale>
          <a:sx n="86" d="100"/>
          <a:sy n="86" d="100"/>
        </p:scale>
        <p:origin x="1195" y="53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64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Partitioned Views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17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65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93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8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4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79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54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61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40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70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361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877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60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533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347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3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111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274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239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41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98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Restrictions on Views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 have a number of restrictions, such as the following: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add an ORDER BY to the SELECT statement in a view. A view must appear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like a table, and tables in a relational database contain sets of rows. Sets by themselves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not ordered, although you can apply an order to a result set using ORDER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BY. Similarly, tables and views in SQL Server do not have a logical order to their rows,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though you can apply one by adding an ORDER BY to the outermost SELECT statement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you access the view.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pass parameters to views.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Similarly, a view cannot reference a variable inside the SELECT statement. See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section “Inline Functions” for information on how to use functions to simulate passing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parameters to a view.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view cannot create a table, whether permanent or temporary. In other words, you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cannot use the SELECT/INTO syntax in a view.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view can reference only permanent tables; a view cannot reference a temporary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71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Restrictions on Views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 have a number of restrictions, such as the following: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add an ORDER BY to the SELECT statement in a view. A view must appear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like a table, and tables in a relational database contain sets of rows. Sets by themselves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not ordered, although you can apply an order to a result set using ORDER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BY. Similarly, tables and views in SQL Server do not have a logical order to their rows,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though you can apply one by adding an ORDER BY to the outermost SELECT statement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you access the view.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pass parameters to views.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Similarly, a view cannot reference a variable inside the SELECT statement. See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section “Inline Functions” for information on how to use functions to simulate passing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parameters to a view.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view cannot create a table, whether permanent or temporary. In other words, you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cannot use the SELECT/INTO syntax in a view.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 view can reference only permanent tables; a view cannot reference a temporary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75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it is possible to create a unique clustered index on a view and materialize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 In that case, more than the view definition is stored. The actual results of the view query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stored on disk, in the clustered index structure. To be indexed, a view must satisfy a number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important restrictions. For more information about </a:t>
            </a:r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 views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see "Implementing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 Views" in Chapter 15, “Implementing Indexes and Statistics.”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98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it is possible to create a unique clustered index on a view and materialize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 In that case, more than the view definition is stored. The actual results of the view query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stored on disk, in the clustered index structure. To be indexed, a view must satisfy a number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important restrictions. For more information about </a:t>
            </a:r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 views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see "Implementing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 Views" in Chapter 15, “Implementing Indexes and Statistics.”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67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it is possible to create a unique clustered index on a view and materialize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data. In that case, more than the view definition is stored. The actual results of the view query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stored on disk, in the clustered index structure. To be indexed, a view must satisfy a number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important restrictions. For more information about </a:t>
            </a:r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 views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see "Implementing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 Views" in Chapter 15, “Implementing Indexes and Statistics.”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DML statements (INSERT, UPDATE, and DELETE) must reference exactly one table at a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time, no matter how many tables the view references.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The view columns must directly reference table columns, and not be expressions or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functions surrounding the column value.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Accordingly, you cannot modify a view column that has an aggregate function, such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SUM(), MAX(), or MIN(), applied to the table's column.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modify a view column that is computed from a UNION/UNION ALL, CROSS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JOIN, EXCEPT, or INTERSECT.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modify a view column whose values result from grouping, such as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DISTINCT, or the GROUP BY and HAVING clause.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You cannot modify a view that has a TOP operator or OFFSET FETCH in the SELECT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statement along with the WITH CHECK OPTION clause.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really must update tables through a view, and the view does not meet all the requirements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updatability, you can create an INSTEAD OF trigger on the view and use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 to update the underlying tables. For more information on INSTEAD OF triggers, see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"INSTEAD OF Triggers" in Chapter 13, “Designing and Implementing T-SQL Routines.”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0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869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  <p:sldLayoutId id="2147483752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53DBC-8030-4694-8839-C82DD373D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03" y="0"/>
            <a:ext cx="407695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B2F94-165E-4906-8F86-176BC581B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172" y="0"/>
            <a:ext cx="3504364" cy="14837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DE07D1C-9048-4E53-8EA4-00BFC2E2DF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514" y="428890"/>
            <a:ext cx="4350408" cy="369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35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Creating Views, Inline Functions, and Synonyms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655564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Views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Modifying Data Through a View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 dirty="0">
                <a:solidFill>
                  <a:srgbClr val="444444"/>
                </a:solidFill>
                <a:ea typeface="ＭＳ Ｐゴシック" pitchFamily="34" charset="-128"/>
              </a:rPr>
              <a:t>Only with direct reference with column</a:t>
            </a:r>
          </a:p>
        </p:txBody>
      </p:sp>
    </p:spTree>
    <p:extLst>
      <p:ext uri="{BB962C8B-B14F-4D97-AF65-F5344CB8AC3E}">
        <p14:creationId xmlns:p14="http://schemas.microsoft.com/office/powerpoint/2010/main" val="2138195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Creating Views, Inline Functions, and Synonyms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655564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Views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Partitioned Views</a:t>
            </a:r>
          </a:p>
        </p:txBody>
      </p:sp>
    </p:spTree>
    <p:extLst>
      <p:ext uri="{BB962C8B-B14F-4D97-AF65-F5344CB8AC3E}">
        <p14:creationId xmlns:p14="http://schemas.microsoft.com/office/powerpoint/2010/main" val="3324116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Creating Views, Inline Functions, and Synonyms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655564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Views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Views and Metadata</a:t>
            </a:r>
          </a:p>
        </p:txBody>
      </p:sp>
    </p:spTree>
    <p:extLst>
      <p:ext uri="{BB962C8B-B14F-4D97-AF65-F5344CB8AC3E}">
        <p14:creationId xmlns:p14="http://schemas.microsoft.com/office/powerpoint/2010/main" val="1814565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Creating Views, Inline Functions, and Synonyms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4"/>
            <a:ext cx="1489831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Inline Functions</a:t>
            </a:r>
            <a:endParaRPr lang="en-US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the body of the function can only be a SELECT statement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WITH ENCRYPTION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WITH SCHEMABINDING</a:t>
            </a:r>
          </a:p>
        </p:txBody>
      </p:sp>
    </p:spTree>
    <p:extLst>
      <p:ext uri="{BB962C8B-B14F-4D97-AF65-F5344CB8AC3E}">
        <p14:creationId xmlns:p14="http://schemas.microsoft.com/office/powerpoint/2010/main" val="2146984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Implementing User-Defined Functions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3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Implementing User-Defined Functions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501739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Understanding User-Defined Functions</a:t>
            </a:r>
            <a:endParaRPr lang="en-US" sz="18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6226" y="1503470"/>
            <a:ext cx="819443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Scalar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Table-valued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b="1" dirty="0"/>
              <a:t>inline table-valued UDF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b="1" dirty="0"/>
              <a:t>multistatement table-valued UDF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75840" y="1402777"/>
            <a:ext cx="819443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Can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accept parameters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embedded in T-SQL statements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access SQL Server data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Cannot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be executed by using the EXECUTE command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perform any DDL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86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Implementing User-Defined Functions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501739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Understanding User-Defined Functions</a:t>
            </a:r>
            <a:endParaRPr lang="en-US" sz="18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6226" y="1503470"/>
            <a:ext cx="819443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OBJECT_ID()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FN = SQL scalar function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IF = SQL inline table-valued function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TF = SQL multistatement table-valued-function</a:t>
            </a:r>
          </a:p>
        </p:txBody>
      </p:sp>
    </p:spTree>
    <p:extLst>
      <p:ext uri="{BB962C8B-B14F-4D97-AF65-F5344CB8AC3E}">
        <p14:creationId xmlns:p14="http://schemas.microsoft.com/office/powerpoint/2010/main" val="55789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Implementing User-Defined Functions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501739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Understanding User-Defined Functions</a:t>
            </a:r>
            <a:endParaRPr lang="en-US" sz="18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6226" y="1503470"/>
            <a:ext cx="2583005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Scalar UDFs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321" y="1503470"/>
            <a:ext cx="4250183" cy="303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83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Implementing User-Defined Functions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501739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Understanding User-Defined Functions</a:t>
            </a:r>
            <a:endParaRPr lang="en-US" sz="18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6226" y="1503470"/>
            <a:ext cx="2583005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Table-Valued UDFs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Inline Table-Valued UDF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56" y="1503470"/>
            <a:ext cx="3940193" cy="285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49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Implementing User-Defined Functions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501739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Understanding User-Defined Functions</a:t>
            </a:r>
            <a:endParaRPr lang="en-US" sz="18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6226" y="1503470"/>
            <a:ext cx="2583005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Table-Valued UDFs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Multistatement Table-Valued UDF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387" y="1010017"/>
            <a:ext cx="31337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9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/>
              <a:t>IN PREVIOUS PART: S20E06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5" name="Content Placeholder 1"/>
          <p:cNvSpPr txBox="1">
            <a:spLocks/>
          </p:cNvSpPr>
          <p:nvPr/>
        </p:nvSpPr>
        <p:spPr>
          <a:xfrm>
            <a:off x="672845" y="967063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Querying and Managing XML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250" y="920230"/>
            <a:ext cx="357138" cy="307777"/>
          </a:xfrm>
          <a:prstGeom prst="rect">
            <a:avLst/>
          </a:prstGeom>
          <a:solidFill>
            <a:srgbClr val="A3C644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spc="20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3931" y="901074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3931" y="901074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0D271F05-4B8F-49CB-91A7-098C38FFA22E}"/>
              </a:ext>
            </a:extLst>
          </p:cNvPr>
          <p:cNvSpPr txBox="1">
            <a:spLocks/>
          </p:cNvSpPr>
          <p:nvPr/>
        </p:nvSpPr>
        <p:spPr>
          <a:xfrm>
            <a:off x="1043724" y="1411894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Returning Results As XML with FOR XML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605EE0-7A0F-4590-BE9A-93CFAEE81B3E}"/>
              </a:ext>
            </a:extLst>
          </p:cNvPr>
          <p:cNvSpPr/>
          <p:nvPr/>
        </p:nvSpPr>
        <p:spPr>
          <a:xfrm>
            <a:off x="672129" y="1365061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35F714-8112-4F7D-AC51-19C866F84A3D}"/>
              </a:ext>
            </a:extLst>
          </p:cNvPr>
          <p:cNvSpPr/>
          <p:nvPr/>
        </p:nvSpPr>
        <p:spPr>
          <a:xfrm>
            <a:off x="654810" y="1345905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E66A53-24CE-4612-9C58-3C5034919C9F}"/>
              </a:ext>
            </a:extLst>
          </p:cNvPr>
          <p:cNvSpPr/>
          <p:nvPr/>
        </p:nvSpPr>
        <p:spPr>
          <a:xfrm>
            <a:off x="1014810" y="1345905"/>
            <a:ext cx="7530449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12451519-EFAB-46AA-A2B1-C02F64CE6558}"/>
              </a:ext>
            </a:extLst>
          </p:cNvPr>
          <p:cNvSpPr txBox="1">
            <a:spLocks/>
          </p:cNvSpPr>
          <p:nvPr/>
        </p:nvSpPr>
        <p:spPr>
          <a:xfrm>
            <a:off x="1041935" y="1875881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Querying XML Data with XQuery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4BCD0E-694B-46FA-B5C6-25C49B7A9227}"/>
              </a:ext>
            </a:extLst>
          </p:cNvPr>
          <p:cNvSpPr/>
          <p:nvPr/>
        </p:nvSpPr>
        <p:spPr>
          <a:xfrm>
            <a:off x="670340" y="1829048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8AC7AC-5EC8-4F0D-9DB2-4ED2059BDB90}"/>
              </a:ext>
            </a:extLst>
          </p:cNvPr>
          <p:cNvSpPr/>
          <p:nvPr/>
        </p:nvSpPr>
        <p:spPr>
          <a:xfrm>
            <a:off x="653021" y="1809892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BBE385-FD0B-4C44-A85D-AB0B1D150E54}"/>
              </a:ext>
            </a:extLst>
          </p:cNvPr>
          <p:cNvSpPr/>
          <p:nvPr/>
        </p:nvSpPr>
        <p:spPr>
          <a:xfrm>
            <a:off x="1013021" y="1809892"/>
            <a:ext cx="753939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1">
            <a:extLst>
              <a:ext uri="{FF2B5EF4-FFF2-40B4-BE49-F238E27FC236}">
                <a16:creationId xmlns:a16="http://schemas.microsoft.com/office/drawing/2014/main" id="{BC6EDEE7-17C1-4CD5-9094-A3461962A3FD}"/>
              </a:ext>
            </a:extLst>
          </p:cNvPr>
          <p:cNvSpPr txBox="1">
            <a:spLocks/>
          </p:cNvSpPr>
          <p:nvPr/>
        </p:nvSpPr>
        <p:spPr>
          <a:xfrm>
            <a:off x="1082730" y="2382795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Using the XML Data Type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D790A6-44F9-4037-AD78-CF802663AA20}"/>
              </a:ext>
            </a:extLst>
          </p:cNvPr>
          <p:cNvSpPr/>
          <p:nvPr/>
        </p:nvSpPr>
        <p:spPr>
          <a:xfrm>
            <a:off x="668551" y="2341304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FC0617-3D1E-430A-A741-CBEE9C82C4E3}"/>
              </a:ext>
            </a:extLst>
          </p:cNvPr>
          <p:cNvSpPr/>
          <p:nvPr/>
        </p:nvSpPr>
        <p:spPr>
          <a:xfrm>
            <a:off x="651232" y="2322148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BC5EB1-7AF9-4291-AEB4-9F486B0B9546}"/>
              </a:ext>
            </a:extLst>
          </p:cNvPr>
          <p:cNvSpPr/>
          <p:nvPr/>
        </p:nvSpPr>
        <p:spPr>
          <a:xfrm>
            <a:off x="1011232" y="2322148"/>
            <a:ext cx="7541183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7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Implementing User-Defined Functions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1715854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UDF Options</a:t>
            </a:r>
            <a:endParaRPr lang="en-US" sz="18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6226" y="1503470"/>
            <a:ext cx="707281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You can specify five options with UDFs: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b="1" dirty="0"/>
              <a:t>ENCRYPTION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b="1" dirty="0"/>
              <a:t>SCHEMABINDING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sv-SE" b="1" dirty="0"/>
              <a:t>RETURN NULL ON NULL INPUT / CALLED ON NULL INPUT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b="1" dirty="0"/>
              <a:t>EXECUTE 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010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Implementing User-Defined Functions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686505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Limitations on UDFs</a:t>
            </a:r>
            <a:endParaRPr lang="en-US" sz="18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6226" y="1503470"/>
            <a:ext cx="707281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UDFs cannot do the following: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Apply any schema or data changes in the database.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Change the state of a database or SQL Server instance.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Create or access temporary tables.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Call stored procedures.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Execute dynamic SQL.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Produce side effects. For example, both the RAND() and NEWID()</a:t>
            </a:r>
          </a:p>
        </p:txBody>
      </p:sp>
    </p:spTree>
    <p:extLst>
      <p:ext uri="{BB962C8B-B14F-4D97-AF65-F5344CB8AC3E}">
        <p14:creationId xmlns:p14="http://schemas.microsoft.com/office/powerpoint/2010/main" val="1049762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Implementing User-Defined Functions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4333494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UDF Performance Considerations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466935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Using Synonyms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3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Creating Views, Inline Functions, and Synonyms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5"/>
            <a:ext cx="152509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Synonyms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3440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Synonyms are names stored in a database that can be used as substitutes for other object names</a:t>
            </a:r>
          </a:p>
        </p:txBody>
      </p:sp>
    </p:spTree>
    <p:extLst>
      <p:ext uri="{BB962C8B-B14F-4D97-AF65-F5344CB8AC3E}">
        <p14:creationId xmlns:p14="http://schemas.microsoft.com/office/powerpoint/2010/main" val="2357607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Hierarchies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38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 for  OLTP Database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6"/>
            <a:ext cx="111735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Hierarchies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3440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i="1" dirty="0"/>
              <a:t>Adjacency List Model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Nested Set Model of Hierarchies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 err="1">
                <a:solidFill>
                  <a:srgbClr val="444444"/>
                </a:solidFill>
                <a:ea typeface="ＭＳ Ｐゴシック" pitchFamily="34" charset="-128"/>
              </a:rPr>
              <a:t>HierarchyID</a:t>
            </a:r>
            <a:endParaRPr lang="en-US" sz="1600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51737" y="4400774"/>
            <a:ext cx="39912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Joe </a:t>
            </a:r>
            <a:r>
              <a:rPr lang="en-US" dirty="0" err="1"/>
              <a:t>Celko’s</a:t>
            </a:r>
            <a:r>
              <a:rPr lang="en-US" dirty="0"/>
              <a:t> Trees and Hierarchies in SQL for Smarties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95827" y="1337417"/>
            <a:ext cx="434719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dbo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ManagersDirectory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ManagerID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EmployeeID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CONSTRAINT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md_pk1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PRIMARY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ManagerID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EmployeeID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95827" y="309547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https://www.simple-talk.com/sql/performance/the-performance-of-traversing-a-sql-hierarchy-/</a:t>
            </a:r>
          </a:p>
        </p:txBody>
      </p:sp>
    </p:spTree>
    <p:extLst>
      <p:ext uri="{BB962C8B-B14F-4D97-AF65-F5344CB8AC3E}">
        <p14:creationId xmlns:p14="http://schemas.microsoft.com/office/powerpoint/2010/main" val="1537406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 for  OLTP Database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6"/>
            <a:ext cx="111735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Hierarchies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3440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Adjacency List Model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i="1" dirty="0"/>
              <a:t>Nested Set Model of Hierarchies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 err="1">
                <a:solidFill>
                  <a:srgbClr val="444444"/>
                </a:solidFill>
                <a:ea typeface="ＭＳ Ｐゴシック" pitchFamily="34" charset="-128"/>
              </a:rPr>
              <a:t>HierarchyID</a:t>
            </a:r>
            <a:endParaRPr lang="en-US" sz="1600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51737" y="4400774"/>
            <a:ext cx="39912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Joe </a:t>
            </a:r>
            <a:r>
              <a:rPr lang="en-US" dirty="0" err="1"/>
              <a:t>Celko’s</a:t>
            </a:r>
            <a:r>
              <a:rPr lang="en-US" dirty="0"/>
              <a:t> Trees and Hierarchies in SQL for Smarties</a:t>
            </a:r>
          </a:p>
        </p:txBody>
      </p:sp>
      <p:pic>
        <p:nvPicPr>
          <p:cNvPr id="2050" name="Picture 2" descr="https://upload.wikimedia.org/wikipedia/commons/thumb/4/41/NestedSetModel.svg/400px-NestedSetModel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296" y="872103"/>
            <a:ext cx="5326294" cy="352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264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 for  OLTP Database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6"/>
            <a:ext cx="111735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Hierarchies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3440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Adjacency List Model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i="1" dirty="0"/>
              <a:t>Nested Set Model of Hierarchies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 err="1">
                <a:solidFill>
                  <a:srgbClr val="444444"/>
                </a:solidFill>
                <a:ea typeface="ＭＳ Ｐゴシック" pitchFamily="34" charset="-128"/>
              </a:rPr>
              <a:t>HierarchyID</a:t>
            </a:r>
            <a:endParaRPr lang="en-US" sz="1600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51737" y="4400774"/>
            <a:ext cx="39912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Joe </a:t>
            </a:r>
            <a:r>
              <a:rPr lang="en-US" dirty="0" err="1"/>
              <a:t>Celko’s</a:t>
            </a:r>
            <a:r>
              <a:rPr lang="en-US" dirty="0"/>
              <a:t> Trees and Hierarchies in SQL for Smarties</a:t>
            </a:r>
          </a:p>
        </p:txBody>
      </p:sp>
      <p:pic>
        <p:nvPicPr>
          <p:cNvPr id="3074" name="Picture 2" descr="https://upload.wikimedia.org/wikipedia/commons/thumb/b/b5/Clothing-hierarchy-traversal-2.svg/400px-Clothing-hierarchy-traversal-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867" y="1273795"/>
            <a:ext cx="38100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983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 for  OLTP Database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6"/>
            <a:ext cx="111735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Hierarchies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3440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Adjacency List Model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Nested Set Model of Hierarchies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i="1" dirty="0" err="1">
                <a:solidFill>
                  <a:srgbClr val="444444"/>
                </a:solidFill>
                <a:ea typeface="ＭＳ Ｐゴシック" pitchFamily="34" charset="-128"/>
              </a:rPr>
              <a:t>HierarchyID</a:t>
            </a:r>
            <a:endParaRPr lang="en-US" sz="1600" b="1" i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0" y="373824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https://technet.microsoft.com/ru-ru/library/bb677290(v=sql.105).aspx</a:t>
            </a:r>
          </a:p>
        </p:txBody>
      </p:sp>
    </p:spTree>
    <p:extLst>
      <p:ext uri="{BB962C8B-B14F-4D97-AF65-F5344CB8AC3E}">
        <p14:creationId xmlns:p14="http://schemas.microsoft.com/office/powerpoint/2010/main" val="151662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/>
              <a:t>IN PREVIOUS PART: S20E06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5" name="Content Placeholder 1"/>
          <p:cNvSpPr txBox="1">
            <a:spLocks/>
          </p:cNvSpPr>
          <p:nvPr/>
        </p:nvSpPr>
        <p:spPr>
          <a:xfrm>
            <a:off x="672845" y="967063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b="1" spc="300" dirty="0"/>
              <a:t>JSON data in SQL Server</a:t>
            </a:r>
            <a:endParaRPr lang="en-US" sz="1400" b="1" spc="300" dirty="0"/>
          </a:p>
        </p:txBody>
      </p:sp>
      <p:sp>
        <p:nvSpPr>
          <p:cNvPr id="4" name="Rectangle 3"/>
          <p:cNvSpPr/>
          <p:nvPr/>
        </p:nvSpPr>
        <p:spPr>
          <a:xfrm>
            <a:off x="301250" y="920230"/>
            <a:ext cx="357138" cy="307777"/>
          </a:xfrm>
          <a:prstGeom prst="rect">
            <a:avLst/>
          </a:prstGeom>
          <a:solidFill>
            <a:srgbClr val="A3C644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" name="Rectangle 1"/>
          <p:cNvSpPr/>
          <p:nvPr/>
        </p:nvSpPr>
        <p:spPr>
          <a:xfrm>
            <a:off x="283931" y="901074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3931" y="901074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0D271F05-4B8F-49CB-91A7-098C38FFA22E}"/>
              </a:ext>
            </a:extLst>
          </p:cNvPr>
          <p:cNvSpPr txBox="1">
            <a:spLocks/>
          </p:cNvSpPr>
          <p:nvPr/>
        </p:nvSpPr>
        <p:spPr>
          <a:xfrm>
            <a:off x="1043724" y="1411894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Key JSON capabilities of SQL Server and SQL Database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605EE0-7A0F-4590-BE9A-93CFAEE81B3E}"/>
              </a:ext>
            </a:extLst>
          </p:cNvPr>
          <p:cNvSpPr/>
          <p:nvPr/>
        </p:nvSpPr>
        <p:spPr>
          <a:xfrm>
            <a:off x="672129" y="1365061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35F714-8112-4F7D-AC51-19C866F84A3D}"/>
              </a:ext>
            </a:extLst>
          </p:cNvPr>
          <p:cNvSpPr/>
          <p:nvPr/>
        </p:nvSpPr>
        <p:spPr>
          <a:xfrm>
            <a:off x="654810" y="1345905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E66A53-24CE-4612-9C58-3C5034919C9F}"/>
              </a:ext>
            </a:extLst>
          </p:cNvPr>
          <p:cNvSpPr/>
          <p:nvPr/>
        </p:nvSpPr>
        <p:spPr>
          <a:xfrm>
            <a:off x="1014810" y="1345905"/>
            <a:ext cx="7530449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12451519-EFAB-46AA-A2B1-C02F64CE6558}"/>
              </a:ext>
            </a:extLst>
          </p:cNvPr>
          <p:cNvSpPr txBox="1">
            <a:spLocks/>
          </p:cNvSpPr>
          <p:nvPr/>
        </p:nvSpPr>
        <p:spPr>
          <a:xfrm>
            <a:off x="1041935" y="1875881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Extract values from JSON text and use them in queries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4BCD0E-694B-46FA-B5C6-25C49B7A9227}"/>
              </a:ext>
            </a:extLst>
          </p:cNvPr>
          <p:cNvSpPr/>
          <p:nvPr/>
        </p:nvSpPr>
        <p:spPr>
          <a:xfrm>
            <a:off x="670340" y="1829048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8AC7AC-5EC8-4F0D-9DB2-4ED2059BDB90}"/>
              </a:ext>
            </a:extLst>
          </p:cNvPr>
          <p:cNvSpPr/>
          <p:nvPr/>
        </p:nvSpPr>
        <p:spPr>
          <a:xfrm>
            <a:off x="653021" y="1809892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BBE385-FD0B-4C44-A85D-AB0B1D150E54}"/>
              </a:ext>
            </a:extLst>
          </p:cNvPr>
          <p:cNvSpPr/>
          <p:nvPr/>
        </p:nvSpPr>
        <p:spPr>
          <a:xfrm>
            <a:off x="1013021" y="1809892"/>
            <a:ext cx="753939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1">
            <a:extLst>
              <a:ext uri="{FF2B5EF4-FFF2-40B4-BE49-F238E27FC236}">
                <a16:creationId xmlns:a16="http://schemas.microsoft.com/office/drawing/2014/main" id="{BC6EDEE7-17C1-4CD5-9094-A3461962A3FD}"/>
              </a:ext>
            </a:extLst>
          </p:cNvPr>
          <p:cNvSpPr txBox="1">
            <a:spLocks/>
          </p:cNvSpPr>
          <p:nvPr/>
        </p:nvSpPr>
        <p:spPr>
          <a:xfrm>
            <a:off x="1082730" y="2382795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Change JSON values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D790A6-44F9-4037-AD78-CF802663AA20}"/>
              </a:ext>
            </a:extLst>
          </p:cNvPr>
          <p:cNvSpPr/>
          <p:nvPr/>
        </p:nvSpPr>
        <p:spPr>
          <a:xfrm>
            <a:off x="668551" y="2341304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FC0617-3D1E-430A-A741-CBEE9C82C4E3}"/>
              </a:ext>
            </a:extLst>
          </p:cNvPr>
          <p:cNvSpPr/>
          <p:nvPr/>
        </p:nvSpPr>
        <p:spPr>
          <a:xfrm>
            <a:off x="651232" y="2322148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BC5EB1-7AF9-4291-AEB4-9F486B0B9546}"/>
              </a:ext>
            </a:extLst>
          </p:cNvPr>
          <p:cNvSpPr/>
          <p:nvPr/>
        </p:nvSpPr>
        <p:spPr>
          <a:xfrm>
            <a:off x="1011232" y="2322148"/>
            <a:ext cx="7541183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1">
            <a:extLst>
              <a:ext uri="{FF2B5EF4-FFF2-40B4-BE49-F238E27FC236}">
                <a16:creationId xmlns:a16="http://schemas.microsoft.com/office/drawing/2014/main" id="{58DB31F5-BC2C-4885-BC9B-521F8A981355}"/>
              </a:ext>
            </a:extLst>
          </p:cNvPr>
          <p:cNvSpPr txBox="1">
            <a:spLocks/>
          </p:cNvSpPr>
          <p:nvPr/>
        </p:nvSpPr>
        <p:spPr>
          <a:xfrm>
            <a:off x="1073640" y="2914207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Convert JSON collections to a </a:t>
            </a:r>
            <a:r>
              <a:rPr lang="en-US" sz="1400" b="1" spc="300" dirty="0" err="1"/>
              <a:t>rowset</a:t>
            </a:r>
            <a:endParaRPr lang="en-US" sz="1400" b="1" spc="3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9C707A-B5E3-44AF-943B-03F34A915264}"/>
              </a:ext>
            </a:extLst>
          </p:cNvPr>
          <p:cNvSpPr/>
          <p:nvPr/>
        </p:nvSpPr>
        <p:spPr>
          <a:xfrm>
            <a:off x="659461" y="2872716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16C6BF-9C44-49E8-AF22-21314F154E60}"/>
              </a:ext>
            </a:extLst>
          </p:cNvPr>
          <p:cNvSpPr/>
          <p:nvPr/>
        </p:nvSpPr>
        <p:spPr>
          <a:xfrm>
            <a:off x="642142" y="2853560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9285D0-CA84-4018-844B-BD827D8383D6}"/>
              </a:ext>
            </a:extLst>
          </p:cNvPr>
          <p:cNvSpPr/>
          <p:nvPr/>
        </p:nvSpPr>
        <p:spPr>
          <a:xfrm>
            <a:off x="1002142" y="2853560"/>
            <a:ext cx="7541183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1">
            <a:extLst>
              <a:ext uri="{FF2B5EF4-FFF2-40B4-BE49-F238E27FC236}">
                <a16:creationId xmlns:a16="http://schemas.microsoft.com/office/drawing/2014/main" id="{6B37CB91-5AD9-4FFA-B7B7-7D9E7A634A0C}"/>
              </a:ext>
            </a:extLst>
          </p:cNvPr>
          <p:cNvSpPr txBox="1">
            <a:spLocks/>
          </p:cNvSpPr>
          <p:nvPr/>
        </p:nvSpPr>
        <p:spPr>
          <a:xfrm>
            <a:off x="1071851" y="3442409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Convert SQL Server data to JSON or export JSON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FF078E-250E-4C8A-B0FE-71DB7815FD2F}"/>
              </a:ext>
            </a:extLst>
          </p:cNvPr>
          <p:cNvSpPr/>
          <p:nvPr/>
        </p:nvSpPr>
        <p:spPr>
          <a:xfrm>
            <a:off x="657672" y="3400918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FCF62E-B3A2-4D47-857C-E923660C6B8D}"/>
              </a:ext>
            </a:extLst>
          </p:cNvPr>
          <p:cNvSpPr/>
          <p:nvPr/>
        </p:nvSpPr>
        <p:spPr>
          <a:xfrm>
            <a:off x="640353" y="3381762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713868F-3B6B-4FFE-8025-69CDDE913EC4}"/>
              </a:ext>
            </a:extLst>
          </p:cNvPr>
          <p:cNvSpPr/>
          <p:nvPr/>
        </p:nvSpPr>
        <p:spPr>
          <a:xfrm>
            <a:off x="1000353" y="3381762"/>
            <a:ext cx="7541183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35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Introduction in Power BI</a:t>
            </a:r>
            <a:endParaRPr lang="en-US" sz="1600" b="1" spc="200" dirty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6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GIT </a:t>
            </a:r>
            <a:r>
              <a:rPr lang="en-US" sz="1600" b="1" spc="200" dirty="0">
                <a:solidFill>
                  <a:schemeClr val="bg1"/>
                </a:solidFill>
                <a:latin typeface="Calibri" charset="0"/>
                <a:cs typeface="Calibri" charset="0"/>
              </a:rPr>
              <a:t>Team Work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54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/>
              <a:t>Git branching model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8D0C48-FB0B-4153-A578-93F7EE5BC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290" y="319717"/>
            <a:ext cx="3179642" cy="42395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301D60-49A4-48C7-AEA4-700708141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068" y="951025"/>
            <a:ext cx="4659059" cy="347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28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/>
              <a:t>Git branching model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59F780-4D76-40E0-A0D8-3E6D2AB83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73" y="901074"/>
            <a:ext cx="2428125" cy="35993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557076-05CB-45EB-A6BD-94150B1DF4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9100" y="901074"/>
            <a:ext cx="1407111" cy="37154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E966CA-7C30-4380-9321-04A9128293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8123" y="1021827"/>
            <a:ext cx="2440977" cy="335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4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/>
              <a:t>Agenda: MSBI.Dev.S20E07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652A51-BFA2-464C-B1CD-A44A39751212}"/>
              </a:ext>
            </a:extLst>
          </p:cNvPr>
          <p:cNvSpPr/>
          <p:nvPr/>
        </p:nvSpPr>
        <p:spPr>
          <a:xfrm>
            <a:off x="360364" y="654293"/>
            <a:ext cx="661840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topics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Designing and Implementing Views</a:t>
            </a:r>
          </a:p>
          <a:p>
            <a:pPr lvl="1"/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Views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Implementing User-Defined Functions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Scalar UDFs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Inline Table-Valued UDF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Multistatement Table-Valued UDF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Limitations on UDFs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Using Synonyms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Creating a Synonym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Hierarchies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Adjacency List Model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Nested Set Model of Hierarchies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HierarchyID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Introduction in Power BI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Team work with GIT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Git branching model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Workflow with branches and Pull Requests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  <a:p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2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Designing and Implementing Views and Inline Functions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3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Creating Views, Inline Functions, and Synonyms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1888274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Views case scenario</a:t>
            </a:r>
          </a:p>
        </p:txBody>
      </p:sp>
    </p:spTree>
    <p:extLst>
      <p:ext uri="{BB962C8B-B14F-4D97-AF65-F5344CB8AC3E}">
        <p14:creationId xmlns:p14="http://schemas.microsoft.com/office/powerpoint/2010/main" val="307179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Creating Views, Inline Functions, and Synonyms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655564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Views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17" y="3339102"/>
            <a:ext cx="7019766" cy="1237982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WITH ENCRYPTION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WITH SCHEMABINDING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WITH VIEW_METADATA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WITH CHECK OPTION</a:t>
            </a:r>
          </a:p>
        </p:txBody>
      </p:sp>
    </p:spTree>
    <p:extLst>
      <p:ext uri="{BB962C8B-B14F-4D97-AF65-F5344CB8AC3E}">
        <p14:creationId xmlns:p14="http://schemas.microsoft.com/office/powerpoint/2010/main" val="56358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Creating Views, Inline Functions, and Synonyms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1637564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Views Restriction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NO ORDER BY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NO PARAMETERS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NO DDL (CREATE, ALTER ETC)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NO TEMP TABLE</a:t>
            </a:r>
          </a:p>
        </p:txBody>
      </p:sp>
    </p:spTree>
    <p:extLst>
      <p:ext uri="{BB962C8B-B14F-4D97-AF65-F5344CB8AC3E}">
        <p14:creationId xmlns:p14="http://schemas.microsoft.com/office/powerpoint/2010/main" val="204699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Designing and Creating Views, Inline Functions, and Synonyms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655564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Views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Indexed Views</a:t>
            </a:r>
          </a:p>
        </p:txBody>
      </p:sp>
    </p:spTree>
    <p:extLst>
      <p:ext uri="{BB962C8B-B14F-4D97-AF65-F5344CB8AC3E}">
        <p14:creationId xmlns:p14="http://schemas.microsoft.com/office/powerpoint/2010/main" val="140266077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1A64D0A1A6140B6A122276D7E3196" ma:contentTypeVersion="2" ma:contentTypeDescription="Create a new document." ma:contentTypeScope="" ma:versionID="eb9d7e4f071135b1952b799147512b58">
  <xsd:schema xmlns:xsd="http://www.w3.org/2001/XMLSchema" xmlns:xs="http://www.w3.org/2001/XMLSchema" xmlns:p="http://schemas.microsoft.com/office/2006/metadata/properties" xmlns:ns2="14e46183-14a5-4343-a187-db51ef71da05" targetNamespace="http://schemas.microsoft.com/office/2006/metadata/properties" ma:root="true" ma:fieldsID="feccca8fb05b9d0c739dd1af05fd115a" ns2:_="">
    <xsd:import namespace="14e46183-14a5-4343-a187-db51ef71da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46183-14a5-4343-a187-db51ef71da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D0CE2C-6EFA-4374-86AB-A07794410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e46183-14a5-4343-a187-db51ef71da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schemas.microsoft.com/office/infopath/2007/PartnerControls"/>
    <ds:schemaRef ds:uri="http://purl.org/dc/elements/1.1/"/>
    <ds:schemaRef ds:uri="http://purl.org/dc/terms/"/>
    <ds:schemaRef ds:uri="http://purl.org/dc/dcmitype/"/>
    <ds:schemaRef ds:uri="http://www.w3.org/XML/1998/namespace"/>
    <ds:schemaRef ds:uri="14e46183-14a5-4343-a187-db51ef71da05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9665</TotalTime>
  <Words>1766</Words>
  <Application>Microsoft Office PowerPoint</Application>
  <PresentationFormat>On-screen Show (16:9)</PresentationFormat>
  <Paragraphs>274</Paragraphs>
  <Slides>33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Arial Black</vt:lpstr>
      <vt:lpstr>Calibri</vt:lpstr>
      <vt:lpstr>Consolas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Vladimir Mitiurin</cp:lastModifiedBy>
  <cp:revision>124</cp:revision>
  <cp:lastPrinted>2014-07-09T13:30:36Z</cp:lastPrinted>
  <dcterms:created xsi:type="dcterms:W3CDTF">2015-03-18T06:37:43Z</dcterms:created>
  <dcterms:modified xsi:type="dcterms:W3CDTF">2019-12-04T21:06:30Z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0x0101002F71A64D0A1A6140B6A122276D7E3196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