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2"/>
  </p:notesMasterIdLst>
  <p:handoutMasterIdLst>
    <p:handoutMasterId r:id="rId33"/>
  </p:handoutMasterIdLst>
  <p:sldIdLst>
    <p:sldId id="258" r:id="rId5"/>
    <p:sldId id="618" r:id="rId6"/>
    <p:sldId id="619" r:id="rId7"/>
    <p:sldId id="620" r:id="rId8"/>
    <p:sldId id="268" r:id="rId9"/>
    <p:sldId id="600" r:id="rId10"/>
    <p:sldId id="613" r:id="rId11"/>
    <p:sldId id="614" r:id="rId12"/>
    <p:sldId id="615" r:id="rId13"/>
    <p:sldId id="621" r:id="rId14"/>
    <p:sldId id="624" r:id="rId15"/>
    <p:sldId id="625" r:id="rId16"/>
    <p:sldId id="626" r:id="rId17"/>
    <p:sldId id="640" r:id="rId18"/>
    <p:sldId id="623" r:id="rId19"/>
    <p:sldId id="595" r:id="rId20"/>
    <p:sldId id="567" r:id="rId21"/>
    <p:sldId id="596" r:id="rId22"/>
    <p:sldId id="598" r:id="rId23"/>
    <p:sldId id="599" r:id="rId24"/>
    <p:sldId id="622" r:id="rId25"/>
    <p:sldId id="601" r:id="rId26"/>
    <p:sldId id="602" r:id="rId27"/>
    <p:sldId id="603" r:id="rId28"/>
    <p:sldId id="604" r:id="rId29"/>
    <p:sldId id="627" r:id="rId30"/>
    <p:sldId id="639" r:id="rId3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86" d="100"/>
          <a:sy n="86" d="100"/>
        </p:scale>
        <p:origin x="1286" y="53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3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9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3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3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stored procedure ends when the T-SQL batch ends, but you can cause the procedure to exit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point by using the RETURN command. You can use more than one RETURN command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procedure. RETURN stops the execution of the procedure and returns control back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caller. Statements after the RETURN statement are not executed.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by itself causes SQL Server to send a status code back to the caller. The statuses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0 for successful and a negative number if there is an error. However, the error numbers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reliable, so you should not rely on them. Use the SQL Server error numbers from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@@ERROR or from ERROR_NUMBER() in a CATCH block instead.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send your own return codes back to the caller by inserting an integer value after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RETURN statement. However, if you want to send information back to the caller, it is considered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better practice to use an OUTPUT parameter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56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1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35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98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7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2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ba.stackexchange.com/questions/16385/whats-the-difference-between-a-temp-table-and-table-variable-in-sql-serv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December 16,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2EBEF-CEC8-4AFF-8D53-3846F0DFD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7" y="348993"/>
            <a:ext cx="4371452" cy="37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Understanding Temporary 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3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Understanding Temporary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056350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Global temporary table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23DCB-1870-4A3B-985A-3EBAA606219E}"/>
              </a:ext>
            </a:extLst>
          </p:cNvPr>
          <p:cNvSpPr/>
          <p:nvPr/>
        </p:nvSpPr>
        <p:spPr>
          <a:xfrm>
            <a:off x="537098" y="1546181"/>
            <a:ext cx="6778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PK_temp_GlobalTable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DATABASE_DEFAULT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2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Understanding Temporary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94093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Local temporary table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23DCB-1870-4A3B-985A-3EBAA606219E}"/>
              </a:ext>
            </a:extLst>
          </p:cNvPr>
          <p:cNvSpPr/>
          <p:nvPr/>
        </p:nvSpPr>
        <p:spPr>
          <a:xfrm>
            <a:off x="537098" y="1546181"/>
            <a:ext cx="6778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PK_temp_LocalTable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DATABASE_DEFAULT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0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Understanding Temporary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92661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Table variable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7A7528-E05D-4344-A9B6-CFA94EB8F0B3}"/>
              </a:ext>
            </a:extLst>
          </p:cNvPr>
          <p:cNvSpPr/>
          <p:nvPr/>
        </p:nvSpPr>
        <p:spPr>
          <a:xfrm>
            <a:off x="501589" y="162061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TalbeVar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2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Understanding Temporary Tables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53457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Temporary tables vs t</a:t>
            </a:r>
            <a:r>
              <a:rPr lang="en-US" sz="1800" dirty="0"/>
              <a:t>able variable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pic>
        <p:nvPicPr>
          <p:cNvPr id="1026" name="Picture 2" descr="Contents">
            <a:extLst>
              <a:ext uri="{FF2B5EF4-FFF2-40B4-BE49-F238E27FC236}">
                <a16:creationId xmlns:a16="http://schemas.microsoft.com/office/drawing/2014/main" id="{EEF87B17-9A7F-4BA2-9030-9DC3D3EE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02" y="807125"/>
            <a:ext cx="39528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CD9250-B21D-4B27-A702-B5658A8A54A9}"/>
              </a:ext>
            </a:extLst>
          </p:cNvPr>
          <p:cNvSpPr/>
          <p:nvPr/>
        </p:nvSpPr>
        <p:spPr>
          <a:xfrm>
            <a:off x="357047" y="286928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https://dba.stackexchange.com/questions/16385/whats-the-difference-between-a-temp-table-and-table-variable-in-sql-server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0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Designing and Implementing Stored Procedures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4258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Stored Procedures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Stored procedures are routines that reside in a database and encapsulate code. SQL Server permits several types of stored procedures, such as the following: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T-SQL stored procedures written in T-SQL code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CLR stored procedures stored as Microsoft .NET assemblies in the database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Extended stored procedures, which make calls to externally compiled data definition languages (DLLs)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Natively Compiled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51244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4258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Stored Procedures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295395"/>
            <a:ext cx="8194437" cy="347191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Stored procedures important features: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Can be called from T-SQL code by using the EXECUTE command.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You can pass data to them through input parameters and receive data back through output parameters.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They can return result sets of queries to the client application.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They can modify data in tables.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They can create, alter, and drop tables and indexes.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They support error handling.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They can execute Dynamic SQL.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You can go for transaction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4258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Stored Procedures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advantages: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To encapsulate T-SQL code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To make a database more secure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To present a more versatile data access layer to users and applications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To help improve performance by creating execution plans that can be reused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56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4258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Stored Procedures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Let’s create and execute SP: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Input parameters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Output Parameters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135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spc="0" dirty="0">
                <a:solidFill>
                  <a:srgbClr val="464547"/>
                </a:solidFill>
                <a:highlight>
                  <a:srgbClr val="A3C644"/>
                </a:highlight>
              </a:rPr>
              <a:t>IN PREVIOUS PART: </a:t>
            </a:r>
            <a:r>
              <a:rPr lang="en-US" dirty="0">
                <a:highlight>
                  <a:srgbClr val="A3C644"/>
                </a:highlight>
              </a:rPr>
              <a:t> MSBI.Dev.S20E09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2" y="724464"/>
            <a:ext cx="781336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Implementing Transactions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Understanding Transactions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Types of Transactions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Transaction Commands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Transaction Levels and States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Transaction Modes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Additional Transaction Options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Basic Locking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Lock Compatibility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Blocking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Deadlocking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Transaction Isolation Levels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READ COMMITTED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READ UNCOMMMITED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READ COMMITTED SNAPSHOT 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REPEATABLE READ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SNAPSHOT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SERIALIZABLE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Detecting and Raising Errors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Analyzing Error Messages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RAISERROR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THROW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TRY_CONVERT and TRY_PARSE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4258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Stored Procedures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Branching Logic</a:t>
            </a: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IF/ELSE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WHILE (with BREAK and CONTINUE)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WAITFOR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GOTO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RETURN (normally inside T-SQL routines)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98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Implementing Triggers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94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Triggers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18814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Triggers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4400" dirty="0"/>
              <a:t>DML Triggers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AFTER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INSTEAD OF</a:t>
            </a:r>
            <a:endParaRPr lang="en-US" sz="20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28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Triggers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18814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Triggers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4400" dirty="0"/>
              <a:t>Nested AFTER Triggers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dirty="0"/>
              <a:t>EXEC </a:t>
            </a:r>
            <a:r>
              <a:rPr lang="en-US" sz="1800" dirty="0" err="1"/>
              <a:t>sp_configure</a:t>
            </a:r>
            <a:r>
              <a:rPr lang="en-US" sz="1800" dirty="0"/>
              <a:t> 'nested triggers';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b="1" dirty="0"/>
              <a:t>32 (not 42)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79677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Triggers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82962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INSTEAD OF Triggers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8355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Triggers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99056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DML Trigger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UPDATE ()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COLUMNS _UPDATED()</a:t>
            </a:r>
            <a:endParaRPr lang="en-US" sz="17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1295396"/>
            <a:ext cx="3590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32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Using Cursors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6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Cursors</a:t>
            </a:r>
            <a:endParaRPr lang="ru-RU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36260" y="837662"/>
            <a:ext cx="64344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331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MSBI.Dev.S20E10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Dynamic SQL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Dynamic SQL Overview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Uses for Dynamic SQL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The EXECUTE Command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SQL Injection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sp_executesql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Use case scenarios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Understanding Temporary Tables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Stored Procedures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Understanding Stored Procedures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SET NOCOUNT 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RETURN and Return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Parameters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	Parameters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Branching Logic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IF/ELSE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WAITFOR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Developing Stored Procedures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Stored Procedures and Error Handling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Dynamic SQL in Stored 	Procedures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7640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MSBI.Dev.S20E10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Implementing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DML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AFTER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Nested AFTER Triggers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INSTEAD OF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DML Trigger 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UP DATE 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COLUMNS _UPDATED()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Cursors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8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Using Dynamic 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Dynamic SQL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082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Dynamic SQL Overview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Generating T-SQL Strings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The EXECUTE Command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SQL Injection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Using </a:t>
            </a:r>
            <a:r>
              <a:rPr lang="en-US" sz="2000" dirty="0" err="1"/>
              <a:t>sp_executesql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943350" y="159508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N'SELECT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custid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companyname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contactname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contacttitle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address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FROM [Sales].[Customers]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 address = N''5678 rue de l''''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Abbaye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'';'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857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Dynamic SQL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082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Dynamic SQL Overview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Generating T-SQL Strings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The EXECUTE Command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SQL Injection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Using </a:t>
            </a:r>
            <a:r>
              <a:rPr lang="en-US" sz="2000" dirty="0" err="1"/>
              <a:t>sp_executesql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163129" y="143339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Executing stored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Impersonating users or logins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Querying a linked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Segoe"/>
              </a:rPr>
              <a:t>Executing dynamic SQL generated strings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256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Dynamic SQL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082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Dynamic SQL Overview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Generating T-SQL Strings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The EXECUTE Command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>
                <a:solidFill>
                  <a:srgbClr val="FF0000"/>
                </a:solidFill>
              </a:rPr>
              <a:t>SQL Injection!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Using </a:t>
            </a:r>
            <a:r>
              <a:rPr lang="en-US" sz="2000" dirty="0" err="1"/>
              <a:t>sp_executesql</a:t>
            </a:r>
            <a:endParaRPr lang="en-US" sz="2000" dirty="0"/>
          </a:p>
        </p:txBody>
      </p:sp>
      <p:pic>
        <p:nvPicPr>
          <p:cNvPr id="1026" name="Picture 2" descr="http://tuhanina.ru/wp-content/uploads/2013/05/grabl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07" y="969110"/>
            <a:ext cx="4416222" cy="374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7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Dynamic SQL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082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Dynamic SQL Overview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Generating T-SQL Strings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The EXECUTE Command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SQL Injection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Using </a:t>
            </a:r>
            <a:r>
              <a:rPr lang="en-US" sz="2000" b="1" dirty="0" err="1"/>
              <a:t>sp_executesql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659472"/>
            <a:ext cx="6248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77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8558</TotalTime>
  <Words>1423</Words>
  <Application>Microsoft Office PowerPoint</Application>
  <PresentationFormat>On-screen Show (16:9)</PresentationFormat>
  <Paragraphs>258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Consolas</vt:lpstr>
      <vt:lpstr>Lucida Grande</vt:lpstr>
      <vt:lpstr>Segoe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182</cp:revision>
  <cp:lastPrinted>2014-07-09T13:30:36Z</cp:lastPrinted>
  <dcterms:created xsi:type="dcterms:W3CDTF">2015-03-18T06:37:43Z</dcterms:created>
  <dcterms:modified xsi:type="dcterms:W3CDTF">2019-12-15T19:19:09Z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