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4"/>
    <p:sldMasterId id="2147483799" r:id="rId5"/>
    <p:sldMasterId id="2147483754" r:id="rId6"/>
  </p:sldMasterIdLst>
  <p:notesMasterIdLst>
    <p:notesMasterId r:id="rId38"/>
  </p:notesMasterIdLst>
  <p:handoutMasterIdLst>
    <p:handoutMasterId r:id="rId39"/>
  </p:handoutMasterIdLst>
  <p:sldIdLst>
    <p:sldId id="276" r:id="rId7"/>
    <p:sldId id="583" r:id="rId8"/>
    <p:sldId id="584" r:id="rId9"/>
    <p:sldId id="585" r:id="rId10"/>
    <p:sldId id="576" r:id="rId11"/>
    <p:sldId id="577" r:id="rId12"/>
    <p:sldId id="587" r:id="rId13"/>
    <p:sldId id="588" r:id="rId14"/>
    <p:sldId id="589" r:id="rId15"/>
    <p:sldId id="573" r:id="rId16"/>
    <p:sldId id="591" r:id="rId17"/>
    <p:sldId id="592" r:id="rId18"/>
    <p:sldId id="566" r:id="rId19"/>
    <p:sldId id="559" r:id="rId20"/>
    <p:sldId id="551" r:id="rId21"/>
    <p:sldId id="558" r:id="rId22"/>
    <p:sldId id="560" r:id="rId23"/>
    <p:sldId id="516" r:id="rId24"/>
    <p:sldId id="561" r:id="rId25"/>
    <p:sldId id="562" r:id="rId26"/>
    <p:sldId id="597" r:id="rId27"/>
    <p:sldId id="593" r:id="rId28"/>
    <p:sldId id="552" r:id="rId29"/>
    <p:sldId id="553" r:id="rId30"/>
    <p:sldId id="594" r:id="rId31"/>
    <p:sldId id="555" r:id="rId32"/>
    <p:sldId id="556" r:id="rId33"/>
    <p:sldId id="557" r:id="rId34"/>
    <p:sldId id="564" r:id="rId35"/>
    <p:sldId id="596" r:id="rId36"/>
    <p:sldId id="565" r:id="rId37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CCC"/>
    <a:srgbClr val="A3C644"/>
    <a:srgbClr val="999999"/>
    <a:srgbClr val="B22746"/>
    <a:srgbClr val="1A9CB0"/>
    <a:srgbClr val="E6E6E6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689B2F-2571-473F-98B4-1C0812B8F2D6}" v="1" dt="2019-02-10T16:18:03.59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2085" autoAdjust="0"/>
  </p:normalViewPr>
  <p:slideViewPr>
    <p:cSldViewPr snapToGrid="0">
      <p:cViewPr varScale="1">
        <p:scale>
          <a:sx n="104" d="100"/>
          <a:sy n="104" d="100"/>
        </p:scale>
        <p:origin x="691" y="8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0" Type="http://schemas.openxmlformats.org/officeDocument/2006/relationships/slide" Target="slides/slide14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Potapov" userId="10ffae6e-656f-4a8a-9117-a53fb250c25f" providerId="ADAL" clId="{BEB2FBE7-C6D8-4086-833B-F1C45C7603AA}"/>
    <pc:docChg chg="addSld delSld modSld">
      <pc:chgData name="Andrey Potapov" userId="10ffae6e-656f-4a8a-9117-a53fb250c25f" providerId="ADAL" clId="{BEB2FBE7-C6D8-4086-833B-F1C45C7603AA}" dt="2019-02-10T16:18:14.254" v="6" actId="2696"/>
      <pc:docMkLst>
        <pc:docMk/>
      </pc:docMkLst>
      <pc:sldChg chg="modSp add">
        <pc:chgData name="Andrey Potapov" userId="10ffae6e-656f-4a8a-9117-a53fb250c25f" providerId="ADAL" clId="{BEB2FBE7-C6D8-4086-833B-F1C45C7603AA}" dt="2019-02-10T16:18:11.103" v="5" actId="20577"/>
        <pc:sldMkLst>
          <pc:docMk/>
          <pc:sldMk cId="4274838601" sldId="451"/>
        </pc:sldMkLst>
        <pc:spChg chg="mod">
          <ac:chgData name="Andrey Potapov" userId="10ffae6e-656f-4a8a-9117-a53fb250c25f" providerId="ADAL" clId="{BEB2FBE7-C6D8-4086-833B-F1C45C7603AA}" dt="2019-02-10T16:18:06.909" v="2" actId="20577"/>
          <ac:spMkLst>
            <pc:docMk/>
            <pc:sldMk cId="4274838601" sldId="451"/>
            <ac:spMk id="14" creationId="{00000000-0000-0000-0000-000000000000}"/>
          </ac:spMkLst>
        </pc:spChg>
        <pc:spChg chg="mod">
          <ac:chgData name="Andrey Potapov" userId="10ffae6e-656f-4a8a-9117-a53fb250c25f" providerId="ADAL" clId="{BEB2FBE7-C6D8-4086-833B-F1C45C7603AA}" dt="2019-02-10T16:18:11.103" v="5" actId="20577"/>
          <ac:spMkLst>
            <pc:docMk/>
            <pc:sldMk cId="4274838601" sldId="451"/>
            <ac:spMk id="15" creationId="{00000000-0000-0000-0000-000000000000}"/>
          </ac:spMkLst>
        </pc:spChg>
      </pc:sldChg>
      <pc:sldChg chg="del">
        <pc:chgData name="Andrey Potapov" userId="10ffae6e-656f-4a8a-9117-a53fb250c25f" providerId="ADAL" clId="{BEB2FBE7-C6D8-4086-833B-F1C45C7603AA}" dt="2019-02-10T16:18:14.254" v="6" actId="2696"/>
        <pc:sldMkLst>
          <pc:docMk/>
          <pc:sldMk cId="1841121397" sldId="50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71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5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6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63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91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18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23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2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9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9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291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26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00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75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97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2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52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8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25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0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12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0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52865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5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68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8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15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83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64634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39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27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51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655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755049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55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26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06133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8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81196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40851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37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687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81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3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38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38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508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MSBI LAB</a:t>
            </a:r>
            <a:br>
              <a:rPr lang="en-US" dirty="0"/>
            </a:br>
            <a:r>
              <a:rPr lang="en-US" dirty="0"/>
              <a:t>S21.E05-SQL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December 28, 2020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solidFill>
            <a:schemeClr val="bg1"/>
          </a:solidFill>
        </p:spPr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FDABD4-2DCD-4020-A56B-71BE047EE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4153" y="1125140"/>
            <a:ext cx="3405340" cy="289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117" y="1503474"/>
            <a:ext cx="1755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{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ROWS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|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RANGE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} 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55195" y="1422400"/>
            <a:ext cx="5562510" cy="2544293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UNBOUNDED PRECEDING or FOLLOWING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, meaning the beginning or end of the  partition, respectively</a:t>
            </a:r>
            <a:endParaRPr lang="en-US" sz="2900" dirty="0">
              <a:solidFill>
                <a:srgbClr val="1A9CB0"/>
              </a:solidFill>
            </a:endParaRP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CURRENT ROW</a:t>
            </a:r>
            <a:r>
              <a:rPr lang="en-US" sz="1600" dirty="0"/>
              <a:t>, obviously representing the current row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&lt;n&gt; ROWS PRECEDING or FOLLOWING</a:t>
            </a:r>
            <a:r>
              <a:rPr lang="en-US" sz="1600" dirty="0"/>
              <a:t>, meaning n rows before or after the current, respectively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RANGE UNBOUNDED PRECEDING AND CURRENT ROW </a:t>
            </a:r>
            <a:r>
              <a:rPr lang="en-US" sz="1600" dirty="0"/>
              <a:t>is used as default for window frame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9744C2-1D2D-488E-8FDF-827D2313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Window Functions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1C4E11-0CAE-400E-8431-5373340AD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Window Frames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7302E-4AE3-4AE9-A105-6E3CFCCA1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5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Window Functions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CC746A-5D42-4E14-A034-64456307E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07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7AA2-0486-43B5-A74D-0CA2DD84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Creating and Altering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2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Base tables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Temporary tables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Table variables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Views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Indexed views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Derived tables and table 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C3297E-7F77-448B-A0A4-18CFB7CF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Creating and Altering Tables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6FE11B-8675-45A6-B8D2-C70F58B4CC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Creating and Altering Tables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672445-A8E0-4F3C-AE2A-77A45493C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4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CREATE TABLE statement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SELECT INTO 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88" y="2286367"/>
            <a:ext cx="5724525" cy="250507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DEAF4D4-F430-4510-B8F4-29B8484B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Creating and Altering Tables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D5AFE7-B2D3-4C70-9B1B-47BC0FC87F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Creating and Altering Tables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4558AF-C21F-4879-A14C-B0B80F41C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Specifying a Database Schema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Naming Tables and Columns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Sys (Lineage) Columns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Choosing Column Data Types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NULL and Default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Computed Columns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Table Compression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FB8EC4-206F-4824-8411-D1D7744F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Creating and Altering Tables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78107F-89A0-44A5-9385-AB93A91D4A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Creating and Altering Tables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453634B-7900-4F9F-B303-105C9DF2B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3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Regular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Delimited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5344" y="1576249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Production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CategoriesTest1</a:t>
            </a:r>
          </a:p>
        </p:txBody>
      </p:sp>
      <p:sp>
        <p:nvSpPr>
          <p:cNvPr id="4" name="Rectangle 3"/>
          <p:cNvSpPr/>
          <p:nvPr/>
        </p:nvSpPr>
        <p:spPr>
          <a:xfrm>
            <a:off x="3055344" y="3259475"/>
            <a:ext cx="50925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Production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"Tomorrow's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Schedule"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7A322-A0FD-4795-8785-9AFB8AF6CD55}"/>
              </a:ext>
            </a:extLst>
          </p:cNvPr>
          <p:cNvSpPr/>
          <p:nvPr/>
        </p:nvSpPr>
        <p:spPr>
          <a:xfrm>
            <a:off x="3055344" y="2723384"/>
            <a:ext cx="4358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Production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[Yesterday's News]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255F3DA-D68E-4AAA-A7A2-DA609EAE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Creating and Altering Tables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CA9C5C-38E6-4839-B70D-3B6A2F3053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Naming Tables and Columns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B8AEB4-2329-4355-9FE9-198096EA0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15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86226" y="1503470"/>
            <a:ext cx="7689261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Size is important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NVARCHAR or VARCHAR  vs NCHAR or CHAR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DATE, TIME, and DATETIME2 vs DATETIME and SMALLDATETIME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VARCHAR(MAX), NVARCHAR(MAX), and VARBINARY(MAX) instead of the deprecated TEXT, NTEXT, and IMAGE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Use DECIMAL and NUMERIC instead of FLOAT or REAL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90AD83-894E-4A83-807A-A6DE52A6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Creating and Altering Tables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86A71A-B8FE-4F98-B092-8C36FB5BF7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Choosing Column Data Types</a:t>
            </a:r>
            <a:endParaRPr lang="en-US" b="1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3DE55C-8392-4DA4-AF27-536045E35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27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2E1A2C-05AA-4EC3-BE65-158F3B65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Data Type for Keys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67BC-222B-4DB3-99B1-3B3AC87C10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The identity column property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The sequence object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Nonsequential GUIDs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Sequential GUIDs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Custom solutions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880E56-7DC9-4DD0-9DD2-43D4735D9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Choosing a Data Type for Keys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B8A51-5A75-4E4B-A1A4-BC229D1D1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308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86226" y="1503470"/>
            <a:ext cx="7689261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NULL and Default Values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The Identity Property and Sequence Numbers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Computed Columns  (non deterministic function GETDATE() or CURRENT_TIMESTAMP)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CBAF73-D9F8-45A8-BCA5-753097B0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Creating and Altering Tables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792638-1417-403E-8CBD-BAFB04A821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Column</a:t>
            </a:r>
            <a:endParaRPr lang="en-US" b="1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55857C-DBF7-40DF-A0C7-9650D8E07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8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PREVIOUS PART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Using Set Operators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4418242" cy="356616"/>
          </a:xfrm>
        </p:spPr>
        <p:txBody>
          <a:bodyPr/>
          <a:lstStyle/>
          <a:p>
            <a:r>
              <a:rPr lang="en-US" sz="1100" b="1" dirty="0"/>
              <a:t>Using Subqueries AND Table Expressions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USING APPLY Operator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Grouping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42F2B2B-0809-4206-AA76-64C2EF29833B}"/>
              </a:ext>
            </a:extLst>
          </p:cNvPr>
          <p:cNvSpPr txBox="1">
            <a:spLocks/>
          </p:cNvSpPr>
          <p:nvPr/>
        </p:nvSpPr>
        <p:spPr>
          <a:xfrm>
            <a:off x="357188" y="351337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289087F8-ACFF-4DCF-8E4B-7C60C65AF783}"/>
              </a:ext>
            </a:extLst>
          </p:cNvPr>
          <p:cNvSpPr txBox="1">
            <a:spLocks/>
          </p:cNvSpPr>
          <p:nvPr/>
        </p:nvSpPr>
        <p:spPr>
          <a:xfrm>
            <a:off x="710971" y="3512135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Pivoting and Unpivoting Data</a:t>
            </a:r>
            <a:endParaRPr lang="en-US" sz="11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E0CCB10-7D0B-4FD7-94F6-DE85D2810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045" y="1200150"/>
            <a:ext cx="3228767" cy="2743200"/>
          </a:xfrm>
          <a:prstGeom prst="rect">
            <a:avLst/>
          </a:prstGeom>
        </p:spPr>
      </p:pic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F3BD3494-CB32-40D4-B1ED-38EF53D0CB18}"/>
              </a:ext>
            </a:extLst>
          </p:cNvPr>
          <p:cNvSpPr txBox="1">
            <a:spLocks/>
          </p:cNvSpPr>
          <p:nvPr/>
        </p:nvSpPr>
        <p:spPr>
          <a:xfrm>
            <a:off x="357188" y="411642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1A86E6E8-A3E0-475A-9942-0C13E29C7C85}"/>
              </a:ext>
            </a:extLst>
          </p:cNvPr>
          <p:cNvSpPr txBox="1">
            <a:spLocks/>
          </p:cNvSpPr>
          <p:nvPr/>
        </p:nvSpPr>
        <p:spPr>
          <a:xfrm>
            <a:off x="710971" y="4115192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Design for OLTP Database: EAV pattern</a:t>
            </a:r>
          </a:p>
        </p:txBody>
      </p:sp>
    </p:spTree>
    <p:extLst>
      <p:ext uri="{BB962C8B-B14F-4D97-AF65-F5344CB8AC3E}">
        <p14:creationId xmlns:p14="http://schemas.microsoft.com/office/powerpoint/2010/main" val="1161258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86226" y="1503470"/>
            <a:ext cx="7689261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Row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Page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5C8B5B-DFA3-437F-A9C4-7CE61607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Creating and Altering Tables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6A775A-5EB3-4C3E-A10B-64721120E9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Table Compression</a:t>
            </a:r>
            <a:endParaRPr lang="en-US" b="1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9BBA47-1F7F-466F-A2FA-878AEA18E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0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Creating and Altering Tables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CC746A-5D42-4E14-A034-64456307E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360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875D-C4A1-4EB6-9A9D-E422EA03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Enforcing Data 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74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NOT NULL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Primary Key Constraint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Unique Constraint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Foreign Key Constraint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Check Constraint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Default Constraint</a:t>
            </a:r>
          </a:p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1026" name="Picture 2" descr="http://www.dbanotes.com/wp-content/uploads/2011/09/oracle11g-constrai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26" y="953762"/>
            <a:ext cx="4110183" cy="151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zentut.com/wp-content/uploads/2012/10/SQL-Constrain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888" y="2467627"/>
            <a:ext cx="3733138" cy="224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AEE1BE-10B4-4F1C-96DB-B38FD675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Enforcing Data Integrity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0899B2-E266-4493-A5F3-546975F147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Constraints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9DF317-C279-4353-ABFD-09275A797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54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zentut.com/wp-content/uploads/2012/10/primary-key-constrai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170" y="1635227"/>
            <a:ext cx="27051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01725C2-50F2-4FD0-B39A-882BD31B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Enforcing Data Integrity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D65D0F-6786-4953-A6CB-9645486025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Primary Key Constraints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C2208-9F5A-4CEF-B70F-C1E2F6496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57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362" y="2190974"/>
            <a:ext cx="5153025" cy="4762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43FA805-FCB7-4AE7-92B1-3EFEF2D4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Enforcing Data Integrity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64315A-EE05-4E19-9DB1-E00543DC2E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Unique Constraints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A9D25-729D-43F2-83AA-9B85091F1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41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445" y="794553"/>
            <a:ext cx="3571875" cy="2038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17" y="3159283"/>
            <a:ext cx="8919604" cy="95514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EEB0F3F-022D-4416-94F5-37D6A6BA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Enforcing Data Integrity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63260D-3ACC-4132-984E-78F4FA7FF2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Foreign Key Constraints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AF08C8-7983-47B6-A00E-C7F07AC8B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52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08" y="2178045"/>
            <a:ext cx="8106310" cy="12946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7FEAE7C-B4DB-4846-AE9A-E5D5340A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Enforcing Data Integrity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409984-5339-4B57-AFAA-E2241F06F8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Check Constraints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5F658-5271-4F8A-95E2-6E58B3E3D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05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153" y="1390453"/>
            <a:ext cx="5932417" cy="287332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47413D3-8D76-4D91-8849-258D0190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Enforcing Data Integrity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08C5B6-B7FA-40C7-B861-C0EAAADD52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Default Constraints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66433-E908-437A-9F0C-C089CF244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23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63436" y="2924351"/>
            <a:ext cx="1866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eSansMonoConNormal"/>
              </a:rPr>
              <a:t>DF_&lt;Table&gt;_&lt;Column&gt;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3436" y="3420376"/>
            <a:ext cx="3060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eSansMonoConNormal"/>
              </a:rPr>
              <a:t>CK_&lt;Table&gt;_&lt;</a:t>
            </a:r>
            <a:r>
              <a:rPr lang="en-US" dirty="0" err="1">
                <a:latin typeface="TheSansMonoConNormal"/>
              </a:rPr>
              <a:t>Column_Or_Description</a:t>
            </a:r>
            <a:r>
              <a:rPr lang="en-US" dirty="0">
                <a:latin typeface="TheSansMonoConNormal"/>
              </a:rPr>
              <a:t>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3436" y="1972070"/>
            <a:ext cx="28113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eSansMonoConNormal"/>
              </a:rPr>
              <a:t>UQ_&lt;</a:t>
            </a:r>
            <a:r>
              <a:rPr lang="en-US" dirty="0" err="1">
                <a:latin typeface="TheSansMonoConNormal"/>
              </a:rPr>
              <a:t>TableName</a:t>
            </a:r>
            <a:r>
              <a:rPr lang="en-US" dirty="0">
                <a:latin typeface="TheSansMonoConNormal"/>
              </a:rPr>
              <a:t>&gt;_&lt;</a:t>
            </a:r>
            <a:r>
              <a:rPr lang="en-US" dirty="0" err="1">
                <a:latin typeface="TheSansMonoConNormal"/>
              </a:rPr>
              <a:t>ColNames</a:t>
            </a:r>
            <a:r>
              <a:rPr lang="en-US" dirty="0">
                <a:latin typeface="TheSansMonoConNormal"/>
              </a:rPr>
              <a:t>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63436" y="2435301"/>
            <a:ext cx="4368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eSansMonoConNormal"/>
              </a:rPr>
              <a:t>FK_&lt;</a:t>
            </a:r>
            <a:r>
              <a:rPr lang="en-US" dirty="0" err="1">
                <a:latin typeface="TheSansMonoConNormal"/>
              </a:rPr>
              <a:t>ReferencingTable</a:t>
            </a:r>
            <a:r>
              <a:rPr lang="en-US" dirty="0">
                <a:latin typeface="TheSansMonoConNormal"/>
              </a:rPr>
              <a:t>&gt;_&lt;</a:t>
            </a:r>
            <a:r>
              <a:rPr lang="en-US" dirty="0" err="1">
                <a:latin typeface="TheSansMonoConNormal"/>
              </a:rPr>
              <a:t>ReferencedTable</a:t>
            </a:r>
            <a:r>
              <a:rPr lang="en-US" dirty="0">
                <a:latin typeface="TheSansMonoConNormal"/>
              </a:rPr>
              <a:t>&gt;_&lt;</a:t>
            </a:r>
            <a:r>
              <a:rPr lang="en-US" dirty="0" err="1">
                <a:latin typeface="TheSansMonoConNormal"/>
              </a:rPr>
              <a:t>ColNames</a:t>
            </a:r>
            <a:r>
              <a:rPr lang="en-US" dirty="0">
                <a:latin typeface="TheSansMonoConNormal"/>
              </a:rPr>
              <a:t>&gt;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F879E95-AA43-448F-AC31-5B98158E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Enforcing Data Integrity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DFAE70-4354-4290-9500-6D13C719AA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Naming</a:t>
            </a:r>
            <a:endParaRPr lang="en-US" b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8E33C15-F8AB-4A39-B81C-F2E37E8E8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171AD1-FDCF-47F6-B607-F911E0D7A171}"/>
              </a:ext>
            </a:extLst>
          </p:cNvPr>
          <p:cNvSpPr/>
          <p:nvPr/>
        </p:nvSpPr>
        <p:spPr>
          <a:xfrm>
            <a:off x="2163435" y="1483020"/>
            <a:ext cx="2467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heSansMonoConNormal"/>
              </a:rPr>
              <a:t>PK_&lt;</a:t>
            </a:r>
            <a:r>
              <a:rPr lang="en-US" dirty="0" err="1">
                <a:latin typeface="TheSansMonoConNormal"/>
              </a:rPr>
              <a:t>TableName</a:t>
            </a:r>
            <a:r>
              <a:rPr lang="en-US" dirty="0">
                <a:latin typeface="TheSansMonoConNormal"/>
              </a:rPr>
              <a:t>&gt;_&lt;</a:t>
            </a:r>
            <a:r>
              <a:rPr lang="en-US" dirty="0" err="1">
                <a:latin typeface="TheSansMonoConNormal"/>
              </a:rPr>
              <a:t>ColNames</a:t>
            </a:r>
            <a:r>
              <a:rPr lang="en-US" dirty="0">
                <a:latin typeface="TheSansMonoConNormal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S21E05 AGENDA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r>
              <a:rPr lang="en-US" sz="1100" b="1" spc="300" dirty="0"/>
              <a:t>Using Window Functions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4418242" cy="356616"/>
          </a:xfrm>
        </p:spPr>
        <p:txBody>
          <a:bodyPr/>
          <a:lstStyle/>
          <a:p>
            <a:r>
              <a:rPr lang="en-US" sz="1100" b="1" spc="300" dirty="0"/>
              <a:t>Creating and Altering Tables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4418242" cy="356616"/>
          </a:xfrm>
        </p:spPr>
        <p:txBody>
          <a:bodyPr/>
          <a:lstStyle/>
          <a:p>
            <a:r>
              <a:rPr lang="en-US" sz="1100" b="1" spc="300" dirty="0"/>
              <a:t>Enforcing Data Integrity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418242" cy="356616"/>
          </a:xfrm>
        </p:spPr>
        <p:txBody>
          <a:bodyPr/>
          <a:lstStyle/>
          <a:p>
            <a:r>
              <a:rPr lang="en-US" sz="1100" b="1" spc="300" dirty="0"/>
              <a:t>SSDT: How to manage database as a source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F3C61E7-609B-4401-94DB-6CEFA29AD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046" y="1200150"/>
            <a:ext cx="32287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73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3396-8D33-4662-8693-EA5AF508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SSDT:</a:t>
            </a:r>
            <a:b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How to manage database as a source code</a:t>
            </a:r>
            <a:b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0AC51BF3-E907-426A-A9F8-CDB195264C4C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8429625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 defTabSz="34290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Create new project. </a:t>
            </a:r>
          </a:p>
          <a:p>
            <a:pPr marL="173736" lvl="2" indent="-173736" defTabSz="34290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Sync project to actual state of database</a:t>
            </a:r>
          </a:p>
          <a:p>
            <a:pPr marL="173736" lvl="2" indent="-173736" defTabSz="34290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Deploy changes to DEV , TST and PRD</a:t>
            </a:r>
          </a:p>
          <a:p>
            <a:pPr marL="173736" lvl="2" indent="-173736" defTabSz="34290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Teamwork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B9FE5E-3845-4887-AE21-B923DC0A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SSDT How to manage database as a source code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1B5A2-B637-42A1-9A8A-AFB073CAB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8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84B2-BBF1-4B14-80F7-829D7D58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Using Window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2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simple-talk.com/iwritefor/articlefiles/1396-image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101495"/>
            <a:ext cx="6301612" cy="363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5D8BDE5-8590-433A-9A0B-2F747402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Window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1692B-2EF2-40F8-9D1A-F2C8A72A7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5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lh3.ggpht.com/-Fj_cXO15VR0/UrCA01IThKI/AAAAAAAAA2I/ftw9jtvvz7g/SQL_A_Current_Row.png?imgmax=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44" y="953762"/>
            <a:ext cx="6358209" cy="357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4655879-D276-4F25-9382-4E9B403E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Window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09888-1ABA-49EB-817A-54C3D60CFD66}"/>
              </a:ext>
            </a:extLst>
          </p:cNvPr>
          <p:cNvSpPr txBox="1"/>
          <p:nvPr/>
        </p:nvSpPr>
        <p:spPr>
          <a:xfrm>
            <a:off x="360364" y="1879252"/>
            <a:ext cx="232384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SFMono-Regular"/>
              </a:rPr>
              <a:t>&lt;window function&gt;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OVER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( 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	[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PARTITION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BY …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]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	[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ORDER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BY…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]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	[{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ROWS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|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RANGE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} ]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1D202-EBA5-4AEF-8E09-AEDE74CCD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0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7402" y="4506294"/>
            <a:ext cx="6495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https://docs.microsoft.com/en-us/sql/t-sql/functions/aggregate-functions-transact-sql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60743B6-4D31-4284-A39B-96EC2AB1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Window Functions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6236E0-A929-461A-9A1C-E98FFCCE82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Window Aggregate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A9197A2-188F-4121-BB22-EB2F833F0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C15A8-07D9-475C-9054-ACD756089A44}"/>
              </a:ext>
            </a:extLst>
          </p:cNvPr>
          <p:cNvSpPr txBox="1"/>
          <p:nvPr/>
        </p:nvSpPr>
        <p:spPr>
          <a:xfrm>
            <a:off x="1055955" y="1392084"/>
            <a:ext cx="3020198" cy="263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strike="sngStrike" dirty="0"/>
              <a:t>APPROX_COUNT_DISTINCT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AVG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strike="sngStrike" dirty="0"/>
              <a:t>CHECKSUM_AGG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COUNT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COUNT_BIG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strike="sngStrike" dirty="0"/>
              <a:t>GROUPING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strike="sngStrike" dirty="0"/>
              <a:t>GROUPING_ID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497F27-F76A-4836-AF3D-AD8100235F60}"/>
              </a:ext>
            </a:extLst>
          </p:cNvPr>
          <p:cNvSpPr txBox="1"/>
          <p:nvPr/>
        </p:nvSpPr>
        <p:spPr>
          <a:xfrm>
            <a:off x="4572000" y="1422400"/>
            <a:ext cx="3020198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MAX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MIN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STDEV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STDEVP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strike="sngStrike" dirty="0"/>
              <a:t>STRING_AGG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SUM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VAR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VARP</a:t>
            </a:r>
          </a:p>
        </p:txBody>
      </p:sp>
    </p:spTree>
    <p:extLst>
      <p:ext uri="{BB962C8B-B14F-4D97-AF65-F5344CB8AC3E}">
        <p14:creationId xmlns:p14="http://schemas.microsoft.com/office/powerpoint/2010/main" val="267985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7402" y="4506294"/>
            <a:ext cx="6495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https://docs.microsoft.com/en-us/sql/t-sql/functions/ranking-functions-transact-sql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60743B6-4D31-4284-A39B-96EC2AB1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Window Functions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6236E0-A929-461A-9A1C-E98FFCCE82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Window Ranking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A9197A2-188F-4121-BB22-EB2F833F0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C15A8-07D9-475C-9054-ACD756089A44}"/>
              </a:ext>
            </a:extLst>
          </p:cNvPr>
          <p:cNvSpPr txBox="1"/>
          <p:nvPr/>
        </p:nvSpPr>
        <p:spPr>
          <a:xfrm>
            <a:off x="864920" y="1575195"/>
            <a:ext cx="3020198" cy="1993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RANK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DENSE_RANK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NTILE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ROW_NUMBER</a:t>
            </a:r>
          </a:p>
        </p:txBody>
      </p:sp>
    </p:spTree>
    <p:extLst>
      <p:ext uri="{BB962C8B-B14F-4D97-AF65-F5344CB8AC3E}">
        <p14:creationId xmlns:p14="http://schemas.microsoft.com/office/powerpoint/2010/main" val="307811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7402" y="4506294"/>
            <a:ext cx="6495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https://docs.microsoft.com/en-us/sql/t-sql/functions/analytic-functions-transact-sql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60743B6-4D31-4284-A39B-96EC2AB1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Window Functions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6236E0-A929-461A-9A1C-E98FFCCE82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Window Analytic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A9197A2-188F-4121-BB22-EB2F833F0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C15A8-07D9-475C-9054-ACD756089A44}"/>
              </a:ext>
            </a:extLst>
          </p:cNvPr>
          <p:cNvSpPr txBox="1"/>
          <p:nvPr/>
        </p:nvSpPr>
        <p:spPr>
          <a:xfrm>
            <a:off x="864920" y="1361343"/>
            <a:ext cx="3020198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CUME_DIST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FIRST_VALUE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LAG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LAST_VALUE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LEAD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PERCENT_RANK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PERCENTILE_CONT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PERCENTILE_DISC</a:t>
            </a:r>
          </a:p>
        </p:txBody>
      </p:sp>
    </p:spTree>
    <p:extLst>
      <p:ext uri="{BB962C8B-B14F-4D97-AF65-F5344CB8AC3E}">
        <p14:creationId xmlns:p14="http://schemas.microsoft.com/office/powerpoint/2010/main" val="3512063152"/>
      </p:ext>
    </p:extLst>
  </p:cSld>
  <p:clrMapOvr>
    <a:masterClrMapping/>
  </p:clrMapOvr>
</p:sld>
</file>

<file path=ppt/theme/theme1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2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3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c8fb4810-c3cf-44db-bdf0-77d94482a97a"/>
    <ds:schemaRef ds:uri="http://purl.org/dc/terms/"/>
    <ds:schemaRef ds:uri="http://www.w3.org/XML/1998/namespace"/>
    <ds:schemaRef ds:uri="609121fb-01d0-49fe-b3fd-9a3e3a0646a9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53E9727-CC5C-4EF8-9504-50C84B03DE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11780</TotalTime>
  <Words>709</Words>
  <Application>Microsoft Office PowerPoint</Application>
  <PresentationFormat>On-screen Show (16:9)</PresentationFormat>
  <Paragraphs>219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Arial Black</vt:lpstr>
      <vt:lpstr>Calibri</vt:lpstr>
      <vt:lpstr>Calibri Light</vt:lpstr>
      <vt:lpstr>Consolas</vt:lpstr>
      <vt:lpstr>SFMono-Regular</vt:lpstr>
      <vt:lpstr>TheSansMonoConNormal</vt:lpstr>
      <vt:lpstr>Breakers</vt:lpstr>
      <vt:lpstr>Covers</vt:lpstr>
      <vt:lpstr>General</vt:lpstr>
      <vt:lpstr>MSBI LAB S21.E05-SQL</vt:lpstr>
      <vt:lpstr>IN THE PREVIOUS PART</vt:lpstr>
      <vt:lpstr>S21E05 AGENDA</vt:lpstr>
      <vt:lpstr>Using Window Functions</vt:lpstr>
      <vt:lpstr>Using Window Functions</vt:lpstr>
      <vt:lpstr>Using Window Functions</vt:lpstr>
      <vt:lpstr>Using Window Functions</vt:lpstr>
      <vt:lpstr>Using Window Functions</vt:lpstr>
      <vt:lpstr>Using Window Functions</vt:lpstr>
      <vt:lpstr>Using Window Functions</vt:lpstr>
      <vt:lpstr>Using Window Functions</vt:lpstr>
      <vt:lpstr>Creating and Altering Tables</vt:lpstr>
      <vt:lpstr>Creating and Altering Tables</vt:lpstr>
      <vt:lpstr>Creating and Altering Tables</vt:lpstr>
      <vt:lpstr>Creating and Altering Tables</vt:lpstr>
      <vt:lpstr>Creating and Altering Tables</vt:lpstr>
      <vt:lpstr>Creating and Altering Tables</vt:lpstr>
      <vt:lpstr>Choosing a Data Type for Keys</vt:lpstr>
      <vt:lpstr>Creating and Altering Tables</vt:lpstr>
      <vt:lpstr>Creating and Altering Tables</vt:lpstr>
      <vt:lpstr>Creating and Altering Tables</vt:lpstr>
      <vt:lpstr>Enforcing Data Integrity</vt:lpstr>
      <vt:lpstr>Enforcing Data Integrity</vt:lpstr>
      <vt:lpstr>Enforcing Data Integrity</vt:lpstr>
      <vt:lpstr>Enforcing Data Integrity</vt:lpstr>
      <vt:lpstr>Enforcing Data Integrity</vt:lpstr>
      <vt:lpstr>Enforcing Data Integrity</vt:lpstr>
      <vt:lpstr>Enforcing Data Integrity</vt:lpstr>
      <vt:lpstr>Enforcing Data Integrity</vt:lpstr>
      <vt:lpstr>SSDT: How to manage database as a source code </vt:lpstr>
      <vt:lpstr>SSDT How to manage database as a source code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153</cp:revision>
  <cp:lastPrinted>2014-07-09T13:30:36Z</cp:lastPrinted>
  <dcterms:created xsi:type="dcterms:W3CDTF">2015-03-18T06:37:43Z</dcterms:created>
  <dcterms:modified xsi:type="dcterms:W3CDTF">2020-12-28T04:52:36Z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0x0101009B22848A6E75B0409A42E310CF3F8F4E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