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36"/>
  </p:notesMasterIdLst>
  <p:handoutMasterIdLst>
    <p:handoutMasterId r:id="rId37"/>
  </p:handoutMasterIdLst>
  <p:sldIdLst>
    <p:sldId id="258" r:id="rId5"/>
    <p:sldId id="784" r:id="rId6"/>
    <p:sldId id="799" r:id="rId7"/>
    <p:sldId id="792" r:id="rId8"/>
    <p:sldId id="793" r:id="rId9"/>
    <p:sldId id="797" r:id="rId10"/>
    <p:sldId id="798" r:id="rId11"/>
    <p:sldId id="268" r:id="rId12"/>
    <p:sldId id="785" r:id="rId13"/>
    <p:sldId id="796" r:id="rId14"/>
    <p:sldId id="795" r:id="rId15"/>
    <p:sldId id="787" r:id="rId16"/>
    <p:sldId id="791" r:id="rId17"/>
    <p:sldId id="786" r:id="rId18"/>
    <p:sldId id="788" r:id="rId19"/>
    <p:sldId id="789" r:id="rId20"/>
    <p:sldId id="790" r:id="rId21"/>
    <p:sldId id="775" r:id="rId22"/>
    <p:sldId id="765" r:id="rId23"/>
    <p:sldId id="766" r:id="rId24"/>
    <p:sldId id="767" r:id="rId25"/>
    <p:sldId id="768" r:id="rId26"/>
    <p:sldId id="769" r:id="rId27"/>
    <p:sldId id="770" r:id="rId28"/>
    <p:sldId id="800" r:id="rId29"/>
    <p:sldId id="801" r:id="rId30"/>
    <p:sldId id="777" r:id="rId31"/>
    <p:sldId id="740" r:id="rId32"/>
    <p:sldId id="781" r:id="rId33"/>
    <p:sldId id="802" r:id="rId34"/>
    <p:sldId id="782" r:id="rId35"/>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C2D9"/>
    <a:srgbClr val="A3C644"/>
    <a:srgbClr val="1A9CB0"/>
    <a:srgbClr val="B22746"/>
    <a:srgbClr val="999999"/>
    <a:srgbClr val="E6E6E6"/>
    <a:srgbClr val="CCCCCC"/>
    <a:srgbClr val="666666"/>
    <a:srgbClr val="464547"/>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27" autoAdjust="0"/>
    <p:restoredTop sz="76410" autoAdjust="0"/>
  </p:normalViewPr>
  <p:slideViewPr>
    <p:cSldViewPr snapToGrid="0">
      <p:cViewPr varScale="1">
        <p:scale>
          <a:sx n="107" d="100"/>
          <a:sy n="107" d="100"/>
        </p:scale>
        <p:origin x="1050" y="78"/>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1/29/2020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1/29/2020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a:t>Appendix includes recent awards, please visit elements.epam.com for all 2016-2017 awards</a:t>
            </a:r>
          </a:p>
        </p:txBody>
      </p:sp>
      <p:sp>
        <p:nvSpPr>
          <p:cNvPr id="4" name="Slide Number Placeholder 3"/>
          <p:cNvSpPr>
            <a:spLocks noGrp="1"/>
          </p:cNvSpPr>
          <p:nvPr>
            <p:ph type="sldNum" sz="quarter" idx="10"/>
          </p:nvPr>
        </p:nvSpPr>
        <p:spPr/>
        <p:txBody>
          <a:bodyPr/>
          <a:lstStyle/>
          <a:p>
            <a:fld id="{7AE90029-A909-AD4E-9775-A0D64990AD22}" type="slidenum">
              <a:rPr lang="en-US" smtClean="0"/>
              <a:t>1</a:t>
            </a:fld>
            <a:endParaRPr lang="en-US"/>
          </a:p>
        </p:txBody>
      </p:sp>
    </p:spTree>
    <p:extLst>
      <p:ext uri="{BB962C8B-B14F-4D97-AF65-F5344CB8AC3E}">
        <p14:creationId xmlns:p14="http://schemas.microsoft.com/office/powerpoint/2010/main" val="657964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1110559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4213728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3113186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3983790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3343872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112428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977900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4273939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3463597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2016354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a:t>Appendix includes recent awards, please visit elements.epam.com for all 2016-2017 awards</a:t>
            </a:r>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3798262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23</a:t>
            </a:fld>
            <a:endParaRPr lang="en-US"/>
          </a:p>
        </p:txBody>
      </p:sp>
    </p:spTree>
    <p:extLst>
      <p:ext uri="{BB962C8B-B14F-4D97-AF65-F5344CB8AC3E}">
        <p14:creationId xmlns:p14="http://schemas.microsoft.com/office/powerpoint/2010/main" val="2976465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24</a:t>
            </a:fld>
            <a:endParaRPr lang="en-US"/>
          </a:p>
        </p:txBody>
      </p:sp>
    </p:spTree>
    <p:extLst>
      <p:ext uri="{BB962C8B-B14F-4D97-AF65-F5344CB8AC3E}">
        <p14:creationId xmlns:p14="http://schemas.microsoft.com/office/powerpoint/2010/main" val="33616075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26</a:t>
            </a:fld>
            <a:endParaRPr lang="en-US"/>
          </a:p>
        </p:txBody>
      </p:sp>
    </p:spTree>
    <p:extLst>
      <p:ext uri="{BB962C8B-B14F-4D97-AF65-F5344CB8AC3E}">
        <p14:creationId xmlns:p14="http://schemas.microsoft.com/office/powerpoint/2010/main" val="3391194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28</a:t>
            </a:fld>
            <a:endParaRPr lang="en-US"/>
          </a:p>
        </p:txBody>
      </p:sp>
    </p:spTree>
    <p:extLst>
      <p:ext uri="{BB962C8B-B14F-4D97-AF65-F5344CB8AC3E}">
        <p14:creationId xmlns:p14="http://schemas.microsoft.com/office/powerpoint/2010/main" val="1025042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30</a:t>
            </a:fld>
            <a:endParaRPr lang="en-US"/>
          </a:p>
        </p:txBody>
      </p:sp>
    </p:spTree>
    <p:extLst>
      <p:ext uri="{BB962C8B-B14F-4D97-AF65-F5344CB8AC3E}">
        <p14:creationId xmlns:p14="http://schemas.microsoft.com/office/powerpoint/2010/main" val="2739017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31</a:t>
            </a:fld>
            <a:endParaRPr lang="en-US"/>
          </a:p>
        </p:txBody>
      </p:sp>
    </p:spTree>
    <p:extLst>
      <p:ext uri="{BB962C8B-B14F-4D97-AF65-F5344CB8AC3E}">
        <p14:creationId xmlns:p14="http://schemas.microsoft.com/office/powerpoint/2010/main" val="906882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a:t>Appendix includes recent awards, please visit elements.epam.com for all 2016-2017 awards</a:t>
            </a:r>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3138907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1362963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1068520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2194590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40324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552885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852014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a:t>MONTH DATE, YEAR</a:t>
            </a:r>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a:t>Background Image</a:t>
            </a:r>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a:t>CLICK TO ADD SUBTITLE</a:t>
            </a:r>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a:t>MONTH DATE, YEAR</a:t>
            </a:r>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75456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791445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Numbered List_ 1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9445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a:solidFill>
                  <a:schemeClr val="accent1"/>
                </a:solidFill>
                <a:latin typeface="Trebuchet MS"/>
                <a:cs typeface="Trebuchet MS"/>
              </a:rPr>
              <a:t>CONFIDENTIAL</a:t>
            </a: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11" r:id="rId4"/>
    <p:sldLayoutId id="2147483749" r:id="rId5"/>
    <p:sldLayoutId id="2147483751" r:id="rId6"/>
    <p:sldLayoutId id="2147483752" r:id="rId7"/>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2"/>
          <p:cNvSpPr txBox="1">
            <a:spLocks/>
          </p:cNvSpPr>
          <p:nvPr/>
        </p:nvSpPr>
        <p:spPr>
          <a:xfrm>
            <a:off x="7487582" y="4826638"/>
            <a:ext cx="1373372" cy="316862"/>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sz="1400" b="1">
                <a:solidFill>
                  <a:schemeClr val="bg1"/>
                </a:solidFill>
                <a:latin typeface="+mj-lt"/>
              </a:rPr>
              <a:t>3</a:t>
            </a:r>
          </a:p>
        </p:txBody>
      </p:sp>
      <p:pic>
        <p:nvPicPr>
          <p:cNvPr id="3" name="Picture 2">
            <a:extLst>
              <a:ext uri="{FF2B5EF4-FFF2-40B4-BE49-F238E27FC236}">
                <a16:creationId xmlns:a16="http://schemas.microsoft.com/office/drawing/2014/main" id="{79653DBC-8030-4694-8839-C82DD373D07F}"/>
              </a:ext>
            </a:extLst>
          </p:cNvPr>
          <p:cNvPicPr>
            <a:picLocks noChangeAspect="1"/>
          </p:cNvPicPr>
          <p:nvPr/>
        </p:nvPicPr>
        <p:blipFill>
          <a:blip r:embed="rId3"/>
          <a:stretch>
            <a:fillRect/>
          </a:stretch>
        </p:blipFill>
        <p:spPr>
          <a:xfrm>
            <a:off x="5081503" y="0"/>
            <a:ext cx="4076955" cy="5143500"/>
          </a:xfrm>
          <a:prstGeom prst="rect">
            <a:avLst/>
          </a:prstGeom>
        </p:spPr>
      </p:pic>
      <p:pic>
        <p:nvPicPr>
          <p:cNvPr id="5" name="Picture 4">
            <a:extLst>
              <a:ext uri="{FF2B5EF4-FFF2-40B4-BE49-F238E27FC236}">
                <a16:creationId xmlns:a16="http://schemas.microsoft.com/office/drawing/2014/main" id="{D05B2F94-165E-4906-8F86-176BC581B52F}"/>
              </a:ext>
            </a:extLst>
          </p:cNvPr>
          <p:cNvPicPr>
            <a:picLocks noChangeAspect="1"/>
          </p:cNvPicPr>
          <p:nvPr/>
        </p:nvPicPr>
        <p:blipFill>
          <a:blip r:embed="rId4"/>
          <a:stretch>
            <a:fillRect/>
          </a:stretch>
        </p:blipFill>
        <p:spPr>
          <a:xfrm>
            <a:off x="5655172" y="0"/>
            <a:ext cx="3504364" cy="1483743"/>
          </a:xfrm>
          <a:prstGeom prst="rect">
            <a:avLst/>
          </a:prstGeom>
        </p:spPr>
      </p:pic>
      <p:sp>
        <p:nvSpPr>
          <p:cNvPr id="8" name="Text Placeholder 14">
            <a:extLst>
              <a:ext uri="{FF2B5EF4-FFF2-40B4-BE49-F238E27FC236}">
                <a16:creationId xmlns:a16="http://schemas.microsoft.com/office/drawing/2014/main" id="{30CB4107-093C-4672-AD73-7CA9BBAF9CB0}"/>
              </a:ext>
            </a:extLst>
          </p:cNvPr>
          <p:cNvSpPr txBox="1">
            <a:spLocks/>
          </p:cNvSpPr>
          <p:nvPr/>
        </p:nvSpPr>
        <p:spPr>
          <a:xfrm>
            <a:off x="412836" y="4422418"/>
            <a:ext cx="3649662" cy="279797"/>
          </a:xfrm>
          <a:prstGeom prst="rect">
            <a:avLst/>
          </a:prstGeom>
        </p:spPr>
        <p:txBody>
          <a:bodyPr>
            <a:normAutofit fontScale="62500" lnSpcReduction="2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None/>
            </a:pPr>
            <a:r>
              <a:rPr lang="en-US" dirty="0"/>
              <a:t>Jan 26, 2019</a:t>
            </a:r>
          </a:p>
        </p:txBody>
      </p:sp>
      <p:pic>
        <p:nvPicPr>
          <p:cNvPr id="2" name="Graphic 1">
            <a:extLst>
              <a:ext uri="{FF2B5EF4-FFF2-40B4-BE49-F238E27FC236}">
                <a16:creationId xmlns:a16="http://schemas.microsoft.com/office/drawing/2014/main" id="{09C5CE88-1800-47F5-9BD5-E5735908B7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2401" y="284670"/>
            <a:ext cx="4522268" cy="3843227"/>
          </a:xfrm>
          <a:prstGeom prst="rect">
            <a:avLst/>
          </a:prstGeom>
        </p:spPr>
      </p:pic>
    </p:spTree>
    <p:extLst>
      <p:ext uri="{BB962C8B-B14F-4D97-AF65-F5344CB8AC3E}">
        <p14:creationId xmlns:p14="http://schemas.microsoft.com/office/powerpoint/2010/main" val="116673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What is Data Warehousing?</a:t>
            </a:r>
          </a:p>
        </p:txBody>
      </p:sp>
      <p:sp>
        <p:nvSpPr>
          <p:cNvPr id="2" name="Rectangle 1">
            <a:extLst>
              <a:ext uri="{FF2B5EF4-FFF2-40B4-BE49-F238E27FC236}">
                <a16:creationId xmlns:a16="http://schemas.microsoft.com/office/drawing/2014/main" id="{28950ADC-E942-4FAC-A882-1C3CE63C3327}"/>
              </a:ext>
            </a:extLst>
          </p:cNvPr>
          <p:cNvSpPr/>
          <p:nvPr/>
        </p:nvSpPr>
        <p:spPr>
          <a:xfrm>
            <a:off x="172529" y="873575"/>
            <a:ext cx="6742257" cy="3681649"/>
          </a:xfrm>
          <a:prstGeom prst="rect">
            <a:avLst/>
          </a:prstGeom>
        </p:spPr>
        <p:txBody>
          <a:bodyPr wrap="square">
            <a:spAutoFit/>
          </a:bodyPr>
          <a:lstStyle/>
          <a:p>
            <a:pPr marL="0" lvl="2">
              <a:lnSpc>
                <a:spcPct val="110000"/>
              </a:lnSpc>
              <a:spcAft>
                <a:spcPts val="1300"/>
              </a:spcAft>
              <a:buClr>
                <a:srgbClr val="2FC2D9"/>
              </a:buClr>
              <a:defRPr/>
            </a:pPr>
            <a:r>
              <a:rPr lang="en-US" sz="1800" b="1" dirty="0"/>
              <a:t>Data warehouse system is also known by the following name:</a:t>
            </a:r>
          </a:p>
          <a:p>
            <a:pPr marL="173736" lvl="2" indent="-173736">
              <a:lnSpc>
                <a:spcPct val="110000"/>
              </a:lnSpc>
              <a:spcAft>
                <a:spcPts val="1300"/>
              </a:spcAft>
              <a:buClr>
                <a:srgbClr val="2FC2D9"/>
              </a:buClr>
              <a:buFont typeface="Arial"/>
              <a:buChar char="•"/>
              <a:defRPr/>
            </a:pPr>
            <a:endParaRPr lang="en-US" sz="1800" b="1" dirty="0"/>
          </a:p>
          <a:p>
            <a:pPr marL="173736" lvl="2" indent="-173736">
              <a:lnSpc>
                <a:spcPct val="110000"/>
              </a:lnSpc>
              <a:spcAft>
                <a:spcPts val="1300"/>
              </a:spcAft>
              <a:buClr>
                <a:srgbClr val="2FC2D9"/>
              </a:buClr>
              <a:buFont typeface="Arial"/>
              <a:buChar char="•"/>
              <a:defRPr/>
            </a:pPr>
            <a:r>
              <a:rPr lang="en-US" sz="1800" b="1" dirty="0"/>
              <a:t>Decision Support System (DSS)</a:t>
            </a:r>
          </a:p>
          <a:p>
            <a:pPr marL="173736" lvl="2" indent="-173736">
              <a:lnSpc>
                <a:spcPct val="110000"/>
              </a:lnSpc>
              <a:spcAft>
                <a:spcPts val="1300"/>
              </a:spcAft>
              <a:buClr>
                <a:srgbClr val="2FC2D9"/>
              </a:buClr>
              <a:buFont typeface="Arial"/>
              <a:buChar char="•"/>
              <a:defRPr/>
            </a:pPr>
            <a:r>
              <a:rPr lang="en-US" sz="1800" b="1" dirty="0"/>
              <a:t>Executive Information System</a:t>
            </a:r>
          </a:p>
          <a:p>
            <a:pPr marL="173736" lvl="2" indent="-173736">
              <a:lnSpc>
                <a:spcPct val="110000"/>
              </a:lnSpc>
              <a:spcAft>
                <a:spcPts val="1300"/>
              </a:spcAft>
              <a:buClr>
                <a:srgbClr val="2FC2D9"/>
              </a:buClr>
              <a:buFont typeface="Arial"/>
              <a:buChar char="•"/>
              <a:defRPr/>
            </a:pPr>
            <a:r>
              <a:rPr lang="en-US" sz="1800" b="1" dirty="0"/>
              <a:t>Management Information System</a:t>
            </a:r>
          </a:p>
          <a:p>
            <a:pPr marL="173736" lvl="2" indent="-173736">
              <a:lnSpc>
                <a:spcPct val="110000"/>
              </a:lnSpc>
              <a:spcAft>
                <a:spcPts val="1300"/>
              </a:spcAft>
              <a:buClr>
                <a:srgbClr val="2FC2D9"/>
              </a:buClr>
              <a:buFont typeface="Arial"/>
              <a:buChar char="•"/>
              <a:defRPr/>
            </a:pPr>
            <a:r>
              <a:rPr lang="en-US" sz="1800" b="1" dirty="0"/>
              <a:t>Business Intelligence Solution</a:t>
            </a:r>
          </a:p>
          <a:p>
            <a:pPr marL="173736" lvl="2" indent="-173736">
              <a:lnSpc>
                <a:spcPct val="110000"/>
              </a:lnSpc>
              <a:spcAft>
                <a:spcPts val="1300"/>
              </a:spcAft>
              <a:buClr>
                <a:srgbClr val="2FC2D9"/>
              </a:buClr>
              <a:buFont typeface="Arial"/>
              <a:buChar char="•"/>
              <a:defRPr/>
            </a:pPr>
            <a:r>
              <a:rPr lang="en-US" sz="1800" b="1" dirty="0"/>
              <a:t>Analytic Application</a:t>
            </a:r>
          </a:p>
          <a:p>
            <a:pPr marL="173736" lvl="2" indent="-173736">
              <a:lnSpc>
                <a:spcPct val="110000"/>
              </a:lnSpc>
              <a:spcAft>
                <a:spcPts val="1300"/>
              </a:spcAft>
              <a:buClr>
                <a:srgbClr val="2FC2D9"/>
              </a:buClr>
              <a:buFont typeface="Arial"/>
              <a:buChar char="•"/>
              <a:defRPr/>
            </a:pPr>
            <a:r>
              <a:rPr lang="en-US" sz="1800" b="1" dirty="0"/>
              <a:t>Data Warehouse</a:t>
            </a:r>
            <a:endParaRPr lang="fr-FR" sz="1800" b="1" dirty="0"/>
          </a:p>
        </p:txBody>
      </p:sp>
      <p:pic>
        <p:nvPicPr>
          <p:cNvPr id="1026" name="Picture 2">
            <a:extLst>
              <a:ext uri="{FF2B5EF4-FFF2-40B4-BE49-F238E27FC236}">
                <a16:creationId xmlns:a16="http://schemas.microsoft.com/office/drawing/2014/main" id="{A1029A97-0BD3-417C-9384-0759DD4358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378" y="1000664"/>
            <a:ext cx="3261749" cy="3427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991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Data Warehousing Concepts</a:t>
            </a:r>
          </a:p>
        </p:txBody>
      </p:sp>
      <p:sp>
        <p:nvSpPr>
          <p:cNvPr id="3" name="Text Placeholder 4"/>
          <p:cNvSpPr txBox="1">
            <a:spLocks/>
          </p:cNvSpPr>
          <p:nvPr/>
        </p:nvSpPr>
        <p:spPr>
          <a:xfrm>
            <a:off x="236117" y="953764"/>
            <a:ext cx="2731838" cy="295466"/>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bg1"/>
              </a:buClr>
              <a:buSzPct val="140000"/>
            </a:pPr>
            <a:r>
              <a:rPr lang="en-US" dirty="0"/>
              <a:t>Conventional data warehouses</a:t>
            </a:r>
            <a:endParaRPr lang="en-US" sz="1800" dirty="0"/>
          </a:p>
        </p:txBody>
      </p:sp>
      <p:sp>
        <p:nvSpPr>
          <p:cNvPr id="2" name="Rectangle 1">
            <a:extLst>
              <a:ext uri="{FF2B5EF4-FFF2-40B4-BE49-F238E27FC236}">
                <a16:creationId xmlns:a16="http://schemas.microsoft.com/office/drawing/2014/main" id="{28950ADC-E942-4FAC-A882-1C3CE63C3327}"/>
              </a:ext>
            </a:extLst>
          </p:cNvPr>
          <p:cNvSpPr/>
          <p:nvPr/>
        </p:nvSpPr>
        <p:spPr>
          <a:xfrm>
            <a:off x="508959" y="1430463"/>
            <a:ext cx="4572000" cy="1929759"/>
          </a:xfrm>
          <a:prstGeom prst="rect">
            <a:avLst/>
          </a:prstGeom>
        </p:spPr>
        <p:txBody>
          <a:bodyPr>
            <a:spAutoFit/>
          </a:bodyPr>
          <a:lstStyle/>
          <a:p>
            <a:pPr marL="173736" lvl="2" indent="-173736">
              <a:lnSpc>
                <a:spcPct val="110000"/>
              </a:lnSpc>
              <a:spcAft>
                <a:spcPts val="1300"/>
              </a:spcAft>
              <a:buClr>
                <a:srgbClr val="2FC2D9"/>
              </a:buClr>
              <a:buFont typeface="Arial"/>
              <a:buChar char="•"/>
              <a:defRPr/>
            </a:pPr>
            <a:r>
              <a:rPr lang="fr-FR" sz="2000" b="1" dirty="0"/>
              <a:t>Data sources</a:t>
            </a:r>
          </a:p>
          <a:p>
            <a:pPr marL="173736" lvl="2" indent="-173736">
              <a:lnSpc>
                <a:spcPct val="110000"/>
              </a:lnSpc>
              <a:spcAft>
                <a:spcPts val="1300"/>
              </a:spcAft>
              <a:buClr>
                <a:srgbClr val="2FC2D9"/>
              </a:buClr>
              <a:buFont typeface="Arial"/>
              <a:buChar char="•"/>
              <a:defRPr/>
            </a:pPr>
            <a:r>
              <a:rPr lang="fr-FR" sz="2000" b="1" dirty="0"/>
              <a:t>Infrastructure</a:t>
            </a:r>
          </a:p>
          <a:p>
            <a:pPr marL="173736" lvl="2" indent="-173736">
              <a:lnSpc>
                <a:spcPct val="110000"/>
              </a:lnSpc>
              <a:spcAft>
                <a:spcPts val="1300"/>
              </a:spcAft>
              <a:buClr>
                <a:srgbClr val="2FC2D9"/>
              </a:buClr>
              <a:buFont typeface="Arial"/>
              <a:buChar char="•"/>
              <a:defRPr/>
            </a:pPr>
            <a:r>
              <a:rPr lang="fr-FR" sz="2000" b="1" dirty="0"/>
              <a:t>Applications</a:t>
            </a:r>
          </a:p>
          <a:p>
            <a:pPr marL="173736" lvl="2" indent="-173736">
              <a:lnSpc>
                <a:spcPct val="110000"/>
              </a:lnSpc>
              <a:spcAft>
                <a:spcPts val="1300"/>
              </a:spcAft>
              <a:buClr>
                <a:srgbClr val="2FC2D9"/>
              </a:buClr>
              <a:buFont typeface="Arial"/>
              <a:buChar char="•"/>
              <a:defRPr/>
            </a:pPr>
            <a:r>
              <a:rPr lang="fr-FR" sz="2000" b="1" dirty="0"/>
              <a:t>Analytics</a:t>
            </a:r>
          </a:p>
        </p:txBody>
      </p:sp>
    </p:spTree>
    <p:extLst>
      <p:ext uri="{BB962C8B-B14F-4D97-AF65-F5344CB8AC3E}">
        <p14:creationId xmlns:p14="http://schemas.microsoft.com/office/powerpoint/2010/main" val="2387478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Data Warehousing Concepts</a:t>
            </a:r>
          </a:p>
        </p:txBody>
      </p:sp>
      <p:sp>
        <p:nvSpPr>
          <p:cNvPr id="3" name="Text Placeholder 4"/>
          <p:cNvSpPr txBox="1">
            <a:spLocks/>
          </p:cNvSpPr>
          <p:nvPr/>
        </p:nvSpPr>
        <p:spPr>
          <a:xfrm>
            <a:off x="236117" y="953764"/>
            <a:ext cx="3408305" cy="295466"/>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Conventional data warehouse Systems</a:t>
            </a:r>
          </a:p>
        </p:txBody>
      </p:sp>
      <p:sp>
        <p:nvSpPr>
          <p:cNvPr id="2" name="Rectangle 1">
            <a:extLst>
              <a:ext uri="{FF2B5EF4-FFF2-40B4-BE49-F238E27FC236}">
                <a16:creationId xmlns:a16="http://schemas.microsoft.com/office/drawing/2014/main" id="{28950ADC-E942-4FAC-A882-1C3CE63C3327}"/>
              </a:ext>
            </a:extLst>
          </p:cNvPr>
          <p:cNvSpPr/>
          <p:nvPr/>
        </p:nvSpPr>
        <p:spPr>
          <a:xfrm>
            <a:off x="508958" y="1430463"/>
            <a:ext cx="8298611" cy="2335960"/>
          </a:xfrm>
          <a:prstGeom prst="rect">
            <a:avLst/>
          </a:prstGeom>
        </p:spPr>
        <p:txBody>
          <a:bodyPr wrap="square">
            <a:spAutoFit/>
          </a:bodyPr>
          <a:lstStyle/>
          <a:p>
            <a:pPr marL="173736" lvl="2" indent="-173736">
              <a:lnSpc>
                <a:spcPct val="110000"/>
              </a:lnSpc>
              <a:spcAft>
                <a:spcPts val="1300"/>
              </a:spcAft>
              <a:buClr>
                <a:srgbClr val="2FC2D9"/>
              </a:buClr>
              <a:buFont typeface="Arial"/>
              <a:buChar char="•"/>
              <a:defRPr/>
            </a:pPr>
            <a:r>
              <a:rPr lang="fr-FR" b="1" dirty="0" err="1"/>
              <a:t>Operational</a:t>
            </a:r>
            <a:r>
              <a:rPr lang="fr-FR" b="1" dirty="0"/>
              <a:t> </a:t>
            </a:r>
            <a:r>
              <a:rPr lang="fr-FR" b="1" dirty="0" err="1"/>
              <a:t>Systems</a:t>
            </a:r>
            <a:r>
              <a:rPr lang="fr-FR" b="1" dirty="0"/>
              <a:t>: CRM, ERM, </a:t>
            </a:r>
            <a:r>
              <a:rPr lang="fr-FR" b="1" dirty="0" err="1"/>
              <a:t>financial</a:t>
            </a:r>
            <a:r>
              <a:rPr lang="fr-FR" b="1" dirty="0"/>
              <a:t>, and </a:t>
            </a:r>
            <a:r>
              <a:rPr lang="fr-FR" b="1" dirty="0" err="1"/>
              <a:t>billing</a:t>
            </a:r>
            <a:endParaRPr lang="fr-FR" b="1" dirty="0"/>
          </a:p>
          <a:p>
            <a:pPr marL="173736" lvl="2" indent="-173736">
              <a:lnSpc>
                <a:spcPct val="110000"/>
              </a:lnSpc>
              <a:spcAft>
                <a:spcPts val="1300"/>
              </a:spcAft>
              <a:buClr>
                <a:srgbClr val="2FC2D9"/>
              </a:buClr>
              <a:buFont typeface="Arial"/>
              <a:buChar char="•"/>
              <a:defRPr/>
            </a:pPr>
            <a:r>
              <a:rPr lang="fr-FR" b="1" dirty="0" err="1"/>
              <a:t>Extract</a:t>
            </a:r>
            <a:r>
              <a:rPr lang="fr-FR" b="1" dirty="0"/>
              <a:t> </a:t>
            </a:r>
            <a:r>
              <a:rPr lang="fr-FR" b="1" dirty="0" err="1"/>
              <a:t>Transform</a:t>
            </a:r>
            <a:r>
              <a:rPr lang="fr-FR" b="1" dirty="0"/>
              <a:t> and </a:t>
            </a:r>
            <a:r>
              <a:rPr lang="fr-FR" b="1" dirty="0" err="1"/>
              <a:t>Load</a:t>
            </a:r>
            <a:r>
              <a:rPr lang="fr-FR" b="1" dirty="0"/>
              <a:t> (ETL) </a:t>
            </a:r>
            <a:r>
              <a:rPr lang="fr-FR" b="1" dirty="0" err="1"/>
              <a:t>Systems</a:t>
            </a:r>
            <a:r>
              <a:rPr lang="fr-FR" b="1" dirty="0"/>
              <a:t>: </a:t>
            </a:r>
            <a:r>
              <a:rPr lang="fr-FR" b="1" dirty="0" err="1"/>
              <a:t>Decision</a:t>
            </a:r>
            <a:r>
              <a:rPr lang="fr-FR" b="1" dirty="0"/>
              <a:t> </a:t>
            </a:r>
            <a:r>
              <a:rPr lang="fr-FR" b="1" dirty="0" err="1"/>
              <a:t>analysis</a:t>
            </a:r>
            <a:r>
              <a:rPr lang="fr-FR" b="1" dirty="0"/>
              <a:t> model and data</a:t>
            </a:r>
          </a:p>
          <a:p>
            <a:pPr marL="173736" lvl="2" indent="-173736">
              <a:lnSpc>
                <a:spcPct val="110000"/>
              </a:lnSpc>
              <a:spcAft>
                <a:spcPts val="1300"/>
              </a:spcAft>
              <a:buClr>
                <a:srgbClr val="2FC2D9"/>
              </a:buClr>
              <a:buFont typeface="Arial"/>
              <a:buChar char="•"/>
              <a:defRPr/>
            </a:pPr>
            <a:r>
              <a:rPr lang="fr-FR" b="1" dirty="0"/>
              <a:t>Enterprise Data Warehouse: </a:t>
            </a:r>
            <a:r>
              <a:rPr lang="fr-FR" b="1" dirty="0" err="1"/>
              <a:t>Operational</a:t>
            </a:r>
            <a:r>
              <a:rPr lang="fr-FR" b="1" dirty="0"/>
              <a:t>, </a:t>
            </a:r>
            <a:r>
              <a:rPr lang="fr-FR" b="1" dirty="0" err="1"/>
              <a:t>customers</a:t>
            </a:r>
            <a:r>
              <a:rPr lang="fr-FR" b="1" dirty="0"/>
              <a:t> and IT data </a:t>
            </a:r>
            <a:r>
              <a:rPr lang="fr-FR" b="1" dirty="0" err="1"/>
              <a:t>marts</a:t>
            </a:r>
            <a:endParaRPr lang="fr-FR" b="1" dirty="0"/>
          </a:p>
          <a:p>
            <a:pPr marL="173736" lvl="2" indent="-173736">
              <a:lnSpc>
                <a:spcPct val="110000"/>
              </a:lnSpc>
              <a:spcAft>
                <a:spcPts val="1300"/>
              </a:spcAft>
              <a:buClr>
                <a:srgbClr val="2FC2D9"/>
              </a:buClr>
              <a:buFont typeface="Arial"/>
              <a:buChar char="•"/>
              <a:defRPr/>
            </a:pPr>
            <a:r>
              <a:rPr lang="fr-FR" b="1" dirty="0"/>
              <a:t>BI Platform: </a:t>
            </a:r>
            <a:r>
              <a:rPr lang="fr-FR" b="1" dirty="0" err="1"/>
              <a:t>Knowledge</a:t>
            </a:r>
            <a:r>
              <a:rPr lang="fr-FR" b="1" dirty="0"/>
              <a:t> Performance Index (KPI) </a:t>
            </a:r>
            <a:r>
              <a:rPr lang="fr-FR" b="1" dirty="0" err="1"/>
              <a:t>summary</a:t>
            </a:r>
            <a:r>
              <a:rPr lang="fr-FR" b="1" dirty="0"/>
              <a:t> </a:t>
            </a:r>
            <a:r>
              <a:rPr lang="fr-FR" b="1" dirty="0" err="1"/>
              <a:t>systems</a:t>
            </a:r>
            <a:endParaRPr lang="fr-FR" b="1" dirty="0"/>
          </a:p>
          <a:p>
            <a:pPr marL="173736" lvl="2" indent="-173736">
              <a:lnSpc>
                <a:spcPct val="110000"/>
              </a:lnSpc>
              <a:spcAft>
                <a:spcPts val="1300"/>
              </a:spcAft>
              <a:buClr>
                <a:srgbClr val="2FC2D9"/>
              </a:buClr>
              <a:buFont typeface="Arial"/>
              <a:buChar char="•"/>
              <a:defRPr/>
            </a:pPr>
            <a:r>
              <a:rPr lang="fr-FR" b="1" dirty="0"/>
              <a:t>Customer Value </a:t>
            </a:r>
            <a:r>
              <a:rPr lang="fr-FR" b="1" dirty="0" err="1"/>
              <a:t>Analysis</a:t>
            </a:r>
            <a:r>
              <a:rPr lang="fr-FR" b="1" dirty="0"/>
              <a:t>: Interactive data </a:t>
            </a:r>
            <a:r>
              <a:rPr lang="fr-FR" b="1" dirty="0" err="1"/>
              <a:t>queries</a:t>
            </a:r>
            <a:r>
              <a:rPr lang="fr-FR" b="1" dirty="0"/>
              <a:t>, OLAP, and </a:t>
            </a:r>
            <a:r>
              <a:rPr lang="fr-FR" b="1" dirty="0" err="1"/>
              <a:t>static</a:t>
            </a:r>
            <a:r>
              <a:rPr lang="fr-FR" b="1" dirty="0"/>
              <a:t> data </a:t>
            </a:r>
            <a:r>
              <a:rPr lang="fr-FR" b="1" dirty="0" err="1"/>
              <a:t>analysis</a:t>
            </a:r>
            <a:endParaRPr lang="fr-FR" b="1" dirty="0"/>
          </a:p>
          <a:p>
            <a:pPr marL="173736" lvl="2" indent="-173736">
              <a:lnSpc>
                <a:spcPct val="110000"/>
              </a:lnSpc>
              <a:spcAft>
                <a:spcPts val="1300"/>
              </a:spcAft>
              <a:buClr>
                <a:srgbClr val="2FC2D9"/>
              </a:buClr>
              <a:buFont typeface="Arial"/>
              <a:buChar char="•"/>
              <a:defRPr/>
            </a:pPr>
            <a:r>
              <a:rPr lang="fr-FR" b="1" dirty="0"/>
              <a:t>BI Collaboration Portal: </a:t>
            </a:r>
            <a:r>
              <a:rPr lang="fr-FR" b="1" dirty="0" err="1"/>
              <a:t>wholesale</a:t>
            </a:r>
            <a:r>
              <a:rPr lang="fr-FR" b="1" dirty="0"/>
              <a:t>, OEM, sales, </a:t>
            </a:r>
            <a:r>
              <a:rPr lang="fr-FR" b="1" dirty="0" err="1"/>
              <a:t>employees</a:t>
            </a:r>
            <a:r>
              <a:rPr lang="fr-FR" b="1" dirty="0"/>
              <a:t> and </a:t>
            </a:r>
            <a:r>
              <a:rPr lang="fr-FR" b="1" dirty="0" err="1"/>
              <a:t>external</a:t>
            </a:r>
            <a:endParaRPr lang="fr-FR" b="1" dirty="0"/>
          </a:p>
        </p:txBody>
      </p:sp>
    </p:spTree>
    <p:extLst>
      <p:ext uri="{BB962C8B-B14F-4D97-AF65-F5344CB8AC3E}">
        <p14:creationId xmlns:p14="http://schemas.microsoft.com/office/powerpoint/2010/main" val="3058875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Data Warehousing Concepts</a:t>
            </a:r>
          </a:p>
        </p:txBody>
      </p:sp>
      <p:sp>
        <p:nvSpPr>
          <p:cNvPr id="3" name="Text Placeholder 4"/>
          <p:cNvSpPr txBox="1">
            <a:spLocks/>
          </p:cNvSpPr>
          <p:nvPr/>
        </p:nvSpPr>
        <p:spPr>
          <a:xfrm>
            <a:off x="236117" y="953764"/>
            <a:ext cx="3408305" cy="295466"/>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Conventional data warehouse Systems</a:t>
            </a:r>
          </a:p>
        </p:txBody>
      </p:sp>
      <p:pic>
        <p:nvPicPr>
          <p:cNvPr id="5" name="Picture 4">
            <a:extLst>
              <a:ext uri="{FF2B5EF4-FFF2-40B4-BE49-F238E27FC236}">
                <a16:creationId xmlns:a16="http://schemas.microsoft.com/office/drawing/2014/main" id="{8B43E6A4-2C85-44D8-BA31-AFD1616495AC}"/>
              </a:ext>
            </a:extLst>
          </p:cNvPr>
          <p:cNvPicPr>
            <a:picLocks noChangeAspect="1"/>
          </p:cNvPicPr>
          <p:nvPr/>
        </p:nvPicPr>
        <p:blipFill rotWithShape="1">
          <a:blip r:embed="rId3"/>
          <a:srcRect l="7869" t="12953" r="13550" b="9778"/>
          <a:stretch/>
        </p:blipFill>
        <p:spPr>
          <a:xfrm>
            <a:off x="2018581" y="1336833"/>
            <a:ext cx="6111464" cy="3380310"/>
          </a:xfrm>
          <a:prstGeom prst="rect">
            <a:avLst/>
          </a:prstGeom>
        </p:spPr>
      </p:pic>
    </p:spTree>
    <p:extLst>
      <p:ext uri="{BB962C8B-B14F-4D97-AF65-F5344CB8AC3E}">
        <p14:creationId xmlns:p14="http://schemas.microsoft.com/office/powerpoint/2010/main" val="394048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Data Warehousing Concepts</a:t>
            </a:r>
          </a:p>
        </p:txBody>
      </p:sp>
      <p:sp>
        <p:nvSpPr>
          <p:cNvPr id="3" name="Text Placeholder 4"/>
          <p:cNvSpPr txBox="1">
            <a:spLocks/>
          </p:cNvSpPr>
          <p:nvPr/>
        </p:nvSpPr>
        <p:spPr>
          <a:xfrm>
            <a:off x="236117" y="953764"/>
            <a:ext cx="2173737" cy="295466"/>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bg1"/>
              </a:buClr>
              <a:buSzPct val="140000"/>
            </a:pPr>
            <a:r>
              <a:rPr lang="en-US" dirty="0"/>
              <a:t>Modern data warehouse</a:t>
            </a:r>
            <a:endParaRPr lang="en-US" sz="1800" dirty="0"/>
          </a:p>
        </p:txBody>
      </p:sp>
      <p:sp>
        <p:nvSpPr>
          <p:cNvPr id="2" name="Rectangle 1">
            <a:extLst>
              <a:ext uri="{FF2B5EF4-FFF2-40B4-BE49-F238E27FC236}">
                <a16:creationId xmlns:a16="http://schemas.microsoft.com/office/drawing/2014/main" id="{28950ADC-E942-4FAC-A882-1C3CE63C3327}"/>
              </a:ext>
            </a:extLst>
          </p:cNvPr>
          <p:cNvSpPr/>
          <p:nvPr/>
        </p:nvSpPr>
        <p:spPr>
          <a:xfrm>
            <a:off x="508959" y="1430463"/>
            <a:ext cx="4572000" cy="1929759"/>
          </a:xfrm>
          <a:prstGeom prst="rect">
            <a:avLst/>
          </a:prstGeom>
        </p:spPr>
        <p:txBody>
          <a:bodyPr>
            <a:spAutoFit/>
          </a:bodyPr>
          <a:lstStyle/>
          <a:p>
            <a:pPr marL="173736" lvl="2" indent="-173736">
              <a:lnSpc>
                <a:spcPct val="110000"/>
              </a:lnSpc>
              <a:spcAft>
                <a:spcPts val="1300"/>
              </a:spcAft>
              <a:buClr>
                <a:srgbClr val="2FC2D9"/>
              </a:buClr>
              <a:buFont typeface="Arial"/>
              <a:buChar char="•"/>
              <a:defRPr/>
            </a:pPr>
            <a:r>
              <a:rPr lang="en-US" sz="2000" b="1" dirty="0"/>
              <a:t>Object Storage</a:t>
            </a:r>
          </a:p>
          <a:p>
            <a:pPr marL="173736" lvl="2" indent="-173736">
              <a:lnSpc>
                <a:spcPct val="110000"/>
              </a:lnSpc>
              <a:spcAft>
                <a:spcPts val="1300"/>
              </a:spcAft>
              <a:buClr>
                <a:srgbClr val="2FC2D9"/>
              </a:buClr>
              <a:buFont typeface="Arial"/>
              <a:buChar char="•"/>
              <a:defRPr/>
            </a:pPr>
            <a:r>
              <a:rPr lang="en-US" sz="2000" b="1" dirty="0"/>
              <a:t>Table Storage</a:t>
            </a:r>
          </a:p>
          <a:p>
            <a:pPr marL="173736" lvl="2" indent="-173736">
              <a:lnSpc>
                <a:spcPct val="110000"/>
              </a:lnSpc>
              <a:spcAft>
                <a:spcPts val="1300"/>
              </a:spcAft>
              <a:buClr>
                <a:srgbClr val="2FC2D9"/>
              </a:buClr>
              <a:buFont typeface="Arial"/>
              <a:buChar char="•"/>
              <a:defRPr/>
            </a:pPr>
            <a:r>
              <a:rPr lang="en-US" sz="2000" b="1" dirty="0"/>
              <a:t>Computation and Processing</a:t>
            </a:r>
          </a:p>
          <a:p>
            <a:pPr marL="173736" lvl="2" indent="-173736">
              <a:lnSpc>
                <a:spcPct val="110000"/>
              </a:lnSpc>
              <a:spcAft>
                <a:spcPts val="1300"/>
              </a:spcAft>
              <a:buClr>
                <a:srgbClr val="2FC2D9"/>
              </a:buClr>
              <a:buFont typeface="Arial"/>
              <a:buChar char="•"/>
              <a:defRPr/>
            </a:pPr>
            <a:r>
              <a:rPr lang="en-US" sz="2000" b="1" dirty="0"/>
              <a:t>Programming Languages</a:t>
            </a:r>
            <a:endParaRPr lang="fr-FR" sz="2000" b="1" dirty="0"/>
          </a:p>
        </p:txBody>
      </p:sp>
    </p:spTree>
    <p:extLst>
      <p:ext uri="{BB962C8B-B14F-4D97-AF65-F5344CB8AC3E}">
        <p14:creationId xmlns:p14="http://schemas.microsoft.com/office/powerpoint/2010/main" val="1315391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Data Warehousing Concepts</a:t>
            </a:r>
          </a:p>
        </p:txBody>
      </p:sp>
      <p:sp>
        <p:nvSpPr>
          <p:cNvPr id="3" name="Text Placeholder 4"/>
          <p:cNvSpPr txBox="1">
            <a:spLocks/>
          </p:cNvSpPr>
          <p:nvPr/>
        </p:nvSpPr>
        <p:spPr>
          <a:xfrm>
            <a:off x="236117" y="953764"/>
            <a:ext cx="2969531" cy="295466"/>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Modern Data Warehouse Systems</a:t>
            </a:r>
          </a:p>
        </p:txBody>
      </p:sp>
      <p:sp>
        <p:nvSpPr>
          <p:cNvPr id="2" name="Rectangle 1">
            <a:extLst>
              <a:ext uri="{FF2B5EF4-FFF2-40B4-BE49-F238E27FC236}">
                <a16:creationId xmlns:a16="http://schemas.microsoft.com/office/drawing/2014/main" id="{28950ADC-E942-4FAC-A882-1C3CE63C3327}"/>
              </a:ext>
            </a:extLst>
          </p:cNvPr>
          <p:cNvSpPr/>
          <p:nvPr/>
        </p:nvSpPr>
        <p:spPr>
          <a:xfrm>
            <a:off x="543463" y="1249230"/>
            <a:ext cx="8298611" cy="3547061"/>
          </a:xfrm>
          <a:prstGeom prst="rect">
            <a:avLst/>
          </a:prstGeom>
        </p:spPr>
        <p:txBody>
          <a:bodyPr wrap="square">
            <a:spAutoFit/>
          </a:bodyPr>
          <a:lstStyle/>
          <a:p>
            <a:pPr marL="173736" lvl="2" indent="-173736">
              <a:lnSpc>
                <a:spcPct val="110000"/>
              </a:lnSpc>
              <a:spcAft>
                <a:spcPts val="1300"/>
              </a:spcAft>
              <a:buClr>
                <a:srgbClr val="2FC2D9"/>
              </a:buClr>
              <a:buFont typeface="Arial"/>
              <a:buChar char="•"/>
              <a:defRPr/>
            </a:pPr>
            <a:r>
              <a:rPr lang="fr-FR" b="1" dirty="0"/>
              <a:t>HDFS: Hadoop Distributed File System</a:t>
            </a:r>
          </a:p>
          <a:p>
            <a:pPr marL="173736" lvl="2" indent="-173736">
              <a:lnSpc>
                <a:spcPct val="110000"/>
              </a:lnSpc>
              <a:spcAft>
                <a:spcPts val="1300"/>
              </a:spcAft>
              <a:buClr>
                <a:srgbClr val="2FC2D9"/>
              </a:buClr>
              <a:buFont typeface="Arial"/>
              <a:buChar char="•"/>
              <a:defRPr/>
            </a:pPr>
            <a:r>
              <a:rPr lang="fr-FR" b="1" dirty="0" err="1"/>
              <a:t>HCatalog</a:t>
            </a:r>
            <a:r>
              <a:rPr lang="fr-FR" b="1" dirty="0"/>
              <a:t>: </a:t>
            </a:r>
            <a:r>
              <a:rPr lang="fr-FR" b="1" dirty="0" err="1"/>
              <a:t>Metadata</a:t>
            </a:r>
            <a:r>
              <a:rPr lang="fr-FR" b="1" dirty="0"/>
              <a:t>, table, and </a:t>
            </a:r>
            <a:r>
              <a:rPr lang="fr-FR" b="1" dirty="0" err="1"/>
              <a:t>storage</a:t>
            </a:r>
            <a:r>
              <a:rPr lang="fr-FR" b="1" dirty="0"/>
              <a:t> management layer system</a:t>
            </a:r>
          </a:p>
          <a:p>
            <a:pPr marL="173736" lvl="2" indent="-173736">
              <a:lnSpc>
                <a:spcPct val="110000"/>
              </a:lnSpc>
              <a:spcAft>
                <a:spcPts val="1300"/>
              </a:spcAft>
              <a:buClr>
                <a:srgbClr val="2FC2D9"/>
              </a:buClr>
              <a:buFont typeface="Arial"/>
              <a:buChar char="•"/>
              <a:defRPr/>
            </a:pPr>
            <a:r>
              <a:rPr lang="fr-FR" b="1" dirty="0"/>
              <a:t>HBase: Key-value </a:t>
            </a:r>
            <a:r>
              <a:rPr lang="fr-FR" b="1" dirty="0" err="1"/>
              <a:t>database</a:t>
            </a:r>
            <a:r>
              <a:rPr lang="fr-FR" b="1" dirty="0"/>
              <a:t> and </a:t>
            </a:r>
            <a:r>
              <a:rPr lang="fr-FR" b="1" dirty="0" err="1"/>
              <a:t>columnar</a:t>
            </a:r>
            <a:r>
              <a:rPr lang="fr-FR" b="1" dirty="0"/>
              <a:t> </a:t>
            </a:r>
            <a:r>
              <a:rPr lang="fr-FR" b="1" dirty="0" err="1"/>
              <a:t>storage</a:t>
            </a:r>
            <a:endParaRPr lang="fr-FR" b="1" dirty="0"/>
          </a:p>
          <a:p>
            <a:pPr marL="173736" lvl="2" indent="-173736">
              <a:lnSpc>
                <a:spcPct val="110000"/>
              </a:lnSpc>
              <a:spcAft>
                <a:spcPts val="1300"/>
              </a:spcAft>
              <a:buClr>
                <a:srgbClr val="2FC2D9"/>
              </a:buClr>
              <a:buFont typeface="Arial"/>
              <a:buChar char="•"/>
              <a:defRPr/>
            </a:pPr>
            <a:r>
              <a:rPr lang="fr-FR" b="1" dirty="0"/>
              <a:t>MapReduce: Scalable data </a:t>
            </a:r>
            <a:r>
              <a:rPr lang="fr-FR" b="1" dirty="0" err="1"/>
              <a:t>processing</a:t>
            </a:r>
            <a:r>
              <a:rPr lang="fr-FR" b="1" dirty="0"/>
              <a:t> </a:t>
            </a:r>
            <a:r>
              <a:rPr lang="fr-FR" b="1" dirty="0" err="1"/>
              <a:t>framework</a:t>
            </a:r>
            <a:r>
              <a:rPr lang="fr-FR" b="1" dirty="0"/>
              <a:t> for </a:t>
            </a:r>
            <a:r>
              <a:rPr lang="fr-FR" b="1" dirty="0" err="1"/>
              <a:t>huge</a:t>
            </a:r>
            <a:r>
              <a:rPr lang="fr-FR" b="1" dirty="0"/>
              <a:t> data sets</a:t>
            </a:r>
          </a:p>
          <a:p>
            <a:pPr marL="173736" lvl="2" indent="-173736">
              <a:lnSpc>
                <a:spcPct val="110000"/>
              </a:lnSpc>
              <a:spcAft>
                <a:spcPts val="1300"/>
              </a:spcAft>
              <a:buClr>
                <a:srgbClr val="2FC2D9"/>
              </a:buClr>
              <a:buFont typeface="Arial"/>
              <a:buChar char="•"/>
              <a:defRPr/>
            </a:pPr>
            <a:r>
              <a:rPr lang="fr-FR" b="1" dirty="0" err="1"/>
              <a:t>Oozie</a:t>
            </a:r>
            <a:r>
              <a:rPr lang="fr-FR" b="1" dirty="0"/>
              <a:t>: A MapReduce job </a:t>
            </a:r>
            <a:r>
              <a:rPr lang="fr-FR" b="1" dirty="0" err="1"/>
              <a:t>scheduler</a:t>
            </a:r>
            <a:endParaRPr lang="fr-FR" b="1" dirty="0"/>
          </a:p>
          <a:p>
            <a:pPr marL="173736" lvl="2" indent="-173736">
              <a:lnSpc>
                <a:spcPct val="110000"/>
              </a:lnSpc>
              <a:spcAft>
                <a:spcPts val="1300"/>
              </a:spcAft>
              <a:buClr>
                <a:srgbClr val="2FC2D9"/>
              </a:buClr>
              <a:buFont typeface="Arial"/>
              <a:buChar char="•"/>
              <a:defRPr/>
            </a:pPr>
            <a:r>
              <a:rPr lang="fr-FR" b="1" dirty="0" err="1"/>
              <a:t>ZooKeeper</a:t>
            </a:r>
            <a:r>
              <a:rPr lang="fr-FR" b="1" dirty="0"/>
              <a:t>: </a:t>
            </a:r>
            <a:r>
              <a:rPr lang="fr-FR" b="1" dirty="0" err="1"/>
              <a:t>Hierarchical</a:t>
            </a:r>
            <a:r>
              <a:rPr lang="fr-FR" b="1" dirty="0"/>
              <a:t> key-value store for </a:t>
            </a:r>
            <a:r>
              <a:rPr lang="fr-FR" b="1" dirty="0" err="1"/>
              <a:t>synchronization</a:t>
            </a:r>
            <a:r>
              <a:rPr lang="fr-FR" b="1" dirty="0"/>
              <a:t> </a:t>
            </a:r>
          </a:p>
          <a:p>
            <a:pPr marL="173736" lvl="2" indent="-173736">
              <a:lnSpc>
                <a:spcPct val="110000"/>
              </a:lnSpc>
              <a:spcAft>
                <a:spcPts val="1300"/>
              </a:spcAft>
              <a:buClr>
                <a:srgbClr val="2FC2D9"/>
              </a:buClr>
              <a:buFont typeface="Arial"/>
              <a:buChar char="•"/>
              <a:defRPr/>
            </a:pPr>
            <a:r>
              <a:rPr lang="fr-FR" b="1" dirty="0"/>
              <a:t>Hadoop: Open-source software </a:t>
            </a:r>
            <a:r>
              <a:rPr lang="fr-FR" b="1" dirty="0" err="1"/>
              <a:t>framework</a:t>
            </a:r>
            <a:r>
              <a:rPr lang="fr-FR" b="1" dirty="0"/>
              <a:t> for </a:t>
            </a:r>
            <a:r>
              <a:rPr lang="fr-FR" b="1" dirty="0" err="1"/>
              <a:t>storage</a:t>
            </a:r>
            <a:r>
              <a:rPr lang="fr-FR" b="1" dirty="0"/>
              <a:t> and </a:t>
            </a:r>
            <a:r>
              <a:rPr lang="fr-FR" b="1" dirty="0" err="1"/>
              <a:t>processing</a:t>
            </a:r>
            <a:r>
              <a:rPr lang="fr-FR" b="1" dirty="0"/>
              <a:t> of big data sets</a:t>
            </a:r>
          </a:p>
          <a:p>
            <a:pPr marL="173736" lvl="2" indent="-173736">
              <a:lnSpc>
                <a:spcPct val="110000"/>
              </a:lnSpc>
              <a:spcAft>
                <a:spcPts val="1300"/>
              </a:spcAft>
              <a:buClr>
                <a:srgbClr val="2FC2D9"/>
              </a:buClr>
              <a:buFont typeface="Arial"/>
              <a:buChar char="•"/>
              <a:defRPr/>
            </a:pPr>
            <a:r>
              <a:rPr lang="fr-FR" b="1" dirty="0" err="1"/>
              <a:t>Hive</a:t>
            </a:r>
            <a:r>
              <a:rPr lang="fr-FR" b="1" dirty="0"/>
              <a:t>: A high-</a:t>
            </a:r>
            <a:r>
              <a:rPr lang="fr-FR" b="1" dirty="0" err="1"/>
              <a:t>level</a:t>
            </a:r>
            <a:r>
              <a:rPr lang="fr-FR" b="1" dirty="0"/>
              <a:t> </a:t>
            </a:r>
            <a:r>
              <a:rPr lang="fr-FR" b="1" dirty="0" err="1"/>
              <a:t>language</a:t>
            </a:r>
            <a:r>
              <a:rPr lang="fr-FR" b="1" dirty="0"/>
              <a:t> </a:t>
            </a:r>
            <a:r>
              <a:rPr lang="fr-FR" b="1" dirty="0" err="1"/>
              <a:t>built</a:t>
            </a:r>
            <a:r>
              <a:rPr lang="fr-FR" b="1" dirty="0"/>
              <a:t> on top of MapReduce for </a:t>
            </a:r>
            <a:r>
              <a:rPr lang="fr-FR" b="1" dirty="0" err="1"/>
              <a:t>analyzing</a:t>
            </a:r>
            <a:r>
              <a:rPr lang="fr-FR" b="1" dirty="0"/>
              <a:t> large data sets.</a:t>
            </a:r>
          </a:p>
          <a:p>
            <a:pPr marL="173736" lvl="2" indent="-173736">
              <a:lnSpc>
                <a:spcPct val="110000"/>
              </a:lnSpc>
              <a:spcAft>
                <a:spcPts val="1300"/>
              </a:spcAft>
              <a:buClr>
                <a:srgbClr val="2FC2D9"/>
              </a:buClr>
              <a:buFont typeface="Arial"/>
              <a:buChar char="•"/>
              <a:defRPr/>
            </a:pPr>
            <a:r>
              <a:rPr lang="fr-FR" b="1" dirty="0" err="1"/>
              <a:t>Pig</a:t>
            </a:r>
            <a:r>
              <a:rPr lang="fr-FR" b="1" dirty="0"/>
              <a:t>: A high-</a:t>
            </a:r>
            <a:r>
              <a:rPr lang="fr-FR" b="1" dirty="0" err="1"/>
              <a:t>level</a:t>
            </a:r>
            <a:r>
              <a:rPr lang="fr-FR" b="1" dirty="0"/>
              <a:t> </a:t>
            </a:r>
            <a:r>
              <a:rPr lang="fr-FR" b="1" dirty="0" err="1"/>
              <a:t>language</a:t>
            </a:r>
            <a:r>
              <a:rPr lang="fr-FR" b="1" dirty="0"/>
              <a:t> </a:t>
            </a:r>
            <a:r>
              <a:rPr lang="fr-FR" b="1" dirty="0" err="1"/>
              <a:t>factored</a:t>
            </a:r>
            <a:r>
              <a:rPr lang="fr-FR" b="1" dirty="0"/>
              <a:t> </a:t>
            </a:r>
            <a:r>
              <a:rPr lang="fr-FR" b="1" dirty="0" err="1"/>
              <a:t>into</a:t>
            </a:r>
            <a:r>
              <a:rPr lang="fr-FR" b="1" dirty="0"/>
              <a:t> MapReduce for </a:t>
            </a:r>
            <a:r>
              <a:rPr lang="fr-FR" b="1" dirty="0" err="1"/>
              <a:t>parallel</a:t>
            </a:r>
            <a:r>
              <a:rPr lang="fr-FR" b="1" dirty="0"/>
              <a:t> data </a:t>
            </a:r>
            <a:r>
              <a:rPr lang="fr-FR" b="1" dirty="0" err="1"/>
              <a:t>processing</a:t>
            </a:r>
            <a:endParaRPr lang="fr-FR" b="1" dirty="0"/>
          </a:p>
        </p:txBody>
      </p:sp>
    </p:spTree>
    <p:extLst>
      <p:ext uri="{BB962C8B-B14F-4D97-AF65-F5344CB8AC3E}">
        <p14:creationId xmlns:p14="http://schemas.microsoft.com/office/powerpoint/2010/main" val="603024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Data Warehousing Concepts</a:t>
            </a:r>
          </a:p>
        </p:txBody>
      </p:sp>
      <p:sp>
        <p:nvSpPr>
          <p:cNvPr id="3" name="Text Placeholder 4"/>
          <p:cNvSpPr txBox="1">
            <a:spLocks/>
          </p:cNvSpPr>
          <p:nvPr/>
        </p:nvSpPr>
        <p:spPr>
          <a:xfrm>
            <a:off x="236117" y="953764"/>
            <a:ext cx="2969531" cy="295466"/>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Modern Data Warehouse Systems</a:t>
            </a:r>
          </a:p>
        </p:txBody>
      </p:sp>
      <p:sp>
        <p:nvSpPr>
          <p:cNvPr id="2" name="Rectangle 1">
            <a:extLst>
              <a:ext uri="{FF2B5EF4-FFF2-40B4-BE49-F238E27FC236}">
                <a16:creationId xmlns:a16="http://schemas.microsoft.com/office/drawing/2014/main" id="{28950ADC-E942-4FAC-A882-1C3CE63C3327}"/>
              </a:ext>
            </a:extLst>
          </p:cNvPr>
          <p:cNvSpPr/>
          <p:nvPr/>
        </p:nvSpPr>
        <p:spPr>
          <a:xfrm>
            <a:off x="543463" y="1249230"/>
            <a:ext cx="8298611" cy="3547061"/>
          </a:xfrm>
          <a:prstGeom prst="rect">
            <a:avLst/>
          </a:prstGeom>
        </p:spPr>
        <p:txBody>
          <a:bodyPr wrap="square">
            <a:spAutoFit/>
          </a:bodyPr>
          <a:lstStyle/>
          <a:p>
            <a:pPr marL="173736" lvl="2" indent="-173736">
              <a:lnSpc>
                <a:spcPct val="110000"/>
              </a:lnSpc>
              <a:spcAft>
                <a:spcPts val="1300"/>
              </a:spcAft>
              <a:buClr>
                <a:srgbClr val="2FC2D9"/>
              </a:buClr>
              <a:buFont typeface="Arial"/>
              <a:buChar char="•"/>
              <a:defRPr/>
            </a:pPr>
            <a:r>
              <a:rPr lang="fr-FR" b="1" dirty="0"/>
              <a:t>HDFS: Hadoop Distributed File System</a:t>
            </a:r>
          </a:p>
          <a:p>
            <a:pPr marL="173736" lvl="2" indent="-173736">
              <a:lnSpc>
                <a:spcPct val="110000"/>
              </a:lnSpc>
              <a:spcAft>
                <a:spcPts val="1300"/>
              </a:spcAft>
              <a:buClr>
                <a:srgbClr val="2FC2D9"/>
              </a:buClr>
              <a:buFont typeface="Arial"/>
              <a:buChar char="•"/>
              <a:defRPr/>
            </a:pPr>
            <a:r>
              <a:rPr lang="fr-FR" b="1" dirty="0" err="1"/>
              <a:t>HCatalog</a:t>
            </a:r>
            <a:r>
              <a:rPr lang="fr-FR" b="1" dirty="0"/>
              <a:t>: </a:t>
            </a:r>
            <a:r>
              <a:rPr lang="fr-FR" b="1" dirty="0" err="1"/>
              <a:t>Metadata</a:t>
            </a:r>
            <a:r>
              <a:rPr lang="fr-FR" b="1" dirty="0"/>
              <a:t>, table, and </a:t>
            </a:r>
            <a:r>
              <a:rPr lang="fr-FR" b="1" dirty="0" err="1"/>
              <a:t>storage</a:t>
            </a:r>
            <a:r>
              <a:rPr lang="fr-FR" b="1" dirty="0"/>
              <a:t> management layer system</a:t>
            </a:r>
          </a:p>
          <a:p>
            <a:pPr marL="173736" lvl="2" indent="-173736">
              <a:lnSpc>
                <a:spcPct val="110000"/>
              </a:lnSpc>
              <a:spcAft>
                <a:spcPts val="1300"/>
              </a:spcAft>
              <a:buClr>
                <a:srgbClr val="2FC2D9"/>
              </a:buClr>
              <a:buFont typeface="Arial"/>
              <a:buChar char="•"/>
              <a:defRPr/>
            </a:pPr>
            <a:r>
              <a:rPr lang="fr-FR" b="1" dirty="0"/>
              <a:t>HBase: Key-value </a:t>
            </a:r>
            <a:r>
              <a:rPr lang="fr-FR" b="1" dirty="0" err="1"/>
              <a:t>database</a:t>
            </a:r>
            <a:r>
              <a:rPr lang="fr-FR" b="1" dirty="0"/>
              <a:t> and </a:t>
            </a:r>
            <a:r>
              <a:rPr lang="fr-FR" b="1" dirty="0" err="1"/>
              <a:t>columnar</a:t>
            </a:r>
            <a:r>
              <a:rPr lang="fr-FR" b="1" dirty="0"/>
              <a:t> </a:t>
            </a:r>
            <a:r>
              <a:rPr lang="fr-FR" b="1" dirty="0" err="1"/>
              <a:t>storage</a:t>
            </a:r>
            <a:endParaRPr lang="fr-FR" b="1" dirty="0"/>
          </a:p>
          <a:p>
            <a:pPr marL="173736" lvl="2" indent="-173736">
              <a:lnSpc>
                <a:spcPct val="110000"/>
              </a:lnSpc>
              <a:spcAft>
                <a:spcPts val="1300"/>
              </a:spcAft>
              <a:buClr>
                <a:srgbClr val="2FC2D9"/>
              </a:buClr>
              <a:buFont typeface="Arial"/>
              <a:buChar char="•"/>
              <a:defRPr/>
            </a:pPr>
            <a:r>
              <a:rPr lang="fr-FR" b="1" dirty="0"/>
              <a:t>MapReduce: Scalable data </a:t>
            </a:r>
            <a:r>
              <a:rPr lang="fr-FR" b="1" dirty="0" err="1"/>
              <a:t>processing</a:t>
            </a:r>
            <a:r>
              <a:rPr lang="fr-FR" b="1" dirty="0"/>
              <a:t> </a:t>
            </a:r>
            <a:r>
              <a:rPr lang="fr-FR" b="1" dirty="0" err="1"/>
              <a:t>framework</a:t>
            </a:r>
            <a:r>
              <a:rPr lang="fr-FR" b="1" dirty="0"/>
              <a:t> for </a:t>
            </a:r>
            <a:r>
              <a:rPr lang="fr-FR" b="1" dirty="0" err="1"/>
              <a:t>huge</a:t>
            </a:r>
            <a:r>
              <a:rPr lang="fr-FR" b="1" dirty="0"/>
              <a:t> data sets</a:t>
            </a:r>
          </a:p>
          <a:p>
            <a:pPr marL="173736" lvl="2" indent="-173736">
              <a:lnSpc>
                <a:spcPct val="110000"/>
              </a:lnSpc>
              <a:spcAft>
                <a:spcPts val="1300"/>
              </a:spcAft>
              <a:buClr>
                <a:srgbClr val="2FC2D9"/>
              </a:buClr>
              <a:buFont typeface="Arial"/>
              <a:buChar char="•"/>
              <a:defRPr/>
            </a:pPr>
            <a:r>
              <a:rPr lang="fr-FR" b="1" dirty="0" err="1"/>
              <a:t>Oozie</a:t>
            </a:r>
            <a:r>
              <a:rPr lang="fr-FR" b="1" dirty="0"/>
              <a:t>: A MapReduce job </a:t>
            </a:r>
            <a:r>
              <a:rPr lang="fr-FR" b="1" dirty="0" err="1"/>
              <a:t>scheduler</a:t>
            </a:r>
            <a:endParaRPr lang="fr-FR" b="1" dirty="0"/>
          </a:p>
          <a:p>
            <a:pPr marL="173736" lvl="2" indent="-173736">
              <a:lnSpc>
                <a:spcPct val="110000"/>
              </a:lnSpc>
              <a:spcAft>
                <a:spcPts val="1300"/>
              </a:spcAft>
              <a:buClr>
                <a:srgbClr val="2FC2D9"/>
              </a:buClr>
              <a:buFont typeface="Arial"/>
              <a:buChar char="•"/>
              <a:defRPr/>
            </a:pPr>
            <a:r>
              <a:rPr lang="fr-FR" b="1" dirty="0" err="1"/>
              <a:t>ZooKeeper</a:t>
            </a:r>
            <a:r>
              <a:rPr lang="fr-FR" b="1" dirty="0"/>
              <a:t>: </a:t>
            </a:r>
            <a:r>
              <a:rPr lang="fr-FR" b="1" dirty="0" err="1"/>
              <a:t>Hierarchical</a:t>
            </a:r>
            <a:r>
              <a:rPr lang="fr-FR" b="1" dirty="0"/>
              <a:t> key-value store for </a:t>
            </a:r>
            <a:r>
              <a:rPr lang="fr-FR" b="1" dirty="0" err="1"/>
              <a:t>synchronization</a:t>
            </a:r>
            <a:r>
              <a:rPr lang="fr-FR" b="1" dirty="0"/>
              <a:t> </a:t>
            </a:r>
          </a:p>
          <a:p>
            <a:pPr marL="173736" lvl="2" indent="-173736">
              <a:lnSpc>
                <a:spcPct val="110000"/>
              </a:lnSpc>
              <a:spcAft>
                <a:spcPts val="1300"/>
              </a:spcAft>
              <a:buClr>
                <a:srgbClr val="2FC2D9"/>
              </a:buClr>
              <a:buFont typeface="Arial"/>
              <a:buChar char="•"/>
              <a:defRPr/>
            </a:pPr>
            <a:r>
              <a:rPr lang="fr-FR" b="1" dirty="0"/>
              <a:t>Hadoop: Open-source software </a:t>
            </a:r>
            <a:r>
              <a:rPr lang="fr-FR" b="1" dirty="0" err="1"/>
              <a:t>framework</a:t>
            </a:r>
            <a:r>
              <a:rPr lang="fr-FR" b="1" dirty="0"/>
              <a:t> for </a:t>
            </a:r>
            <a:r>
              <a:rPr lang="fr-FR" b="1" dirty="0" err="1"/>
              <a:t>storage</a:t>
            </a:r>
            <a:r>
              <a:rPr lang="fr-FR" b="1" dirty="0"/>
              <a:t> and </a:t>
            </a:r>
            <a:r>
              <a:rPr lang="fr-FR" b="1" dirty="0" err="1"/>
              <a:t>processing</a:t>
            </a:r>
            <a:r>
              <a:rPr lang="fr-FR" b="1" dirty="0"/>
              <a:t> of big data sets</a:t>
            </a:r>
          </a:p>
          <a:p>
            <a:pPr marL="173736" lvl="2" indent="-173736">
              <a:lnSpc>
                <a:spcPct val="110000"/>
              </a:lnSpc>
              <a:spcAft>
                <a:spcPts val="1300"/>
              </a:spcAft>
              <a:buClr>
                <a:srgbClr val="2FC2D9"/>
              </a:buClr>
              <a:buFont typeface="Arial"/>
              <a:buChar char="•"/>
              <a:defRPr/>
            </a:pPr>
            <a:r>
              <a:rPr lang="fr-FR" b="1" dirty="0" err="1"/>
              <a:t>Hive</a:t>
            </a:r>
            <a:r>
              <a:rPr lang="fr-FR" b="1" dirty="0"/>
              <a:t>: A high-</a:t>
            </a:r>
            <a:r>
              <a:rPr lang="fr-FR" b="1" dirty="0" err="1"/>
              <a:t>level</a:t>
            </a:r>
            <a:r>
              <a:rPr lang="fr-FR" b="1" dirty="0"/>
              <a:t> </a:t>
            </a:r>
            <a:r>
              <a:rPr lang="fr-FR" b="1" dirty="0" err="1"/>
              <a:t>language</a:t>
            </a:r>
            <a:r>
              <a:rPr lang="fr-FR" b="1" dirty="0"/>
              <a:t> </a:t>
            </a:r>
            <a:r>
              <a:rPr lang="fr-FR" b="1" dirty="0" err="1"/>
              <a:t>built</a:t>
            </a:r>
            <a:r>
              <a:rPr lang="fr-FR" b="1" dirty="0"/>
              <a:t> on top of MapReduce for </a:t>
            </a:r>
            <a:r>
              <a:rPr lang="fr-FR" b="1" dirty="0" err="1"/>
              <a:t>analyzing</a:t>
            </a:r>
            <a:r>
              <a:rPr lang="fr-FR" b="1" dirty="0"/>
              <a:t> large data sets.</a:t>
            </a:r>
          </a:p>
          <a:p>
            <a:pPr marL="173736" lvl="2" indent="-173736">
              <a:lnSpc>
                <a:spcPct val="110000"/>
              </a:lnSpc>
              <a:spcAft>
                <a:spcPts val="1300"/>
              </a:spcAft>
              <a:buClr>
                <a:srgbClr val="2FC2D9"/>
              </a:buClr>
              <a:buFont typeface="Arial"/>
              <a:buChar char="•"/>
              <a:defRPr/>
            </a:pPr>
            <a:r>
              <a:rPr lang="fr-FR" b="1" dirty="0" err="1"/>
              <a:t>Pig</a:t>
            </a:r>
            <a:r>
              <a:rPr lang="fr-FR" b="1" dirty="0"/>
              <a:t>: A high-</a:t>
            </a:r>
            <a:r>
              <a:rPr lang="fr-FR" b="1" dirty="0" err="1"/>
              <a:t>level</a:t>
            </a:r>
            <a:r>
              <a:rPr lang="fr-FR" b="1" dirty="0"/>
              <a:t> </a:t>
            </a:r>
            <a:r>
              <a:rPr lang="fr-FR" b="1" dirty="0" err="1"/>
              <a:t>language</a:t>
            </a:r>
            <a:r>
              <a:rPr lang="fr-FR" b="1" dirty="0"/>
              <a:t> </a:t>
            </a:r>
            <a:r>
              <a:rPr lang="fr-FR" b="1" dirty="0" err="1"/>
              <a:t>factored</a:t>
            </a:r>
            <a:r>
              <a:rPr lang="fr-FR" b="1" dirty="0"/>
              <a:t> </a:t>
            </a:r>
            <a:r>
              <a:rPr lang="fr-FR" b="1" dirty="0" err="1"/>
              <a:t>into</a:t>
            </a:r>
            <a:r>
              <a:rPr lang="fr-FR" b="1" dirty="0"/>
              <a:t> MapReduce for </a:t>
            </a:r>
            <a:r>
              <a:rPr lang="fr-FR" b="1" dirty="0" err="1"/>
              <a:t>parallel</a:t>
            </a:r>
            <a:r>
              <a:rPr lang="fr-FR" b="1" dirty="0"/>
              <a:t> data </a:t>
            </a:r>
            <a:r>
              <a:rPr lang="fr-FR" b="1" dirty="0" err="1"/>
              <a:t>processing</a:t>
            </a:r>
            <a:endParaRPr lang="fr-FR" b="1" dirty="0"/>
          </a:p>
        </p:txBody>
      </p:sp>
    </p:spTree>
    <p:extLst>
      <p:ext uri="{BB962C8B-B14F-4D97-AF65-F5344CB8AC3E}">
        <p14:creationId xmlns:p14="http://schemas.microsoft.com/office/powerpoint/2010/main" val="321498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Data Warehousing Concepts</a:t>
            </a:r>
          </a:p>
        </p:txBody>
      </p:sp>
      <p:sp>
        <p:nvSpPr>
          <p:cNvPr id="3" name="Text Placeholder 4"/>
          <p:cNvSpPr txBox="1">
            <a:spLocks/>
          </p:cNvSpPr>
          <p:nvPr/>
        </p:nvSpPr>
        <p:spPr>
          <a:xfrm>
            <a:off x="236117" y="953764"/>
            <a:ext cx="2969531" cy="295466"/>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Modern Data Warehouse Systems</a:t>
            </a:r>
          </a:p>
        </p:txBody>
      </p:sp>
      <p:pic>
        <p:nvPicPr>
          <p:cNvPr id="4" name="Picture 3">
            <a:extLst>
              <a:ext uri="{FF2B5EF4-FFF2-40B4-BE49-F238E27FC236}">
                <a16:creationId xmlns:a16="http://schemas.microsoft.com/office/drawing/2014/main" id="{D923ABA9-1E5F-4674-9D26-D8AFAE5AA592}"/>
              </a:ext>
            </a:extLst>
          </p:cNvPr>
          <p:cNvPicPr>
            <a:picLocks noChangeAspect="1"/>
          </p:cNvPicPr>
          <p:nvPr/>
        </p:nvPicPr>
        <p:blipFill>
          <a:blip r:embed="rId3"/>
          <a:stretch>
            <a:fillRect/>
          </a:stretch>
        </p:blipFill>
        <p:spPr>
          <a:xfrm>
            <a:off x="1355247" y="1368224"/>
            <a:ext cx="6433506" cy="3242196"/>
          </a:xfrm>
          <a:prstGeom prst="rect">
            <a:avLst/>
          </a:prstGeom>
        </p:spPr>
      </p:pic>
    </p:spTree>
    <p:extLst>
      <p:ext uri="{BB962C8B-B14F-4D97-AF65-F5344CB8AC3E}">
        <p14:creationId xmlns:p14="http://schemas.microsoft.com/office/powerpoint/2010/main" val="3877050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 Placeholder 3"/>
          <p:cNvSpPr txBox="1">
            <a:spLocks/>
          </p:cNvSpPr>
          <p:nvPr/>
        </p:nvSpPr>
        <p:spPr>
          <a:xfrm>
            <a:off x="1780954" y="2098360"/>
            <a:ext cx="5582093" cy="587388"/>
          </a:xfrm>
          <a:prstGeom prst="rect">
            <a:avLst/>
          </a:prstGeom>
        </p:spPr>
        <p:txBody>
          <a:bodyPr anchor="ctr"/>
          <a:lstStyle>
            <a:lvl1pPr marL="0" indent="0" algn="l" defTabSz="342875" rtl="0" eaLnBrk="1" latinLnBrk="0" hangingPunct="1">
              <a:spcBef>
                <a:spcPct val="20000"/>
              </a:spcBef>
              <a:spcAft>
                <a:spcPts val="300"/>
              </a:spcAft>
              <a:buFont typeface="Arial"/>
              <a:buNone/>
              <a:defRPr sz="1200" b="0" i="0" kern="1200">
                <a:solidFill>
                  <a:schemeClr val="tx1"/>
                </a:solidFill>
                <a:latin typeface="+mn-lt"/>
                <a:ea typeface="+mn-ea"/>
                <a:cs typeface="Trebuchet MS Bold Italic"/>
              </a:defRPr>
            </a:lvl1pPr>
            <a:lvl2pPr marL="228582"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1"/>
                </a:solidFill>
                <a:latin typeface="+mn-lt"/>
                <a:ea typeface="+mn-ea"/>
                <a:cs typeface="+mn-cs"/>
              </a:defRPr>
            </a:lvl2pPr>
            <a:lvl3pPr marL="457166"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3pPr>
            <a:lvl4pPr marL="64917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4pPr>
            <a:lvl5pPr marL="81375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5pPr>
            <a:lvl6pPr marL="1885809" indent="-171438" algn="l" defTabSz="342875" rtl="0" eaLnBrk="1" latinLnBrk="0" hangingPunct="1">
              <a:spcBef>
                <a:spcPct val="20000"/>
              </a:spcBef>
              <a:buFont typeface="Arial"/>
              <a:buChar char="•"/>
              <a:defRPr sz="1500" kern="1200">
                <a:solidFill>
                  <a:schemeClr val="tx1"/>
                </a:solidFill>
                <a:latin typeface="+mn-lt"/>
                <a:ea typeface="+mn-ea"/>
                <a:cs typeface="+mn-cs"/>
              </a:defRPr>
            </a:lvl6pPr>
            <a:lvl7pPr marL="2228684" indent="-171438" algn="l" defTabSz="342875"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5" rtl="0" eaLnBrk="1" latinLnBrk="0" hangingPunct="1">
              <a:spcBef>
                <a:spcPct val="20000"/>
              </a:spcBef>
              <a:buFont typeface="Arial"/>
              <a:buChar char="•"/>
              <a:defRPr sz="1500" kern="1200">
                <a:solidFill>
                  <a:schemeClr val="tx1"/>
                </a:solidFill>
                <a:latin typeface="+mn-lt"/>
                <a:ea typeface="+mn-ea"/>
                <a:cs typeface="+mn-cs"/>
              </a:defRPr>
            </a:lvl8pPr>
            <a:lvl9pPr marL="2914433" indent="-171438" algn="l" defTabSz="342875" rtl="0" eaLnBrk="1" latinLnBrk="0" hangingPunct="1">
              <a:spcBef>
                <a:spcPct val="20000"/>
              </a:spcBef>
              <a:buFont typeface="Arial"/>
              <a:buChar char="•"/>
              <a:defRPr sz="1500" kern="1200">
                <a:solidFill>
                  <a:schemeClr val="tx1"/>
                </a:solidFill>
                <a:latin typeface="+mn-lt"/>
                <a:ea typeface="+mn-ea"/>
                <a:cs typeface="+mn-cs"/>
              </a:defRPr>
            </a:lvl9pPr>
          </a:lstStyle>
          <a:p>
            <a:pPr algn="ctr"/>
            <a:r>
              <a:rPr lang="en-US" sz="1600" b="1" spc="200" dirty="0">
                <a:solidFill>
                  <a:schemeClr val="bg1"/>
                </a:solidFill>
                <a:cs typeface="Calibri"/>
              </a:rPr>
              <a:t>ETL</a:t>
            </a:r>
          </a:p>
        </p:txBody>
      </p:sp>
      <p:sp>
        <p:nvSpPr>
          <p:cNvPr id="7" name="Rectangle 6"/>
          <p:cNvSpPr/>
          <p:nvPr/>
        </p:nvSpPr>
        <p:spPr>
          <a:xfrm>
            <a:off x="1780954" y="1803228"/>
            <a:ext cx="5582093" cy="1220182"/>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5733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ETL</a:t>
            </a:r>
          </a:p>
        </p:txBody>
      </p:sp>
      <p:sp>
        <p:nvSpPr>
          <p:cNvPr id="6" name="Rectangle 5"/>
          <p:cNvSpPr/>
          <p:nvPr/>
        </p:nvSpPr>
        <p:spPr>
          <a:xfrm>
            <a:off x="1061985" y="1381796"/>
            <a:ext cx="6305341" cy="2252924"/>
          </a:xfrm>
          <a:prstGeom prst="rect">
            <a:avLst/>
          </a:prstGeom>
        </p:spPr>
        <p:txBody>
          <a:bodyPr wrap="square">
            <a:spAutoFit/>
          </a:bodyPr>
          <a:lstStyle/>
          <a:p>
            <a:pPr>
              <a:lnSpc>
                <a:spcPct val="65000"/>
              </a:lnSpc>
            </a:pPr>
            <a:r>
              <a:rPr lang="en-US" sz="7200" b="1" dirty="0">
                <a:solidFill>
                  <a:srgbClr val="FF3300"/>
                </a:solidFill>
              </a:rPr>
              <a:t>E</a:t>
            </a:r>
            <a:r>
              <a:rPr lang="en-US" sz="7200" b="1" dirty="0">
                <a:solidFill>
                  <a:srgbClr val="0070C0"/>
                </a:solidFill>
              </a:rPr>
              <a:t>xtract</a:t>
            </a:r>
          </a:p>
          <a:p>
            <a:pPr>
              <a:lnSpc>
                <a:spcPct val="65000"/>
              </a:lnSpc>
            </a:pPr>
            <a:r>
              <a:rPr lang="en-US" sz="7200" b="1" dirty="0">
                <a:solidFill>
                  <a:srgbClr val="FF3300"/>
                </a:solidFill>
              </a:rPr>
              <a:t>T</a:t>
            </a:r>
            <a:r>
              <a:rPr lang="en-US" sz="7200" b="1" dirty="0">
                <a:solidFill>
                  <a:srgbClr val="0070C0"/>
                </a:solidFill>
              </a:rPr>
              <a:t>ransform</a:t>
            </a:r>
          </a:p>
          <a:p>
            <a:pPr>
              <a:lnSpc>
                <a:spcPct val="65000"/>
              </a:lnSpc>
            </a:pPr>
            <a:r>
              <a:rPr lang="en-US" sz="7200" b="1" dirty="0">
                <a:solidFill>
                  <a:srgbClr val="FF3300"/>
                </a:solidFill>
              </a:rPr>
              <a:t>L</a:t>
            </a:r>
            <a:r>
              <a:rPr lang="en-US" sz="7200" b="1" dirty="0">
                <a:solidFill>
                  <a:srgbClr val="0070C0"/>
                </a:solidFill>
              </a:rPr>
              <a:t>oad</a:t>
            </a:r>
          </a:p>
        </p:txBody>
      </p:sp>
    </p:spTree>
    <p:extLst>
      <p:ext uri="{BB962C8B-B14F-4D97-AF65-F5344CB8AC3E}">
        <p14:creationId xmlns:p14="http://schemas.microsoft.com/office/powerpoint/2010/main" val="72277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Placeholder 1"/>
          <p:cNvSpPr txBox="1">
            <a:spLocks/>
          </p:cNvSpPr>
          <p:nvPr/>
        </p:nvSpPr>
        <p:spPr>
          <a:xfrm>
            <a:off x="0" y="216066"/>
            <a:ext cx="9144000" cy="300715"/>
          </a:xfrm>
          <a:prstGeom prst="rect">
            <a:avLst/>
          </a:prstGeom>
          <a:noFill/>
          <a:ln>
            <a:noFill/>
          </a:ln>
          <a:effectLst/>
        </p:spPr>
        <p:txBody>
          <a:bodyPr vert="horz" lIns="274301" tIns="45717" rIns="274301" bIns="45717" rtlCol="0" anchor="ctr">
            <a:noAutofit/>
          </a:bodyPr>
          <a:lstStyle>
            <a:lvl1pPr algn="l" defTabSz="342875" rtl="0" eaLnBrk="1" latinLnBrk="0" hangingPunct="1">
              <a:spcBef>
                <a:spcPct val="0"/>
              </a:spcBef>
              <a:buNone/>
              <a:defRPr sz="2000" kern="1200" spc="100" baseline="0">
                <a:solidFill>
                  <a:schemeClr val="tx1"/>
                </a:solidFill>
                <a:effectLst/>
                <a:latin typeface="+mj-lt"/>
                <a:ea typeface="+mj-ea"/>
                <a:cs typeface="Arial Black"/>
              </a:defRPr>
            </a:lvl1pPr>
          </a:lstStyle>
          <a:p>
            <a:r>
              <a:rPr lang="en-US" dirty="0">
                <a:highlight>
                  <a:srgbClr val="2FC2D9"/>
                </a:highlight>
              </a:rPr>
              <a:t>Agenda: MSBI.Dev.S20E13 MSBI.SSIS.Part01</a:t>
            </a:r>
          </a:p>
        </p:txBody>
      </p:sp>
      <p:cxnSp>
        <p:nvCxnSpPr>
          <p:cNvPr id="41" name="Straight Connector 40"/>
          <p:cNvCxnSpPr/>
          <p:nvPr/>
        </p:nvCxnSpPr>
        <p:spPr>
          <a:xfrm>
            <a:off x="277092" y="716437"/>
            <a:ext cx="431929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pic>
        <p:nvPicPr>
          <p:cNvPr id="43" name="Picture 4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29" name="Slide Number Placeholder 2"/>
          <p:cNvSpPr txBox="1">
            <a:spLocks/>
          </p:cNvSpPr>
          <p:nvPr/>
        </p:nvSpPr>
        <p:spPr>
          <a:xfrm>
            <a:off x="7487582" y="4826638"/>
            <a:ext cx="1373372" cy="316862"/>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sz="1400" b="1">
                <a:solidFill>
                  <a:schemeClr val="bg1"/>
                </a:solidFill>
                <a:latin typeface="+mj-lt"/>
              </a:rPr>
              <a:t>3</a:t>
            </a:r>
          </a:p>
        </p:txBody>
      </p:sp>
      <p:sp>
        <p:nvSpPr>
          <p:cNvPr id="2" name="Rectangle 1">
            <a:extLst>
              <a:ext uri="{FF2B5EF4-FFF2-40B4-BE49-F238E27FC236}">
                <a16:creationId xmlns:a16="http://schemas.microsoft.com/office/drawing/2014/main" id="{BAB398D4-44EF-474B-9DA7-AB17A14BA537}"/>
              </a:ext>
            </a:extLst>
          </p:cNvPr>
          <p:cNvSpPr/>
          <p:nvPr/>
        </p:nvSpPr>
        <p:spPr>
          <a:xfrm>
            <a:off x="149787" y="802035"/>
            <a:ext cx="6459093" cy="4216539"/>
          </a:xfrm>
          <a:prstGeom prst="rect">
            <a:avLst/>
          </a:prstGeom>
        </p:spPr>
        <p:txBody>
          <a:bodyPr wrap="square">
            <a:spAutoFit/>
          </a:bodyPr>
          <a:lstStyle/>
          <a:p>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569CD6"/>
                </a:solidFill>
                <a:latin typeface="Consolas" panose="020B0609020204030204" pitchFamily="49" charset="0"/>
                <a:ea typeface="Times New Roman" panose="02020603050405020304" pitchFamily="18" charset="0"/>
              </a:rPr>
              <a:t>topics</a:t>
            </a:r>
            <a:r>
              <a:rPr lang="en-US" dirty="0">
                <a:solidFill>
                  <a:srgbClr val="979797"/>
                </a:solidFill>
                <a:latin typeface="Consolas" panose="020B0609020204030204" pitchFamily="49" charset="0"/>
                <a:ea typeface="Times New Roman" panose="02020603050405020304" pitchFamily="18" charset="0"/>
              </a:rPr>
              <a:t>:</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a:t>
            </a:r>
            <a:r>
              <a:rPr lang="en-US" dirty="0">
                <a:solidFill>
                  <a:srgbClr val="569CD6"/>
                </a:solidFill>
                <a:latin typeface="Consolas" panose="020B0609020204030204" pitchFamily="49" charset="0"/>
                <a:ea typeface="Times New Roman" panose="02020603050405020304" pitchFamily="18" charset="0"/>
              </a:rPr>
              <a:t>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About this sub course</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a:t>
            </a:r>
            <a:r>
              <a:rPr lang="en-US" dirty="0">
                <a:solidFill>
                  <a:srgbClr val="569CD6"/>
                </a:solidFill>
                <a:latin typeface="Consolas" panose="020B0609020204030204" pitchFamily="49" charset="0"/>
                <a:ea typeface="Times New Roman" panose="02020603050405020304" pitchFamily="18" charset="0"/>
              </a:rPr>
              <a:t>subtopics</a:t>
            </a:r>
            <a:r>
              <a:rPr lang="en-US" dirty="0">
                <a:solidFill>
                  <a:srgbClr val="979797"/>
                </a:solidFill>
                <a:latin typeface="Consolas" panose="020B0609020204030204" pitchFamily="49" charset="0"/>
                <a:ea typeface="Times New Roman" panose="02020603050405020304" pitchFamily="18" charset="0"/>
              </a:rPr>
              <a:t>:</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 </a:t>
            </a:r>
            <a:r>
              <a:rPr lang="en-US" dirty="0">
                <a:solidFill>
                  <a:srgbClr val="569CD6"/>
                </a:solidFill>
                <a:latin typeface="Consolas" panose="020B0609020204030204" pitchFamily="49" charset="0"/>
                <a:ea typeface="Times New Roman" panose="02020603050405020304" pitchFamily="18" charset="0"/>
              </a:rPr>
              <a:t>subtopic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Goals and approach</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 </a:t>
            </a:r>
            <a:r>
              <a:rPr lang="en-US" dirty="0">
                <a:solidFill>
                  <a:srgbClr val="569CD6"/>
                </a:solidFill>
                <a:latin typeface="Consolas" panose="020B0609020204030204" pitchFamily="49" charset="0"/>
                <a:ea typeface="Times New Roman" panose="02020603050405020304" pitchFamily="18" charset="0"/>
              </a:rPr>
              <a:t>subtopic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Expected Result</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 </a:t>
            </a:r>
            <a:r>
              <a:rPr lang="en-US" dirty="0">
                <a:solidFill>
                  <a:srgbClr val="569CD6"/>
                </a:solidFill>
                <a:latin typeface="Consolas" panose="020B0609020204030204" pitchFamily="49" charset="0"/>
                <a:ea typeface="Times New Roman" panose="02020603050405020304" pitchFamily="18" charset="0"/>
              </a:rPr>
              <a:t>subtopic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Tools and Technologies</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a:t>
            </a:r>
            <a:r>
              <a:rPr lang="en-US" dirty="0">
                <a:solidFill>
                  <a:srgbClr val="569CD6"/>
                </a:solidFill>
                <a:latin typeface="Consolas" panose="020B0609020204030204" pitchFamily="49" charset="0"/>
                <a:ea typeface="Times New Roman" panose="02020603050405020304" pitchFamily="18" charset="0"/>
              </a:rPr>
              <a:t>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Data Warehousing Concepts</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a:t>
            </a:r>
            <a:r>
              <a:rPr lang="en-US" dirty="0">
                <a:solidFill>
                  <a:srgbClr val="569CD6"/>
                </a:solidFill>
                <a:latin typeface="Consolas" panose="020B0609020204030204" pitchFamily="49" charset="0"/>
                <a:ea typeface="Times New Roman" panose="02020603050405020304" pitchFamily="18" charset="0"/>
              </a:rPr>
              <a:t>subtopics</a:t>
            </a:r>
            <a:r>
              <a:rPr lang="en-US" dirty="0">
                <a:solidFill>
                  <a:srgbClr val="979797"/>
                </a:solidFill>
                <a:latin typeface="Consolas" panose="020B0609020204030204" pitchFamily="49" charset="0"/>
                <a:ea typeface="Times New Roman" panose="02020603050405020304" pitchFamily="18" charset="0"/>
              </a:rPr>
              <a:t>:</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 </a:t>
            </a:r>
            <a:r>
              <a:rPr lang="en-US" dirty="0">
                <a:solidFill>
                  <a:srgbClr val="569CD6"/>
                </a:solidFill>
                <a:latin typeface="Consolas" panose="020B0609020204030204" pitchFamily="49" charset="0"/>
                <a:ea typeface="Times New Roman" panose="02020603050405020304" pitchFamily="18" charset="0"/>
              </a:rPr>
              <a:t>subtopic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What is Data Warehousing?</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 </a:t>
            </a:r>
            <a:r>
              <a:rPr lang="en-US" dirty="0">
                <a:solidFill>
                  <a:srgbClr val="569CD6"/>
                </a:solidFill>
                <a:latin typeface="Consolas" panose="020B0609020204030204" pitchFamily="49" charset="0"/>
                <a:ea typeface="Times New Roman" panose="02020603050405020304" pitchFamily="18" charset="0"/>
              </a:rPr>
              <a:t>subtopic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Conventional data warehouses</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 </a:t>
            </a:r>
            <a:r>
              <a:rPr lang="en-US" dirty="0">
                <a:solidFill>
                  <a:srgbClr val="569CD6"/>
                </a:solidFill>
                <a:latin typeface="Consolas" panose="020B0609020204030204" pitchFamily="49" charset="0"/>
                <a:ea typeface="Times New Roman" panose="02020603050405020304" pitchFamily="18" charset="0"/>
              </a:rPr>
              <a:t>subtopic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Conventional data warehouse Systems</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 </a:t>
            </a:r>
            <a:r>
              <a:rPr lang="en-US" dirty="0">
                <a:solidFill>
                  <a:srgbClr val="569CD6"/>
                </a:solidFill>
                <a:latin typeface="Consolas" panose="020B0609020204030204" pitchFamily="49" charset="0"/>
                <a:ea typeface="Times New Roman" panose="02020603050405020304" pitchFamily="18" charset="0"/>
              </a:rPr>
              <a:t>subtopic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Modern data warehouse</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 </a:t>
            </a:r>
            <a:r>
              <a:rPr lang="en-US" dirty="0">
                <a:solidFill>
                  <a:srgbClr val="569CD6"/>
                </a:solidFill>
                <a:latin typeface="Consolas" panose="020B0609020204030204" pitchFamily="49" charset="0"/>
                <a:ea typeface="Times New Roman" panose="02020603050405020304" pitchFamily="18" charset="0"/>
              </a:rPr>
              <a:t>subtopic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Modern Data Warehouse Systems</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a:t>
            </a:r>
            <a:r>
              <a:rPr lang="en-US" dirty="0">
                <a:solidFill>
                  <a:srgbClr val="569CD6"/>
                </a:solidFill>
                <a:latin typeface="Consolas" panose="020B0609020204030204" pitchFamily="49" charset="0"/>
                <a:ea typeface="Times New Roman" panose="02020603050405020304" pitchFamily="18" charset="0"/>
              </a:rPr>
              <a:t>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Installation of tools for Visual Studio</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a:t>
            </a:r>
            <a:r>
              <a:rPr lang="en-US" dirty="0">
                <a:solidFill>
                  <a:srgbClr val="569CD6"/>
                </a:solidFill>
                <a:latin typeface="Consolas" panose="020B0609020204030204" pitchFamily="49" charset="0"/>
                <a:ea typeface="Times New Roman" panose="02020603050405020304" pitchFamily="18" charset="0"/>
              </a:rPr>
              <a:t>subtopics</a:t>
            </a:r>
            <a:r>
              <a:rPr lang="en-US" dirty="0">
                <a:solidFill>
                  <a:srgbClr val="979797"/>
                </a:solidFill>
                <a:latin typeface="Consolas" panose="020B0609020204030204" pitchFamily="49" charset="0"/>
                <a:ea typeface="Times New Roman" panose="02020603050405020304" pitchFamily="18" charset="0"/>
              </a:rPr>
              <a:t>:</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 </a:t>
            </a:r>
            <a:r>
              <a:rPr lang="en-US" dirty="0">
                <a:solidFill>
                  <a:srgbClr val="569CD6"/>
                </a:solidFill>
                <a:latin typeface="Consolas" panose="020B0609020204030204" pitchFamily="49" charset="0"/>
                <a:ea typeface="Times New Roman" panose="02020603050405020304" pitchFamily="18" charset="0"/>
              </a:rPr>
              <a:t>subtopic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SSIS</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 </a:t>
            </a:r>
            <a:r>
              <a:rPr lang="en-US" dirty="0">
                <a:solidFill>
                  <a:srgbClr val="569CD6"/>
                </a:solidFill>
                <a:latin typeface="Consolas" panose="020B0609020204030204" pitchFamily="49" charset="0"/>
                <a:ea typeface="Times New Roman" panose="02020603050405020304" pitchFamily="18" charset="0"/>
              </a:rPr>
              <a:t>subtopic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SSRS</a:t>
            </a:r>
            <a:endParaRPr lang="en-US" sz="1600" dirty="0">
              <a:latin typeface="Calibri" panose="020F0502020204030204" pitchFamily="34" charset="0"/>
              <a:ea typeface="Times New Roman" panose="02020603050405020304" pitchFamily="18" charset="0"/>
            </a:endParaRPr>
          </a:p>
          <a:p>
            <a:r>
              <a:rPr lang="en-US" dirty="0">
                <a:solidFill>
                  <a:srgbClr val="979797"/>
                </a:solidFill>
                <a:latin typeface="Consolas" panose="020B0609020204030204" pitchFamily="49" charset="0"/>
                <a:ea typeface="Times New Roman" panose="02020603050405020304" pitchFamily="18" charset="0"/>
              </a:rPr>
              <a:t>   - </a:t>
            </a:r>
            <a:r>
              <a:rPr lang="en-US" dirty="0">
                <a:solidFill>
                  <a:srgbClr val="569CD6"/>
                </a:solidFill>
                <a:latin typeface="Consolas" panose="020B0609020204030204" pitchFamily="49" charset="0"/>
                <a:ea typeface="Times New Roman" panose="02020603050405020304" pitchFamily="18" charset="0"/>
              </a:rPr>
              <a:t>subtopic</a:t>
            </a:r>
            <a:r>
              <a:rPr lang="en-US" dirty="0">
                <a:solidFill>
                  <a:srgbClr val="979797"/>
                </a:solidFill>
                <a:latin typeface="Consolas" panose="020B0609020204030204" pitchFamily="49" charset="0"/>
                <a:ea typeface="Times New Roman" panose="02020603050405020304" pitchFamily="18" charset="0"/>
              </a:rPr>
              <a:t>: </a:t>
            </a:r>
            <a:r>
              <a:rPr lang="en-US" dirty="0">
                <a:solidFill>
                  <a:srgbClr val="CB8F76"/>
                </a:solidFill>
                <a:latin typeface="Consolas" panose="020B0609020204030204" pitchFamily="49" charset="0"/>
                <a:ea typeface="Times New Roman" panose="02020603050405020304" pitchFamily="18" charset="0"/>
              </a:rPr>
              <a:t>SSAS</a:t>
            </a:r>
            <a:endParaRPr lang="en-US" sz="1600" dirty="0">
              <a:latin typeface="Calibri" panose="020F0502020204030204" pitchFamily="34" charset="0"/>
              <a:ea typeface="Times New Roman" panose="02020603050405020304" pitchFamily="18" charset="0"/>
            </a:endParaRPr>
          </a:p>
          <a:p>
            <a:endParaRPr lang="en-US"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667400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ETL Tools</a:t>
            </a:r>
          </a:p>
        </p:txBody>
      </p:sp>
      <p:sp>
        <p:nvSpPr>
          <p:cNvPr id="3" name="Text Placeholder 4"/>
          <p:cNvSpPr txBox="1">
            <a:spLocks/>
          </p:cNvSpPr>
          <p:nvPr/>
        </p:nvSpPr>
        <p:spPr>
          <a:xfrm>
            <a:off x="236117" y="907598"/>
            <a:ext cx="2218813" cy="387798"/>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bg1"/>
              </a:buClr>
              <a:buSzPct val="140000"/>
            </a:pPr>
            <a:r>
              <a:rPr lang="en-US" sz="1800" dirty="0"/>
              <a:t>IBM DATASTAGE</a:t>
            </a:r>
          </a:p>
        </p:txBody>
      </p:sp>
      <p:sp>
        <p:nvSpPr>
          <p:cNvPr id="4" name="Content Placeholder 2"/>
          <p:cNvSpPr txBox="1">
            <a:spLocks/>
          </p:cNvSpPr>
          <p:nvPr/>
        </p:nvSpPr>
        <p:spPr>
          <a:xfrm>
            <a:off x="327227" y="1295396"/>
            <a:ext cx="8326259" cy="3287972"/>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sz="2000" b="1" dirty="0"/>
          </a:p>
        </p:txBody>
      </p:sp>
      <p:pic>
        <p:nvPicPr>
          <p:cNvPr id="7" name="Picture 2" descr="http://www.ibm.com/developerworks/data/library/techarticle/dm-1201securitydeploymentpart1/fig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9673" y="907598"/>
            <a:ext cx="6096837" cy="3897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673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ETL Tools</a:t>
            </a:r>
          </a:p>
        </p:txBody>
      </p:sp>
      <p:sp>
        <p:nvSpPr>
          <p:cNvPr id="3" name="Text Placeholder 4"/>
          <p:cNvSpPr txBox="1">
            <a:spLocks/>
          </p:cNvSpPr>
          <p:nvPr/>
        </p:nvSpPr>
        <p:spPr>
          <a:xfrm>
            <a:off x="162638" y="1073887"/>
            <a:ext cx="3017942" cy="1218795"/>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bg1"/>
              </a:buClr>
              <a:buSzPct val="140000"/>
            </a:pPr>
            <a:r>
              <a:rPr lang="en-US" sz="1800" dirty="0"/>
              <a:t>ORACLE DATA</a:t>
            </a:r>
          </a:p>
          <a:p>
            <a:pPr>
              <a:buClr>
                <a:schemeClr val="bg1"/>
              </a:buClr>
              <a:buSzPct val="140000"/>
            </a:pPr>
            <a:r>
              <a:rPr lang="en-US" sz="1800" dirty="0"/>
              <a:t> INTEGRATOR ,</a:t>
            </a:r>
          </a:p>
          <a:p>
            <a:pPr>
              <a:buClr>
                <a:schemeClr val="bg1"/>
              </a:buClr>
              <a:buSzPct val="140000"/>
            </a:pPr>
            <a:r>
              <a:rPr lang="en-US" sz="1800" dirty="0"/>
              <a:t>ORACLE </a:t>
            </a:r>
          </a:p>
          <a:p>
            <a:pPr>
              <a:buClr>
                <a:schemeClr val="bg1"/>
              </a:buClr>
              <a:buSzPct val="140000"/>
            </a:pPr>
            <a:r>
              <a:rPr lang="en-US" sz="1800" dirty="0"/>
              <a:t>WAREHOUSE BUILDER</a:t>
            </a:r>
          </a:p>
        </p:txBody>
      </p:sp>
      <p:sp>
        <p:nvSpPr>
          <p:cNvPr id="4" name="Content Placeholder 2"/>
          <p:cNvSpPr txBox="1">
            <a:spLocks/>
          </p:cNvSpPr>
          <p:nvPr/>
        </p:nvSpPr>
        <p:spPr>
          <a:xfrm>
            <a:off x="327227" y="1295396"/>
            <a:ext cx="8326259" cy="3287972"/>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sz="2000" b="1" dirty="0"/>
          </a:p>
        </p:txBody>
      </p:sp>
      <p:pic>
        <p:nvPicPr>
          <p:cNvPr id="6" name="Picture 2" descr="http://oraclegis.com/blog/wp-content/uploads/2010/07/image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6247" y="802298"/>
            <a:ext cx="5250211" cy="3944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359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SSIS architecture</a:t>
            </a:r>
          </a:p>
        </p:txBody>
      </p:sp>
      <p:sp>
        <p:nvSpPr>
          <p:cNvPr id="4" name="Content Placeholder 2"/>
          <p:cNvSpPr txBox="1">
            <a:spLocks/>
          </p:cNvSpPr>
          <p:nvPr/>
        </p:nvSpPr>
        <p:spPr>
          <a:xfrm>
            <a:off x="327227" y="1295396"/>
            <a:ext cx="8326259" cy="3287972"/>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sz="2000" b="1" dirty="0"/>
          </a:p>
        </p:txBody>
      </p:sp>
      <p:pic>
        <p:nvPicPr>
          <p:cNvPr id="7" name="Picture 6"/>
          <p:cNvPicPr>
            <a:picLocks noChangeAspect="1"/>
          </p:cNvPicPr>
          <p:nvPr/>
        </p:nvPicPr>
        <p:blipFill>
          <a:blip r:embed="rId3"/>
          <a:stretch>
            <a:fillRect/>
          </a:stretch>
        </p:blipFill>
        <p:spPr>
          <a:xfrm>
            <a:off x="3088701" y="766188"/>
            <a:ext cx="5195970" cy="3978041"/>
          </a:xfrm>
          <a:prstGeom prst="rect">
            <a:avLst/>
          </a:prstGeom>
        </p:spPr>
      </p:pic>
    </p:spTree>
    <p:extLst>
      <p:ext uri="{BB962C8B-B14F-4D97-AF65-F5344CB8AC3E}">
        <p14:creationId xmlns:p14="http://schemas.microsoft.com/office/powerpoint/2010/main" val="67194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SSIS architecture</a:t>
            </a:r>
          </a:p>
        </p:txBody>
      </p:sp>
      <p:sp>
        <p:nvSpPr>
          <p:cNvPr id="4" name="Content Placeholder 2"/>
          <p:cNvSpPr txBox="1">
            <a:spLocks/>
          </p:cNvSpPr>
          <p:nvPr/>
        </p:nvSpPr>
        <p:spPr>
          <a:xfrm>
            <a:off x="327227" y="1295396"/>
            <a:ext cx="8326259" cy="3287972"/>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sz="2000" b="1" dirty="0"/>
          </a:p>
        </p:txBody>
      </p:sp>
      <p:pic>
        <p:nvPicPr>
          <p:cNvPr id="5" name="Picture 4"/>
          <p:cNvPicPr>
            <a:picLocks noChangeAspect="1"/>
          </p:cNvPicPr>
          <p:nvPr/>
        </p:nvPicPr>
        <p:blipFill>
          <a:blip r:embed="rId3"/>
          <a:stretch>
            <a:fillRect/>
          </a:stretch>
        </p:blipFill>
        <p:spPr>
          <a:xfrm>
            <a:off x="2728128" y="1074074"/>
            <a:ext cx="4965848" cy="3123396"/>
          </a:xfrm>
          <a:prstGeom prst="rect">
            <a:avLst/>
          </a:prstGeom>
        </p:spPr>
      </p:pic>
    </p:spTree>
    <p:extLst>
      <p:ext uri="{BB962C8B-B14F-4D97-AF65-F5344CB8AC3E}">
        <p14:creationId xmlns:p14="http://schemas.microsoft.com/office/powerpoint/2010/main" val="3945582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Introducing Control Flow, Data Flow, and Connection Managers</a:t>
            </a:r>
          </a:p>
        </p:txBody>
      </p:sp>
      <p:sp>
        <p:nvSpPr>
          <p:cNvPr id="4" name="Content Placeholder 2"/>
          <p:cNvSpPr txBox="1">
            <a:spLocks/>
          </p:cNvSpPr>
          <p:nvPr/>
        </p:nvSpPr>
        <p:spPr>
          <a:xfrm>
            <a:off x="327227" y="1295396"/>
            <a:ext cx="8326259" cy="3287972"/>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endParaRPr lang="en-US" sz="2000" b="1" dirty="0"/>
          </a:p>
        </p:txBody>
      </p:sp>
      <p:pic>
        <p:nvPicPr>
          <p:cNvPr id="6" name="Picture 5"/>
          <p:cNvPicPr>
            <a:picLocks noChangeAspect="1"/>
          </p:cNvPicPr>
          <p:nvPr/>
        </p:nvPicPr>
        <p:blipFill>
          <a:blip r:embed="rId3"/>
          <a:stretch>
            <a:fillRect/>
          </a:stretch>
        </p:blipFill>
        <p:spPr>
          <a:xfrm>
            <a:off x="3740379" y="1005054"/>
            <a:ext cx="4673860" cy="3578314"/>
          </a:xfrm>
          <a:prstGeom prst="rect">
            <a:avLst/>
          </a:prstGeom>
        </p:spPr>
      </p:pic>
      <p:sp>
        <p:nvSpPr>
          <p:cNvPr id="7" name="Content Placeholder 2"/>
          <p:cNvSpPr txBox="1">
            <a:spLocks/>
          </p:cNvSpPr>
          <p:nvPr/>
        </p:nvSpPr>
        <p:spPr>
          <a:xfrm>
            <a:off x="226534" y="1072239"/>
            <a:ext cx="8326259" cy="3287972"/>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73736" lvl="2" indent="-173736">
              <a:lnSpc>
                <a:spcPct val="110000"/>
              </a:lnSpc>
              <a:spcBef>
                <a:spcPts val="0"/>
              </a:spcBef>
              <a:spcAft>
                <a:spcPts val="1300"/>
              </a:spcAft>
              <a:buClr>
                <a:srgbClr val="2FC2D9"/>
              </a:buClr>
              <a:defRPr/>
            </a:pPr>
            <a:r>
              <a:rPr lang="en-US" sz="2000" b="1" dirty="0"/>
              <a:t>Connection managers</a:t>
            </a:r>
          </a:p>
          <a:p>
            <a:pPr marL="173736" lvl="2" indent="-173736">
              <a:lnSpc>
                <a:spcPct val="110000"/>
              </a:lnSpc>
              <a:spcBef>
                <a:spcPts val="0"/>
              </a:spcBef>
              <a:spcAft>
                <a:spcPts val="1300"/>
              </a:spcAft>
              <a:buClr>
                <a:srgbClr val="2FC2D9"/>
              </a:buClr>
              <a:defRPr/>
            </a:pPr>
            <a:r>
              <a:rPr lang="en-US" sz="2000" b="1" dirty="0"/>
              <a:t>Control flow</a:t>
            </a:r>
          </a:p>
          <a:p>
            <a:pPr marL="173736" lvl="2" indent="-173736">
              <a:lnSpc>
                <a:spcPct val="110000"/>
              </a:lnSpc>
              <a:spcBef>
                <a:spcPts val="0"/>
              </a:spcBef>
              <a:spcAft>
                <a:spcPts val="1300"/>
              </a:spcAft>
              <a:buClr>
                <a:srgbClr val="2FC2D9"/>
              </a:buClr>
              <a:defRPr/>
            </a:pPr>
            <a:r>
              <a:rPr lang="en-US" sz="2000" b="1" dirty="0"/>
              <a:t>Data flow</a:t>
            </a:r>
          </a:p>
          <a:p>
            <a:pPr marL="173736" lvl="2" indent="-173736">
              <a:lnSpc>
                <a:spcPct val="110000"/>
              </a:lnSpc>
              <a:spcBef>
                <a:spcPts val="0"/>
              </a:spcBef>
              <a:spcAft>
                <a:spcPts val="1300"/>
              </a:spcAft>
              <a:buClr>
                <a:srgbClr val="2FC2D9"/>
              </a:buClr>
              <a:defRPr/>
            </a:pPr>
            <a:endParaRPr lang="en-US" sz="2000" b="1" dirty="0"/>
          </a:p>
        </p:txBody>
      </p:sp>
    </p:spTree>
    <p:extLst>
      <p:ext uri="{BB962C8B-B14F-4D97-AF65-F5344CB8AC3E}">
        <p14:creationId xmlns:p14="http://schemas.microsoft.com/office/powerpoint/2010/main" val="3038703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 Placeholder 3"/>
          <p:cNvSpPr txBox="1">
            <a:spLocks/>
          </p:cNvSpPr>
          <p:nvPr/>
        </p:nvSpPr>
        <p:spPr>
          <a:xfrm>
            <a:off x="1780954" y="2098360"/>
            <a:ext cx="5582093" cy="587388"/>
          </a:xfrm>
          <a:prstGeom prst="rect">
            <a:avLst/>
          </a:prstGeom>
        </p:spPr>
        <p:txBody>
          <a:bodyPr anchor="ctr"/>
          <a:lstStyle>
            <a:lvl1pPr marL="0" indent="0" algn="l" defTabSz="342875" rtl="0" eaLnBrk="1" latinLnBrk="0" hangingPunct="1">
              <a:spcBef>
                <a:spcPct val="20000"/>
              </a:spcBef>
              <a:spcAft>
                <a:spcPts val="300"/>
              </a:spcAft>
              <a:buFont typeface="Arial"/>
              <a:buNone/>
              <a:defRPr sz="1200" b="0" i="0" kern="1200">
                <a:solidFill>
                  <a:schemeClr val="tx1"/>
                </a:solidFill>
                <a:latin typeface="+mn-lt"/>
                <a:ea typeface="+mn-ea"/>
                <a:cs typeface="Trebuchet MS Bold Italic"/>
              </a:defRPr>
            </a:lvl1pPr>
            <a:lvl2pPr marL="228582"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1"/>
                </a:solidFill>
                <a:latin typeface="+mn-lt"/>
                <a:ea typeface="+mn-ea"/>
                <a:cs typeface="+mn-cs"/>
              </a:defRPr>
            </a:lvl2pPr>
            <a:lvl3pPr marL="457166"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3pPr>
            <a:lvl4pPr marL="64917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4pPr>
            <a:lvl5pPr marL="81375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5pPr>
            <a:lvl6pPr marL="1885809" indent="-171438" algn="l" defTabSz="342875" rtl="0" eaLnBrk="1" latinLnBrk="0" hangingPunct="1">
              <a:spcBef>
                <a:spcPct val="20000"/>
              </a:spcBef>
              <a:buFont typeface="Arial"/>
              <a:buChar char="•"/>
              <a:defRPr sz="1500" kern="1200">
                <a:solidFill>
                  <a:schemeClr val="tx1"/>
                </a:solidFill>
                <a:latin typeface="+mn-lt"/>
                <a:ea typeface="+mn-ea"/>
                <a:cs typeface="+mn-cs"/>
              </a:defRPr>
            </a:lvl6pPr>
            <a:lvl7pPr marL="2228684" indent="-171438" algn="l" defTabSz="342875"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5" rtl="0" eaLnBrk="1" latinLnBrk="0" hangingPunct="1">
              <a:spcBef>
                <a:spcPct val="20000"/>
              </a:spcBef>
              <a:buFont typeface="Arial"/>
              <a:buChar char="•"/>
              <a:defRPr sz="1500" kern="1200">
                <a:solidFill>
                  <a:schemeClr val="tx1"/>
                </a:solidFill>
                <a:latin typeface="+mn-lt"/>
                <a:ea typeface="+mn-ea"/>
                <a:cs typeface="+mn-cs"/>
              </a:defRPr>
            </a:lvl8pPr>
            <a:lvl9pPr marL="2914433" indent="-171438" algn="l" defTabSz="342875" rtl="0" eaLnBrk="1" latinLnBrk="0" hangingPunct="1">
              <a:spcBef>
                <a:spcPct val="20000"/>
              </a:spcBef>
              <a:buFont typeface="Arial"/>
              <a:buChar char="•"/>
              <a:defRPr sz="1500" kern="1200">
                <a:solidFill>
                  <a:schemeClr val="tx1"/>
                </a:solidFill>
                <a:latin typeface="+mn-lt"/>
                <a:ea typeface="+mn-ea"/>
                <a:cs typeface="+mn-cs"/>
              </a:defRPr>
            </a:lvl9pPr>
          </a:lstStyle>
          <a:p>
            <a:pPr algn="ctr"/>
            <a:r>
              <a:rPr lang="en-US" sz="1600" b="1" spc="200" dirty="0">
                <a:solidFill>
                  <a:schemeClr val="bg1"/>
                </a:solidFill>
                <a:cs typeface="Calibri"/>
              </a:rPr>
              <a:t>Installation of tools for Visual Studio</a:t>
            </a:r>
          </a:p>
        </p:txBody>
      </p:sp>
      <p:sp>
        <p:nvSpPr>
          <p:cNvPr id="7" name="Rectangle 6"/>
          <p:cNvSpPr/>
          <p:nvPr/>
        </p:nvSpPr>
        <p:spPr>
          <a:xfrm>
            <a:off x="1780954" y="1803228"/>
            <a:ext cx="5582093" cy="1220182"/>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6959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Installation of tools for Visual Studio</a:t>
            </a:r>
          </a:p>
        </p:txBody>
      </p:sp>
      <p:sp>
        <p:nvSpPr>
          <p:cNvPr id="2" name="Rectangle 1">
            <a:extLst>
              <a:ext uri="{FF2B5EF4-FFF2-40B4-BE49-F238E27FC236}">
                <a16:creationId xmlns:a16="http://schemas.microsoft.com/office/drawing/2014/main" id="{28950ADC-E942-4FAC-A882-1C3CE63C3327}"/>
              </a:ext>
            </a:extLst>
          </p:cNvPr>
          <p:cNvSpPr/>
          <p:nvPr/>
        </p:nvSpPr>
        <p:spPr>
          <a:xfrm>
            <a:off x="508959" y="1430463"/>
            <a:ext cx="4572000" cy="1424493"/>
          </a:xfrm>
          <a:prstGeom prst="rect">
            <a:avLst/>
          </a:prstGeom>
        </p:spPr>
        <p:txBody>
          <a:bodyPr>
            <a:spAutoFit/>
          </a:bodyPr>
          <a:lstStyle/>
          <a:p>
            <a:pPr marL="173736" lvl="2" indent="-173736">
              <a:lnSpc>
                <a:spcPct val="110000"/>
              </a:lnSpc>
              <a:spcAft>
                <a:spcPts val="1300"/>
              </a:spcAft>
              <a:buClr>
                <a:srgbClr val="2FC2D9"/>
              </a:buClr>
              <a:buFont typeface="Arial"/>
              <a:buChar char="•"/>
              <a:defRPr/>
            </a:pPr>
            <a:r>
              <a:rPr lang="fr-FR" sz="2000" b="1" dirty="0"/>
              <a:t>SSIS</a:t>
            </a:r>
          </a:p>
          <a:p>
            <a:pPr marL="173736" lvl="2" indent="-173736">
              <a:lnSpc>
                <a:spcPct val="110000"/>
              </a:lnSpc>
              <a:spcAft>
                <a:spcPts val="1300"/>
              </a:spcAft>
              <a:buClr>
                <a:srgbClr val="2FC2D9"/>
              </a:buClr>
              <a:buFont typeface="Arial"/>
              <a:buChar char="•"/>
              <a:defRPr/>
            </a:pPr>
            <a:r>
              <a:rPr lang="fr-FR" sz="2000" b="1" dirty="0"/>
              <a:t>SSRS</a:t>
            </a:r>
          </a:p>
          <a:p>
            <a:pPr marL="173736" lvl="2" indent="-173736">
              <a:lnSpc>
                <a:spcPct val="110000"/>
              </a:lnSpc>
              <a:spcAft>
                <a:spcPts val="1300"/>
              </a:spcAft>
              <a:buClr>
                <a:srgbClr val="2FC2D9"/>
              </a:buClr>
              <a:buFont typeface="Arial"/>
              <a:buChar char="•"/>
              <a:defRPr/>
            </a:pPr>
            <a:r>
              <a:rPr lang="fr-FR" sz="2000" b="1" dirty="0"/>
              <a:t>SSAS</a:t>
            </a:r>
          </a:p>
        </p:txBody>
      </p:sp>
    </p:spTree>
    <p:extLst>
      <p:ext uri="{BB962C8B-B14F-4D97-AF65-F5344CB8AC3E}">
        <p14:creationId xmlns:p14="http://schemas.microsoft.com/office/powerpoint/2010/main" val="3399311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 Placeholder 3"/>
          <p:cNvSpPr txBox="1">
            <a:spLocks/>
          </p:cNvSpPr>
          <p:nvPr/>
        </p:nvSpPr>
        <p:spPr>
          <a:xfrm>
            <a:off x="1780954" y="2098360"/>
            <a:ext cx="5582093" cy="587388"/>
          </a:xfrm>
          <a:prstGeom prst="rect">
            <a:avLst/>
          </a:prstGeom>
        </p:spPr>
        <p:txBody>
          <a:bodyPr anchor="ctr"/>
          <a:lstStyle>
            <a:lvl1pPr marL="0" indent="0" algn="l" defTabSz="342875" rtl="0" eaLnBrk="1" latinLnBrk="0" hangingPunct="1">
              <a:spcBef>
                <a:spcPct val="20000"/>
              </a:spcBef>
              <a:spcAft>
                <a:spcPts val="300"/>
              </a:spcAft>
              <a:buFont typeface="Arial"/>
              <a:buNone/>
              <a:defRPr sz="1200" b="0" i="0" kern="1200">
                <a:solidFill>
                  <a:schemeClr val="tx1"/>
                </a:solidFill>
                <a:latin typeface="+mn-lt"/>
                <a:ea typeface="+mn-ea"/>
                <a:cs typeface="Trebuchet MS Bold Italic"/>
              </a:defRPr>
            </a:lvl1pPr>
            <a:lvl2pPr marL="228582"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1"/>
                </a:solidFill>
                <a:latin typeface="+mn-lt"/>
                <a:ea typeface="+mn-ea"/>
                <a:cs typeface="+mn-cs"/>
              </a:defRPr>
            </a:lvl2pPr>
            <a:lvl3pPr marL="457166"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3pPr>
            <a:lvl4pPr marL="64917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4pPr>
            <a:lvl5pPr marL="81375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5pPr>
            <a:lvl6pPr marL="1885809" indent="-171438" algn="l" defTabSz="342875" rtl="0" eaLnBrk="1" latinLnBrk="0" hangingPunct="1">
              <a:spcBef>
                <a:spcPct val="20000"/>
              </a:spcBef>
              <a:buFont typeface="Arial"/>
              <a:buChar char="•"/>
              <a:defRPr sz="1500" kern="1200">
                <a:solidFill>
                  <a:schemeClr val="tx1"/>
                </a:solidFill>
                <a:latin typeface="+mn-lt"/>
                <a:ea typeface="+mn-ea"/>
                <a:cs typeface="+mn-cs"/>
              </a:defRPr>
            </a:lvl6pPr>
            <a:lvl7pPr marL="2228684" indent="-171438" algn="l" defTabSz="342875"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5" rtl="0" eaLnBrk="1" latinLnBrk="0" hangingPunct="1">
              <a:spcBef>
                <a:spcPct val="20000"/>
              </a:spcBef>
              <a:buFont typeface="Arial"/>
              <a:buChar char="•"/>
              <a:defRPr sz="1500" kern="1200">
                <a:solidFill>
                  <a:schemeClr val="tx1"/>
                </a:solidFill>
                <a:latin typeface="+mn-lt"/>
                <a:ea typeface="+mn-ea"/>
                <a:cs typeface="+mn-cs"/>
              </a:defRPr>
            </a:lvl8pPr>
            <a:lvl9pPr marL="2914433" indent="-171438" algn="l" defTabSz="342875" rtl="0" eaLnBrk="1" latinLnBrk="0" hangingPunct="1">
              <a:spcBef>
                <a:spcPct val="20000"/>
              </a:spcBef>
              <a:buFont typeface="Arial"/>
              <a:buChar char="•"/>
              <a:defRPr sz="1500" kern="1200">
                <a:solidFill>
                  <a:schemeClr val="tx1"/>
                </a:solidFill>
                <a:latin typeface="+mn-lt"/>
                <a:ea typeface="+mn-ea"/>
                <a:cs typeface="+mn-cs"/>
              </a:defRPr>
            </a:lvl9pPr>
          </a:lstStyle>
          <a:p>
            <a:pPr algn="ctr"/>
            <a:r>
              <a:rPr lang="en-US" sz="1600" b="1" spc="200" dirty="0">
                <a:solidFill>
                  <a:schemeClr val="bg1"/>
                </a:solidFill>
                <a:cs typeface="Calibri"/>
              </a:rPr>
              <a:t>Creating SSIS Packages</a:t>
            </a:r>
          </a:p>
        </p:txBody>
      </p:sp>
      <p:sp>
        <p:nvSpPr>
          <p:cNvPr id="7" name="Rectangle 6"/>
          <p:cNvSpPr/>
          <p:nvPr/>
        </p:nvSpPr>
        <p:spPr>
          <a:xfrm>
            <a:off x="1780954" y="1803228"/>
            <a:ext cx="5582093" cy="1220182"/>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068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pPr>
              <a:buClr>
                <a:schemeClr val="bg1"/>
              </a:buClr>
              <a:buSzPct val="140000"/>
            </a:pPr>
            <a:r>
              <a:rPr lang="en-US" b="1" dirty="0"/>
              <a:t>Creating SSIS Packages</a:t>
            </a:r>
          </a:p>
        </p:txBody>
      </p:sp>
      <p:sp>
        <p:nvSpPr>
          <p:cNvPr id="3" name="Text Placeholder 4"/>
          <p:cNvSpPr txBox="1">
            <a:spLocks/>
          </p:cNvSpPr>
          <p:nvPr/>
        </p:nvSpPr>
        <p:spPr>
          <a:xfrm>
            <a:off x="236117" y="907598"/>
            <a:ext cx="6158353" cy="387798"/>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bg1"/>
              </a:buClr>
              <a:buSzPct val="140000"/>
            </a:pPr>
            <a:r>
              <a:rPr lang="en-US" sz="1800" dirty="0"/>
              <a:t>Using the SQL Server Import and Export Wizard</a:t>
            </a:r>
          </a:p>
        </p:txBody>
      </p:sp>
      <p:sp>
        <p:nvSpPr>
          <p:cNvPr id="4" name="Text Placeholder 4"/>
          <p:cNvSpPr txBox="1">
            <a:spLocks/>
          </p:cNvSpPr>
          <p:nvPr/>
        </p:nvSpPr>
        <p:spPr>
          <a:xfrm>
            <a:off x="236116" y="1892204"/>
            <a:ext cx="4559453" cy="387798"/>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bg1"/>
              </a:buClr>
              <a:buSzPct val="140000"/>
            </a:pPr>
            <a:r>
              <a:rPr lang="en-US" sz="1800" dirty="0"/>
              <a:t>Developing SSIS Packages in SSDT</a:t>
            </a:r>
          </a:p>
        </p:txBody>
      </p:sp>
      <p:sp>
        <p:nvSpPr>
          <p:cNvPr id="5" name="Text Placeholder 4"/>
          <p:cNvSpPr txBox="1">
            <a:spLocks/>
          </p:cNvSpPr>
          <p:nvPr/>
        </p:nvSpPr>
        <p:spPr>
          <a:xfrm>
            <a:off x="236116" y="2967168"/>
            <a:ext cx="8100423" cy="387798"/>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bg1"/>
              </a:buClr>
              <a:buSzPct val="140000"/>
            </a:pPr>
            <a:r>
              <a:rPr lang="en-US" sz="1800" dirty="0"/>
              <a:t>Introducing Control Flow, Data Flow, and Connection Managers</a:t>
            </a:r>
          </a:p>
        </p:txBody>
      </p:sp>
    </p:spTree>
    <p:extLst>
      <p:ext uri="{BB962C8B-B14F-4D97-AF65-F5344CB8AC3E}">
        <p14:creationId xmlns:p14="http://schemas.microsoft.com/office/powerpoint/2010/main" val="218819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 Placeholder 3"/>
          <p:cNvSpPr txBox="1">
            <a:spLocks/>
          </p:cNvSpPr>
          <p:nvPr/>
        </p:nvSpPr>
        <p:spPr>
          <a:xfrm>
            <a:off x="1780954" y="2098360"/>
            <a:ext cx="5582093" cy="587388"/>
          </a:xfrm>
          <a:prstGeom prst="rect">
            <a:avLst/>
          </a:prstGeom>
        </p:spPr>
        <p:txBody>
          <a:bodyPr anchor="ctr"/>
          <a:lstStyle>
            <a:lvl1pPr marL="0" indent="0" algn="l" defTabSz="342875" rtl="0" eaLnBrk="1" latinLnBrk="0" hangingPunct="1">
              <a:spcBef>
                <a:spcPct val="20000"/>
              </a:spcBef>
              <a:spcAft>
                <a:spcPts val="300"/>
              </a:spcAft>
              <a:buFont typeface="Arial"/>
              <a:buNone/>
              <a:defRPr sz="1200" b="0" i="0" kern="1200">
                <a:solidFill>
                  <a:schemeClr val="tx1"/>
                </a:solidFill>
                <a:latin typeface="+mn-lt"/>
                <a:ea typeface="+mn-ea"/>
                <a:cs typeface="Trebuchet MS Bold Italic"/>
              </a:defRPr>
            </a:lvl1pPr>
            <a:lvl2pPr marL="228582"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1"/>
                </a:solidFill>
                <a:latin typeface="+mn-lt"/>
                <a:ea typeface="+mn-ea"/>
                <a:cs typeface="+mn-cs"/>
              </a:defRPr>
            </a:lvl2pPr>
            <a:lvl3pPr marL="457166"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3pPr>
            <a:lvl4pPr marL="64917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4pPr>
            <a:lvl5pPr marL="81375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5pPr>
            <a:lvl6pPr marL="1885809" indent="-171438" algn="l" defTabSz="342875" rtl="0" eaLnBrk="1" latinLnBrk="0" hangingPunct="1">
              <a:spcBef>
                <a:spcPct val="20000"/>
              </a:spcBef>
              <a:buFont typeface="Arial"/>
              <a:buChar char="•"/>
              <a:defRPr sz="1500" kern="1200">
                <a:solidFill>
                  <a:schemeClr val="tx1"/>
                </a:solidFill>
                <a:latin typeface="+mn-lt"/>
                <a:ea typeface="+mn-ea"/>
                <a:cs typeface="+mn-cs"/>
              </a:defRPr>
            </a:lvl6pPr>
            <a:lvl7pPr marL="2228684" indent="-171438" algn="l" defTabSz="342875"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5" rtl="0" eaLnBrk="1" latinLnBrk="0" hangingPunct="1">
              <a:spcBef>
                <a:spcPct val="20000"/>
              </a:spcBef>
              <a:buFont typeface="Arial"/>
              <a:buChar char="•"/>
              <a:defRPr sz="1500" kern="1200">
                <a:solidFill>
                  <a:schemeClr val="tx1"/>
                </a:solidFill>
                <a:latin typeface="+mn-lt"/>
                <a:ea typeface="+mn-ea"/>
                <a:cs typeface="+mn-cs"/>
              </a:defRPr>
            </a:lvl8pPr>
            <a:lvl9pPr marL="2914433" indent="-171438" algn="l" defTabSz="342875" rtl="0" eaLnBrk="1" latinLnBrk="0" hangingPunct="1">
              <a:spcBef>
                <a:spcPct val="20000"/>
              </a:spcBef>
              <a:buFont typeface="Arial"/>
              <a:buChar char="•"/>
              <a:defRPr sz="1500" kern="1200">
                <a:solidFill>
                  <a:schemeClr val="tx1"/>
                </a:solidFill>
                <a:latin typeface="+mn-lt"/>
                <a:ea typeface="+mn-ea"/>
                <a:cs typeface="+mn-cs"/>
              </a:defRPr>
            </a:lvl9pPr>
          </a:lstStyle>
          <a:p>
            <a:pPr algn="ctr"/>
            <a:r>
              <a:rPr lang="en-US" sz="1600" b="1" spc="200" dirty="0">
                <a:solidFill>
                  <a:schemeClr val="bg1"/>
                </a:solidFill>
                <a:cs typeface="Calibri"/>
              </a:rPr>
              <a:t>UN Statistic Project</a:t>
            </a:r>
          </a:p>
        </p:txBody>
      </p:sp>
      <p:sp>
        <p:nvSpPr>
          <p:cNvPr id="7" name="Rectangle 6"/>
          <p:cNvSpPr/>
          <p:nvPr/>
        </p:nvSpPr>
        <p:spPr>
          <a:xfrm>
            <a:off x="1780954" y="1803228"/>
            <a:ext cx="5582093" cy="1220182"/>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796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Placeholder 1"/>
          <p:cNvSpPr txBox="1">
            <a:spLocks/>
          </p:cNvSpPr>
          <p:nvPr/>
        </p:nvSpPr>
        <p:spPr>
          <a:xfrm>
            <a:off x="0" y="216066"/>
            <a:ext cx="9144000" cy="300715"/>
          </a:xfrm>
          <a:prstGeom prst="rect">
            <a:avLst/>
          </a:prstGeom>
          <a:noFill/>
          <a:ln>
            <a:noFill/>
          </a:ln>
          <a:effectLst/>
        </p:spPr>
        <p:txBody>
          <a:bodyPr vert="horz" lIns="274301" tIns="45717" rIns="274301" bIns="45717" rtlCol="0" anchor="ctr">
            <a:noAutofit/>
          </a:bodyPr>
          <a:lstStyle>
            <a:lvl1pPr algn="l" defTabSz="342875" rtl="0" eaLnBrk="1" latinLnBrk="0" hangingPunct="1">
              <a:spcBef>
                <a:spcPct val="0"/>
              </a:spcBef>
              <a:buNone/>
              <a:defRPr sz="2000" kern="1200" spc="100" baseline="0">
                <a:solidFill>
                  <a:schemeClr val="tx1"/>
                </a:solidFill>
                <a:effectLst/>
                <a:latin typeface="+mj-lt"/>
                <a:ea typeface="+mj-ea"/>
                <a:cs typeface="Arial Black"/>
              </a:defRPr>
            </a:lvl1pPr>
          </a:lstStyle>
          <a:p>
            <a:r>
              <a:rPr lang="en-US" dirty="0">
                <a:highlight>
                  <a:srgbClr val="2FC2D9"/>
                </a:highlight>
              </a:rPr>
              <a:t>Agenda: MSBI.Dev.S20E13 MSBI.SSIS.Part01</a:t>
            </a:r>
          </a:p>
        </p:txBody>
      </p:sp>
      <p:cxnSp>
        <p:nvCxnSpPr>
          <p:cNvPr id="41" name="Straight Connector 40"/>
          <p:cNvCxnSpPr/>
          <p:nvPr/>
        </p:nvCxnSpPr>
        <p:spPr>
          <a:xfrm>
            <a:off x="277092" y="716437"/>
            <a:ext cx="431929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pic>
        <p:nvPicPr>
          <p:cNvPr id="43" name="Picture 4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29" name="Slide Number Placeholder 2"/>
          <p:cNvSpPr txBox="1">
            <a:spLocks/>
          </p:cNvSpPr>
          <p:nvPr/>
        </p:nvSpPr>
        <p:spPr>
          <a:xfrm>
            <a:off x="7487582" y="4826638"/>
            <a:ext cx="1373372" cy="316862"/>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sz="1400" b="1">
                <a:solidFill>
                  <a:schemeClr val="bg1"/>
                </a:solidFill>
                <a:latin typeface="+mj-lt"/>
              </a:rPr>
              <a:t>3</a:t>
            </a:r>
          </a:p>
        </p:txBody>
      </p:sp>
      <p:sp>
        <p:nvSpPr>
          <p:cNvPr id="2" name="Rectangle 1">
            <a:extLst>
              <a:ext uri="{FF2B5EF4-FFF2-40B4-BE49-F238E27FC236}">
                <a16:creationId xmlns:a16="http://schemas.microsoft.com/office/drawing/2014/main" id="{BAB398D4-44EF-474B-9DA7-AB17A14BA537}"/>
              </a:ext>
            </a:extLst>
          </p:cNvPr>
          <p:cNvSpPr/>
          <p:nvPr/>
        </p:nvSpPr>
        <p:spPr>
          <a:xfrm>
            <a:off x="149787" y="802035"/>
            <a:ext cx="7993549" cy="4001095"/>
          </a:xfrm>
          <a:prstGeom prst="rect">
            <a:avLst/>
          </a:prstGeom>
        </p:spPr>
        <p:txBody>
          <a:bodyPr wrap="square">
            <a:spAutoFit/>
          </a:bodyPr>
          <a:lstStyle/>
          <a:p>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ETL</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subtopics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subtopic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ETL Tools</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subtopic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SSIS architecture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Creating SSIS Packages</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subtopics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subtopic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Using the SQL Server Import and Export Wizard</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subtopic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Developing SSIS Packages in SSDT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subtopic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Introducing Control Flow, Data Flow, and Connection Managers</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UN Statistic Project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subtopics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subtopic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Review</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subtopic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First step</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subtopic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Solution Diagram</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subtopic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Data transformation workflow</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subtopic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Dimensional Model</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subtopic</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Homework</a:t>
            </a:r>
            <a:endParaRPr lang="en-US" dirty="0">
              <a:solidFill>
                <a:srgbClr val="D4D4D4"/>
              </a:solidFill>
              <a:latin typeface="Consolas" panose="020B0609020204030204" pitchFamily="49" charset="0"/>
            </a:endParaRPr>
          </a:p>
          <a:p>
            <a:endParaRPr lang="en-US"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708129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UN Statistic Project</a:t>
            </a:r>
          </a:p>
        </p:txBody>
      </p:sp>
      <p:sp>
        <p:nvSpPr>
          <p:cNvPr id="3" name="Text Placeholder 4"/>
          <p:cNvSpPr txBox="1">
            <a:spLocks/>
          </p:cNvSpPr>
          <p:nvPr/>
        </p:nvSpPr>
        <p:spPr>
          <a:xfrm>
            <a:off x="236117" y="953764"/>
            <a:ext cx="1824730" cy="295466"/>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t>UN Statistic Project</a:t>
            </a:r>
          </a:p>
        </p:txBody>
      </p:sp>
      <p:sp>
        <p:nvSpPr>
          <p:cNvPr id="2" name="Rectangle 1">
            <a:extLst>
              <a:ext uri="{FF2B5EF4-FFF2-40B4-BE49-F238E27FC236}">
                <a16:creationId xmlns:a16="http://schemas.microsoft.com/office/drawing/2014/main" id="{28950ADC-E942-4FAC-A882-1C3CE63C3327}"/>
              </a:ext>
            </a:extLst>
          </p:cNvPr>
          <p:cNvSpPr/>
          <p:nvPr/>
        </p:nvSpPr>
        <p:spPr>
          <a:xfrm>
            <a:off x="508959" y="1430463"/>
            <a:ext cx="4572000" cy="2435026"/>
          </a:xfrm>
          <a:prstGeom prst="rect">
            <a:avLst/>
          </a:prstGeom>
        </p:spPr>
        <p:txBody>
          <a:bodyPr>
            <a:spAutoFit/>
          </a:bodyPr>
          <a:lstStyle/>
          <a:p>
            <a:pPr marL="173736" lvl="2" indent="-173736">
              <a:lnSpc>
                <a:spcPct val="110000"/>
              </a:lnSpc>
              <a:spcAft>
                <a:spcPts val="1300"/>
              </a:spcAft>
              <a:buClr>
                <a:srgbClr val="2FC2D9"/>
              </a:buClr>
              <a:buFont typeface="Arial"/>
              <a:buChar char="•"/>
              <a:defRPr/>
            </a:pPr>
            <a:r>
              <a:rPr lang="en-US" sz="2000" b="1" dirty="0"/>
              <a:t>Goal</a:t>
            </a:r>
          </a:p>
          <a:p>
            <a:pPr marL="173736" lvl="2" indent="-173736">
              <a:lnSpc>
                <a:spcPct val="110000"/>
              </a:lnSpc>
              <a:spcAft>
                <a:spcPts val="1300"/>
              </a:spcAft>
              <a:buClr>
                <a:srgbClr val="2FC2D9"/>
              </a:buClr>
              <a:buFont typeface="Arial"/>
              <a:buChar char="•"/>
              <a:defRPr/>
            </a:pPr>
            <a:r>
              <a:rPr lang="en-US" sz="2000" b="1" dirty="0"/>
              <a:t>Solution Diagram</a:t>
            </a:r>
          </a:p>
          <a:p>
            <a:pPr marL="173736" lvl="2" indent="-173736">
              <a:lnSpc>
                <a:spcPct val="110000"/>
              </a:lnSpc>
              <a:spcAft>
                <a:spcPts val="1300"/>
              </a:spcAft>
              <a:buClr>
                <a:srgbClr val="2FC2D9"/>
              </a:buClr>
              <a:buFont typeface="Arial"/>
              <a:buChar char="•"/>
              <a:defRPr/>
            </a:pPr>
            <a:r>
              <a:rPr lang="en-US" sz="2000" b="1" dirty="0"/>
              <a:t>Data transformation workflow</a:t>
            </a:r>
          </a:p>
          <a:p>
            <a:pPr marL="173736" lvl="2" indent="-173736">
              <a:lnSpc>
                <a:spcPct val="110000"/>
              </a:lnSpc>
              <a:spcAft>
                <a:spcPts val="1300"/>
              </a:spcAft>
              <a:buClr>
                <a:srgbClr val="2FC2D9"/>
              </a:buClr>
              <a:buFont typeface="Arial"/>
              <a:buChar char="•"/>
              <a:defRPr/>
            </a:pPr>
            <a:r>
              <a:rPr lang="en-US" sz="2000" b="1" dirty="0"/>
              <a:t>Dimensional Model</a:t>
            </a:r>
          </a:p>
          <a:p>
            <a:pPr marL="173736" lvl="2" indent="-173736">
              <a:lnSpc>
                <a:spcPct val="110000"/>
              </a:lnSpc>
              <a:spcAft>
                <a:spcPts val="1300"/>
              </a:spcAft>
              <a:buClr>
                <a:srgbClr val="2FC2D9"/>
              </a:buClr>
              <a:buFont typeface="Arial"/>
              <a:buChar char="•"/>
              <a:defRPr/>
            </a:pPr>
            <a:r>
              <a:rPr lang="fr-FR" sz="2000" b="1" dirty="0"/>
              <a:t> Homework</a:t>
            </a:r>
          </a:p>
        </p:txBody>
      </p:sp>
    </p:spTree>
    <p:extLst>
      <p:ext uri="{BB962C8B-B14F-4D97-AF65-F5344CB8AC3E}">
        <p14:creationId xmlns:p14="http://schemas.microsoft.com/office/powerpoint/2010/main" val="3016454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UN Statistic Project</a:t>
            </a:r>
          </a:p>
        </p:txBody>
      </p:sp>
      <p:sp>
        <p:nvSpPr>
          <p:cNvPr id="7" name="Content Placeholder 2"/>
          <p:cNvSpPr txBox="1">
            <a:spLocks/>
          </p:cNvSpPr>
          <p:nvPr/>
        </p:nvSpPr>
        <p:spPr>
          <a:xfrm>
            <a:off x="327227" y="1458930"/>
            <a:ext cx="8326259" cy="3124438"/>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lvl="2" indent="0">
              <a:lnSpc>
                <a:spcPct val="110000"/>
              </a:lnSpc>
              <a:spcBef>
                <a:spcPts val="0"/>
              </a:spcBef>
              <a:spcAft>
                <a:spcPts val="1300"/>
              </a:spcAft>
              <a:buClr>
                <a:srgbClr val="2FC2D9"/>
              </a:buClr>
              <a:buNone/>
              <a:defRPr/>
            </a:pPr>
            <a:r>
              <a:rPr lang="en-US" sz="2300" b="1" dirty="0"/>
              <a:t>	</a:t>
            </a:r>
          </a:p>
        </p:txBody>
      </p:sp>
    </p:spTree>
    <p:extLst>
      <p:ext uri="{BB962C8B-B14F-4D97-AF65-F5344CB8AC3E}">
        <p14:creationId xmlns:p14="http://schemas.microsoft.com/office/powerpoint/2010/main" val="635916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 Placeholder 3"/>
          <p:cNvSpPr txBox="1">
            <a:spLocks/>
          </p:cNvSpPr>
          <p:nvPr/>
        </p:nvSpPr>
        <p:spPr>
          <a:xfrm>
            <a:off x="1780954" y="2098360"/>
            <a:ext cx="5582093" cy="587388"/>
          </a:xfrm>
          <a:prstGeom prst="rect">
            <a:avLst/>
          </a:prstGeom>
        </p:spPr>
        <p:txBody>
          <a:bodyPr anchor="ctr"/>
          <a:lstStyle>
            <a:lvl1pPr marL="0" indent="0" algn="l" defTabSz="342875" rtl="0" eaLnBrk="1" latinLnBrk="0" hangingPunct="1">
              <a:spcBef>
                <a:spcPct val="20000"/>
              </a:spcBef>
              <a:spcAft>
                <a:spcPts val="300"/>
              </a:spcAft>
              <a:buFont typeface="Arial"/>
              <a:buNone/>
              <a:defRPr sz="1200" b="0" i="0" kern="1200">
                <a:solidFill>
                  <a:schemeClr val="tx1"/>
                </a:solidFill>
                <a:latin typeface="+mn-lt"/>
                <a:ea typeface="+mn-ea"/>
                <a:cs typeface="Trebuchet MS Bold Italic"/>
              </a:defRPr>
            </a:lvl1pPr>
            <a:lvl2pPr marL="228582"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1"/>
                </a:solidFill>
                <a:latin typeface="+mn-lt"/>
                <a:ea typeface="+mn-ea"/>
                <a:cs typeface="+mn-cs"/>
              </a:defRPr>
            </a:lvl2pPr>
            <a:lvl3pPr marL="457166"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3pPr>
            <a:lvl4pPr marL="64917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4pPr>
            <a:lvl5pPr marL="81375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5pPr>
            <a:lvl6pPr marL="1885809" indent="-171438" algn="l" defTabSz="342875" rtl="0" eaLnBrk="1" latinLnBrk="0" hangingPunct="1">
              <a:spcBef>
                <a:spcPct val="20000"/>
              </a:spcBef>
              <a:buFont typeface="Arial"/>
              <a:buChar char="•"/>
              <a:defRPr sz="1500" kern="1200">
                <a:solidFill>
                  <a:schemeClr val="tx1"/>
                </a:solidFill>
                <a:latin typeface="+mn-lt"/>
                <a:ea typeface="+mn-ea"/>
                <a:cs typeface="+mn-cs"/>
              </a:defRPr>
            </a:lvl6pPr>
            <a:lvl7pPr marL="2228684" indent="-171438" algn="l" defTabSz="342875"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5" rtl="0" eaLnBrk="1" latinLnBrk="0" hangingPunct="1">
              <a:spcBef>
                <a:spcPct val="20000"/>
              </a:spcBef>
              <a:buFont typeface="Arial"/>
              <a:buChar char="•"/>
              <a:defRPr sz="1500" kern="1200">
                <a:solidFill>
                  <a:schemeClr val="tx1"/>
                </a:solidFill>
                <a:latin typeface="+mn-lt"/>
                <a:ea typeface="+mn-ea"/>
                <a:cs typeface="+mn-cs"/>
              </a:defRPr>
            </a:lvl8pPr>
            <a:lvl9pPr marL="2914433" indent="-171438" algn="l" defTabSz="342875" rtl="0" eaLnBrk="1" latinLnBrk="0" hangingPunct="1">
              <a:spcBef>
                <a:spcPct val="20000"/>
              </a:spcBef>
              <a:buFont typeface="Arial"/>
              <a:buChar char="•"/>
              <a:defRPr sz="1500" kern="1200">
                <a:solidFill>
                  <a:schemeClr val="tx1"/>
                </a:solidFill>
                <a:latin typeface="+mn-lt"/>
                <a:ea typeface="+mn-ea"/>
                <a:cs typeface="+mn-cs"/>
              </a:defRPr>
            </a:lvl9pPr>
          </a:lstStyle>
          <a:p>
            <a:pPr algn="ctr"/>
            <a:r>
              <a:rPr lang="en-US" sz="1600" b="1" spc="200" dirty="0">
                <a:solidFill>
                  <a:schemeClr val="bg1"/>
                </a:solidFill>
                <a:cs typeface="Calibri"/>
              </a:rPr>
              <a:t>About this sub course</a:t>
            </a:r>
          </a:p>
        </p:txBody>
      </p:sp>
      <p:sp>
        <p:nvSpPr>
          <p:cNvPr id="7" name="Rectangle 6"/>
          <p:cNvSpPr/>
          <p:nvPr/>
        </p:nvSpPr>
        <p:spPr>
          <a:xfrm>
            <a:off x="1780954" y="1803228"/>
            <a:ext cx="5582093" cy="1220182"/>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518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About this sub course</a:t>
            </a:r>
          </a:p>
        </p:txBody>
      </p:sp>
      <p:sp>
        <p:nvSpPr>
          <p:cNvPr id="3" name="Text Placeholder 4"/>
          <p:cNvSpPr txBox="1">
            <a:spLocks/>
          </p:cNvSpPr>
          <p:nvPr/>
        </p:nvSpPr>
        <p:spPr>
          <a:xfrm>
            <a:off x="236117" y="907598"/>
            <a:ext cx="2653996" cy="387798"/>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bg1"/>
              </a:buClr>
              <a:buSzPct val="140000"/>
            </a:pPr>
            <a:r>
              <a:rPr lang="en-US" sz="1800" dirty="0"/>
              <a:t>Goals and approach</a:t>
            </a:r>
          </a:p>
        </p:txBody>
      </p:sp>
      <p:sp>
        <p:nvSpPr>
          <p:cNvPr id="2" name="Rectangle 1">
            <a:extLst>
              <a:ext uri="{FF2B5EF4-FFF2-40B4-BE49-F238E27FC236}">
                <a16:creationId xmlns:a16="http://schemas.microsoft.com/office/drawing/2014/main" id="{28950ADC-E942-4FAC-A882-1C3CE63C3327}"/>
              </a:ext>
            </a:extLst>
          </p:cNvPr>
          <p:cNvSpPr/>
          <p:nvPr/>
        </p:nvSpPr>
        <p:spPr>
          <a:xfrm>
            <a:off x="508958" y="1430463"/>
            <a:ext cx="7806905" cy="1257780"/>
          </a:xfrm>
          <a:prstGeom prst="rect">
            <a:avLst/>
          </a:prstGeom>
        </p:spPr>
        <p:txBody>
          <a:bodyPr wrap="square">
            <a:spAutoFit/>
          </a:bodyPr>
          <a:lstStyle/>
          <a:p>
            <a:pPr marL="173736" lvl="2" indent="-173736">
              <a:lnSpc>
                <a:spcPct val="110000"/>
              </a:lnSpc>
              <a:spcAft>
                <a:spcPts val="1300"/>
              </a:spcAft>
              <a:buClr>
                <a:srgbClr val="2FC2D9"/>
              </a:buClr>
              <a:buFont typeface="Arial"/>
              <a:buChar char="•"/>
              <a:defRPr/>
            </a:pPr>
            <a:r>
              <a:rPr lang="en-US" sz="2000" b="1" dirty="0"/>
              <a:t>Improve theoretical knowledge of DWH and ETL </a:t>
            </a:r>
          </a:p>
          <a:p>
            <a:pPr marL="173736" lvl="2" indent="-173736">
              <a:lnSpc>
                <a:spcPct val="110000"/>
              </a:lnSpc>
              <a:spcAft>
                <a:spcPts val="1300"/>
              </a:spcAft>
              <a:buClr>
                <a:srgbClr val="2FC2D9"/>
              </a:buClr>
              <a:buFont typeface="Arial"/>
              <a:buChar char="•"/>
              <a:defRPr/>
            </a:pPr>
            <a:r>
              <a:rPr lang="en-US" sz="2000" b="1" dirty="0"/>
              <a:t>Get practical experience in development of ETL and DWH using SSIS and SQL server</a:t>
            </a:r>
            <a:endParaRPr lang="fr-FR" sz="2000" b="1" dirty="0"/>
          </a:p>
        </p:txBody>
      </p:sp>
      <p:sp>
        <p:nvSpPr>
          <p:cNvPr id="5" name="Text Placeholder 4">
            <a:extLst>
              <a:ext uri="{FF2B5EF4-FFF2-40B4-BE49-F238E27FC236}">
                <a16:creationId xmlns:a16="http://schemas.microsoft.com/office/drawing/2014/main" id="{0B49AD2C-2526-46B4-AD58-F069CF93E9D8}"/>
              </a:ext>
            </a:extLst>
          </p:cNvPr>
          <p:cNvSpPr txBox="1">
            <a:spLocks/>
          </p:cNvSpPr>
          <p:nvPr/>
        </p:nvSpPr>
        <p:spPr>
          <a:xfrm>
            <a:off x="236117" y="2823310"/>
            <a:ext cx="1347677" cy="387798"/>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bg1"/>
              </a:buClr>
              <a:buSzPct val="140000"/>
            </a:pPr>
            <a:r>
              <a:rPr lang="en-US" sz="1800" dirty="0"/>
              <a:t>Approach</a:t>
            </a:r>
          </a:p>
        </p:txBody>
      </p:sp>
      <p:sp>
        <p:nvSpPr>
          <p:cNvPr id="6" name="Rectangle 5">
            <a:extLst>
              <a:ext uri="{FF2B5EF4-FFF2-40B4-BE49-F238E27FC236}">
                <a16:creationId xmlns:a16="http://schemas.microsoft.com/office/drawing/2014/main" id="{F34A42E2-8D8F-494C-9E47-F206FDAD3033}"/>
              </a:ext>
            </a:extLst>
          </p:cNvPr>
          <p:cNvSpPr/>
          <p:nvPr/>
        </p:nvSpPr>
        <p:spPr>
          <a:xfrm>
            <a:off x="508957" y="3346175"/>
            <a:ext cx="7806905" cy="413959"/>
          </a:xfrm>
          <a:prstGeom prst="rect">
            <a:avLst/>
          </a:prstGeom>
        </p:spPr>
        <p:txBody>
          <a:bodyPr wrap="square">
            <a:spAutoFit/>
          </a:bodyPr>
          <a:lstStyle/>
          <a:p>
            <a:pPr marL="173736" lvl="2" indent="-173736">
              <a:lnSpc>
                <a:spcPct val="110000"/>
              </a:lnSpc>
              <a:spcAft>
                <a:spcPts val="1300"/>
              </a:spcAft>
              <a:buClr>
                <a:srgbClr val="2FC2D9"/>
              </a:buClr>
              <a:buFont typeface="Arial"/>
              <a:buChar char="•"/>
              <a:defRPr/>
            </a:pPr>
            <a:r>
              <a:rPr lang="en-US" sz="2000" b="1" dirty="0"/>
              <a:t>Repeat after trainer</a:t>
            </a:r>
            <a:endParaRPr lang="fr-FR" sz="2000" b="1" dirty="0"/>
          </a:p>
        </p:txBody>
      </p:sp>
    </p:spTree>
    <p:extLst>
      <p:ext uri="{BB962C8B-B14F-4D97-AF65-F5344CB8AC3E}">
        <p14:creationId xmlns:p14="http://schemas.microsoft.com/office/powerpoint/2010/main" val="3904435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About this sub course</a:t>
            </a:r>
          </a:p>
        </p:txBody>
      </p:sp>
      <p:sp>
        <p:nvSpPr>
          <p:cNvPr id="3" name="Text Placeholder 4"/>
          <p:cNvSpPr txBox="1">
            <a:spLocks/>
          </p:cNvSpPr>
          <p:nvPr/>
        </p:nvSpPr>
        <p:spPr>
          <a:xfrm>
            <a:off x="236117" y="907598"/>
            <a:ext cx="2142766" cy="387798"/>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bg1"/>
              </a:buClr>
              <a:buSzPct val="140000"/>
            </a:pPr>
            <a:r>
              <a:rPr lang="en-US" sz="1800" dirty="0"/>
              <a:t>Expected result</a:t>
            </a:r>
          </a:p>
        </p:txBody>
      </p:sp>
      <p:sp>
        <p:nvSpPr>
          <p:cNvPr id="2" name="Rectangle 1">
            <a:extLst>
              <a:ext uri="{FF2B5EF4-FFF2-40B4-BE49-F238E27FC236}">
                <a16:creationId xmlns:a16="http://schemas.microsoft.com/office/drawing/2014/main" id="{28950ADC-E942-4FAC-A882-1C3CE63C3327}"/>
              </a:ext>
            </a:extLst>
          </p:cNvPr>
          <p:cNvSpPr/>
          <p:nvPr/>
        </p:nvSpPr>
        <p:spPr>
          <a:xfrm>
            <a:off x="508958" y="1430463"/>
            <a:ext cx="7806905" cy="2940292"/>
          </a:xfrm>
          <a:prstGeom prst="rect">
            <a:avLst/>
          </a:prstGeom>
        </p:spPr>
        <p:txBody>
          <a:bodyPr wrap="square">
            <a:spAutoFit/>
          </a:bodyPr>
          <a:lstStyle/>
          <a:p>
            <a:pPr marL="173736" lvl="2" indent="-173736">
              <a:lnSpc>
                <a:spcPct val="110000"/>
              </a:lnSpc>
              <a:spcAft>
                <a:spcPts val="1300"/>
              </a:spcAft>
              <a:buClr>
                <a:srgbClr val="2FC2D9"/>
              </a:buClr>
              <a:buFont typeface="Arial"/>
              <a:buChar char="•"/>
              <a:defRPr/>
            </a:pPr>
            <a:r>
              <a:rPr lang="en-US" sz="2000" b="1" dirty="0"/>
              <a:t>UN Statistic project</a:t>
            </a:r>
          </a:p>
          <a:p>
            <a:pPr marL="516636" lvl="3" indent="-173736">
              <a:lnSpc>
                <a:spcPct val="110000"/>
              </a:lnSpc>
              <a:spcAft>
                <a:spcPts val="1300"/>
              </a:spcAft>
              <a:buClr>
                <a:srgbClr val="2FC2D9"/>
              </a:buClr>
              <a:buFont typeface="Arial"/>
              <a:buChar char="•"/>
              <a:defRPr/>
            </a:pPr>
            <a:r>
              <a:rPr lang="en-US" sz="2000" b="1" dirty="0"/>
              <a:t>Working with requirement and documentation</a:t>
            </a:r>
          </a:p>
          <a:p>
            <a:pPr marL="516636" lvl="3" indent="-173736">
              <a:lnSpc>
                <a:spcPct val="110000"/>
              </a:lnSpc>
              <a:spcAft>
                <a:spcPts val="1300"/>
              </a:spcAft>
              <a:buClr>
                <a:srgbClr val="2FC2D9"/>
              </a:buClr>
              <a:buFont typeface="Arial"/>
              <a:buChar char="•"/>
              <a:defRPr/>
            </a:pPr>
            <a:r>
              <a:rPr lang="en-US" sz="2000" b="1" dirty="0"/>
              <a:t>Development of DWH</a:t>
            </a:r>
          </a:p>
          <a:p>
            <a:pPr marL="516636" lvl="3" indent="-173736">
              <a:lnSpc>
                <a:spcPct val="110000"/>
              </a:lnSpc>
              <a:spcAft>
                <a:spcPts val="1300"/>
              </a:spcAft>
              <a:buClr>
                <a:srgbClr val="2FC2D9"/>
              </a:buClr>
              <a:buFont typeface="Arial"/>
              <a:buChar char="•"/>
              <a:defRPr/>
            </a:pPr>
            <a:r>
              <a:rPr lang="en-US" sz="2000" b="1" dirty="0"/>
              <a:t>Development of SSIS</a:t>
            </a:r>
          </a:p>
          <a:p>
            <a:pPr marL="516636" lvl="3" indent="-173736">
              <a:lnSpc>
                <a:spcPct val="110000"/>
              </a:lnSpc>
              <a:spcAft>
                <a:spcPts val="1300"/>
              </a:spcAft>
              <a:buClr>
                <a:srgbClr val="2FC2D9"/>
              </a:buClr>
              <a:buFont typeface="Arial"/>
              <a:buChar char="•"/>
              <a:defRPr/>
            </a:pPr>
            <a:r>
              <a:rPr lang="en-US" sz="2000" b="1" dirty="0"/>
              <a:t>Development and testing of solution</a:t>
            </a:r>
          </a:p>
          <a:p>
            <a:pPr marL="516636" lvl="3" indent="-173736">
              <a:lnSpc>
                <a:spcPct val="110000"/>
              </a:lnSpc>
              <a:spcAft>
                <a:spcPts val="1300"/>
              </a:spcAft>
              <a:buClr>
                <a:srgbClr val="2FC2D9"/>
              </a:buClr>
              <a:buFont typeface="Arial"/>
              <a:buChar char="•"/>
              <a:defRPr/>
            </a:pPr>
            <a:r>
              <a:rPr lang="en-US" sz="2000" b="1" dirty="0"/>
              <a:t>CI/CD</a:t>
            </a:r>
          </a:p>
        </p:txBody>
      </p:sp>
    </p:spTree>
    <p:extLst>
      <p:ext uri="{BB962C8B-B14F-4D97-AF65-F5344CB8AC3E}">
        <p14:creationId xmlns:p14="http://schemas.microsoft.com/office/powerpoint/2010/main" val="415441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About this sub course</a:t>
            </a:r>
          </a:p>
        </p:txBody>
      </p:sp>
      <p:sp>
        <p:nvSpPr>
          <p:cNvPr id="3" name="Text Placeholder 4"/>
          <p:cNvSpPr txBox="1">
            <a:spLocks/>
          </p:cNvSpPr>
          <p:nvPr/>
        </p:nvSpPr>
        <p:spPr>
          <a:xfrm>
            <a:off x="236117" y="907598"/>
            <a:ext cx="3105850" cy="387798"/>
          </a:xfrm>
          <a:prstGeom prst="rect">
            <a:avLst/>
          </a:prstGeom>
          <a:solidFill>
            <a:srgbClr val="39C2D7"/>
          </a:solidFill>
          <a:ln>
            <a:noFill/>
          </a:ln>
        </p:spPr>
        <p:txBody>
          <a:bodyPr wrap="none" lIns="68580" tIns="54864" rIns="68580" bIns="54864" anchor="ctr" anchorCtr="0">
            <a:spAutoFit/>
          </a:bodyPr>
          <a:lstStyle>
            <a:lvl1pPr marL="0" indent="0" algn="l" defTabSz="457200" rtl="0" eaLnBrk="1" latinLnBrk="0" hangingPunct="1">
              <a:spcBef>
                <a:spcPts val="0"/>
              </a:spcBef>
              <a:buClr>
                <a:schemeClr val="accent2"/>
              </a:buClr>
              <a:buFont typeface="Arial"/>
              <a:buNone/>
              <a:defRPr sz="1200" kern="1200">
                <a:solidFill>
                  <a:schemeClr val="bg1"/>
                </a:solidFill>
                <a:latin typeface="Arial Black"/>
                <a:ea typeface="+mn-ea"/>
                <a:cs typeface="Arial Black"/>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bg1"/>
              </a:buClr>
              <a:buSzPct val="140000"/>
            </a:pPr>
            <a:r>
              <a:rPr lang="en-US" sz="1800" dirty="0"/>
              <a:t>Tools and Technologies</a:t>
            </a:r>
          </a:p>
        </p:txBody>
      </p:sp>
      <p:sp>
        <p:nvSpPr>
          <p:cNvPr id="2" name="Rectangle 1">
            <a:extLst>
              <a:ext uri="{FF2B5EF4-FFF2-40B4-BE49-F238E27FC236}">
                <a16:creationId xmlns:a16="http://schemas.microsoft.com/office/drawing/2014/main" id="{28950ADC-E942-4FAC-A882-1C3CE63C3327}"/>
              </a:ext>
            </a:extLst>
          </p:cNvPr>
          <p:cNvSpPr/>
          <p:nvPr/>
        </p:nvSpPr>
        <p:spPr>
          <a:xfrm>
            <a:off x="508958" y="1430463"/>
            <a:ext cx="7806905" cy="2940292"/>
          </a:xfrm>
          <a:prstGeom prst="rect">
            <a:avLst/>
          </a:prstGeom>
        </p:spPr>
        <p:txBody>
          <a:bodyPr wrap="square">
            <a:spAutoFit/>
          </a:bodyPr>
          <a:lstStyle/>
          <a:p>
            <a:pPr marL="173736" lvl="2" indent="-173736">
              <a:lnSpc>
                <a:spcPct val="110000"/>
              </a:lnSpc>
              <a:spcAft>
                <a:spcPts val="1300"/>
              </a:spcAft>
              <a:buClr>
                <a:srgbClr val="2FC2D9"/>
              </a:buClr>
              <a:buFont typeface="Arial"/>
              <a:buChar char="•"/>
              <a:defRPr/>
            </a:pPr>
            <a:r>
              <a:rPr lang="en-US" sz="2000" b="1" dirty="0"/>
              <a:t>SQL Server</a:t>
            </a:r>
          </a:p>
          <a:p>
            <a:pPr marL="173736" lvl="2" indent="-173736">
              <a:lnSpc>
                <a:spcPct val="110000"/>
              </a:lnSpc>
              <a:spcAft>
                <a:spcPts val="1300"/>
              </a:spcAft>
              <a:buClr>
                <a:srgbClr val="2FC2D9"/>
              </a:buClr>
              <a:buFont typeface="Arial"/>
              <a:buChar char="•"/>
              <a:defRPr/>
            </a:pPr>
            <a:r>
              <a:rPr lang="en-US" sz="2000" b="1" dirty="0"/>
              <a:t>Visual Studio (SSDT, SSIS, SSAS)</a:t>
            </a:r>
          </a:p>
          <a:p>
            <a:pPr marL="173736" lvl="2" indent="-173736">
              <a:lnSpc>
                <a:spcPct val="110000"/>
              </a:lnSpc>
              <a:spcAft>
                <a:spcPts val="1300"/>
              </a:spcAft>
              <a:buClr>
                <a:srgbClr val="2FC2D9"/>
              </a:buClr>
              <a:buFont typeface="Arial"/>
              <a:buChar char="•"/>
              <a:defRPr/>
            </a:pPr>
            <a:r>
              <a:rPr lang="en-US" sz="2000" b="1" dirty="0"/>
              <a:t>Visual Studio Code</a:t>
            </a:r>
          </a:p>
          <a:p>
            <a:pPr marL="173736" lvl="2" indent="-173736">
              <a:lnSpc>
                <a:spcPct val="110000"/>
              </a:lnSpc>
              <a:spcAft>
                <a:spcPts val="1300"/>
              </a:spcAft>
              <a:buClr>
                <a:srgbClr val="2FC2D9"/>
              </a:buClr>
              <a:buFont typeface="Arial"/>
              <a:buChar char="•"/>
              <a:defRPr/>
            </a:pPr>
            <a:r>
              <a:rPr lang="en-US" sz="2000" b="1" dirty="0"/>
              <a:t>Git</a:t>
            </a:r>
          </a:p>
          <a:p>
            <a:pPr marL="173736" lvl="2" indent="-173736">
              <a:lnSpc>
                <a:spcPct val="110000"/>
              </a:lnSpc>
              <a:spcAft>
                <a:spcPts val="1300"/>
              </a:spcAft>
              <a:buClr>
                <a:srgbClr val="2FC2D9"/>
              </a:buClr>
              <a:buFont typeface="Arial"/>
              <a:buChar char="•"/>
              <a:defRPr/>
            </a:pPr>
            <a:r>
              <a:rPr lang="en-US" sz="2000" b="1" dirty="0"/>
              <a:t>Azure DevOps</a:t>
            </a:r>
          </a:p>
          <a:p>
            <a:pPr marL="173736" lvl="2" indent="-173736">
              <a:lnSpc>
                <a:spcPct val="110000"/>
              </a:lnSpc>
              <a:spcAft>
                <a:spcPts val="1300"/>
              </a:spcAft>
              <a:buClr>
                <a:srgbClr val="2FC2D9"/>
              </a:buClr>
              <a:buFont typeface="Arial"/>
              <a:buChar char="•"/>
              <a:defRPr/>
            </a:pPr>
            <a:r>
              <a:rPr lang="en-US" sz="2000" b="1" dirty="0" err="1"/>
              <a:t>PowerBI</a:t>
            </a:r>
            <a:endParaRPr lang="en-US" sz="2000" b="1" dirty="0"/>
          </a:p>
        </p:txBody>
      </p:sp>
    </p:spTree>
    <p:extLst>
      <p:ext uri="{BB962C8B-B14F-4D97-AF65-F5344CB8AC3E}">
        <p14:creationId xmlns:p14="http://schemas.microsoft.com/office/powerpoint/2010/main" val="3182121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 Placeholder 3"/>
          <p:cNvSpPr txBox="1">
            <a:spLocks/>
          </p:cNvSpPr>
          <p:nvPr/>
        </p:nvSpPr>
        <p:spPr>
          <a:xfrm>
            <a:off x="1780954" y="2098360"/>
            <a:ext cx="5582093" cy="587388"/>
          </a:xfrm>
          <a:prstGeom prst="rect">
            <a:avLst/>
          </a:prstGeom>
        </p:spPr>
        <p:txBody>
          <a:bodyPr anchor="ctr"/>
          <a:lstStyle>
            <a:lvl1pPr marL="0" indent="0" algn="l" defTabSz="342875" rtl="0" eaLnBrk="1" latinLnBrk="0" hangingPunct="1">
              <a:spcBef>
                <a:spcPct val="20000"/>
              </a:spcBef>
              <a:spcAft>
                <a:spcPts val="300"/>
              </a:spcAft>
              <a:buFont typeface="Arial"/>
              <a:buNone/>
              <a:defRPr sz="1200" b="0" i="0" kern="1200">
                <a:solidFill>
                  <a:schemeClr val="tx1"/>
                </a:solidFill>
                <a:latin typeface="+mn-lt"/>
                <a:ea typeface="+mn-ea"/>
                <a:cs typeface="Trebuchet MS Bold Italic"/>
              </a:defRPr>
            </a:lvl1pPr>
            <a:lvl2pPr marL="228582"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1"/>
                </a:solidFill>
                <a:latin typeface="+mn-lt"/>
                <a:ea typeface="+mn-ea"/>
                <a:cs typeface="+mn-cs"/>
              </a:defRPr>
            </a:lvl2pPr>
            <a:lvl3pPr marL="457166"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3pPr>
            <a:lvl4pPr marL="64917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4pPr>
            <a:lvl5pPr marL="81375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5pPr>
            <a:lvl6pPr marL="1885809" indent="-171438" algn="l" defTabSz="342875" rtl="0" eaLnBrk="1" latinLnBrk="0" hangingPunct="1">
              <a:spcBef>
                <a:spcPct val="20000"/>
              </a:spcBef>
              <a:buFont typeface="Arial"/>
              <a:buChar char="•"/>
              <a:defRPr sz="1500" kern="1200">
                <a:solidFill>
                  <a:schemeClr val="tx1"/>
                </a:solidFill>
                <a:latin typeface="+mn-lt"/>
                <a:ea typeface="+mn-ea"/>
                <a:cs typeface="+mn-cs"/>
              </a:defRPr>
            </a:lvl6pPr>
            <a:lvl7pPr marL="2228684" indent="-171438" algn="l" defTabSz="342875"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5" rtl="0" eaLnBrk="1" latinLnBrk="0" hangingPunct="1">
              <a:spcBef>
                <a:spcPct val="20000"/>
              </a:spcBef>
              <a:buFont typeface="Arial"/>
              <a:buChar char="•"/>
              <a:defRPr sz="1500" kern="1200">
                <a:solidFill>
                  <a:schemeClr val="tx1"/>
                </a:solidFill>
                <a:latin typeface="+mn-lt"/>
                <a:ea typeface="+mn-ea"/>
                <a:cs typeface="+mn-cs"/>
              </a:defRPr>
            </a:lvl8pPr>
            <a:lvl9pPr marL="2914433" indent="-171438" algn="l" defTabSz="342875" rtl="0" eaLnBrk="1" latinLnBrk="0" hangingPunct="1">
              <a:spcBef>
                <a:spcPct val="20000"/>
              </a:spcBef>
              <a:buFont typeface="Arial"/>
              <a:buChar char="•"/>
              <a:defRPr sz="1500" kern="1200">
                <a:solidFill>
                  <a:schemeClr val="tx1"/>
                </a:solidFill>
                <a:latin typeface="+mn-lt"/>
                <a:ea typeface="+mn-ea"/>
                <a:cs typeface="+mn-cs"/>
              </a:defRPr>
            </a:lvl9pPr>
          </a:lstStyle>
          <a:p>
            <a:pPr algn="ctr"/>
            <a:r>
              <a:rPr lang="en-US" sz="1600" b="1" spc="200" dirty="0">
                <a:solidFill>
                  <a:schemeClr val="bg1"/>
                </a:solidFill>
                <a:cs typeface="Calibri"/>
              </a:rPr>
              <a:t>Data Warehousing Concepts</a:t>
            </a:r>
          </a:p>
        </p:txBody>
      </p:sp>
      <p:sp>
        <p:nvSpPr>
          <p:cNvPr id="7" name="Rectangle 6"/>
          <p:cNvSpPr/>
          <p:nvPr/>
        </p:nvSpPr>
        <p:spPr>
          <a:xfrm>
            <a:off x="1780954" y="1803228"/>
            <a:ext cx="5582093" cy="1220182"/>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73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dirty="0"/>
              <a:t>What is Data Warehousing?</a:t>
            </a:r>
          </a:p>
        </p:txBody>
      </p:sp>
      <p:sp>
        <p:nvSpPr>
          <p:cNvPr id="2" name="Rectangle 1">
            <a:extLst>
              <a:ext uri="{FF2B5EF4-FFF2-40B4-BE49-F238E27FC236}">
                <a16:creationId xmlns:a16="http://schemas.microsoft.com/office/drawing/2014/main" id="{28950ADC-E942-4FAC-A882-1C3CE63C3327}"/>
              </a:ext>
            </a:extLst>
          </p:cNvPr>
          <p:cNvSpPr/>
          <p:nvPr/>
        </p:nvSpPr>
        <p:spPr>
          <a:xfrm>
            <a:off x="293298" y="854015"/>
            <a:ext cx="8617789" cy="2986074"/>
          </a:xfrm>
          <a:prstGeom prst="rect">
            <a:avLst/>
          </a:prstGeom>
        </p:spPr>
        <p:txBody>
          <a:bodyPr wrap="square">
            <a:spAutoFit/>
          </a:bodyPr>
          <a:lstStyle/>
          <a:p>
            <a:pPr marL="173736" lvl="2" indent="-173736">
              <a:lnSpc>
                <a:spcPct val="110000"/>
              </a:lnSpc>
              <a:spcAft>
                <a:spcPts val="1300"/>
              </a:spcAft>
              <a:buClr>
                <a:srgbClr val="2FC2D9"/>
              </a:buClr>
              <a:buFont typeface="Arial"/>
              <a:buChar char="•"/>
              <a:defRPr/>
            </a:pPr>
            <a:r>
              <a:rPr lang="en-US" sz="1800" b="1" dirty="0"/>
              <a:t>A Data Warehousing (DW) is process for collecting and managing data from varied sources to provide meaningful business insights. A Data warehouse is typically used to connect and analyze business data from heterogeneous sources. The data warehouse is the core of the BI system which is built for data analysis and reporting.</a:t>
            </a:r>
          </a:p>
          <a:p>
            <a:pPr marL="173736" lvl="2" indent="-173736">
              <a:lnSpc>
                <a:spcPct val="110000"/>
              </a:lnSpc>
              <a:spcAft>
                <a:spcPts val="1300"/>
              </a:spcAft>
              <a:buClr>
                <a:srgbClr val="2FC2D9"/>
              </a:buClr>
              <a:buFont typeface="Arial"/>
              <a:buChar char="•"/>
              <a:defRPr/>
            </a:pPr>
            <a:r>
              <a:rPr lang="en-US" sz="1800" b="1" dirty="0"/>
              <a:t>It is a blend of technologies and components which aids the strategic use of data. It is electronic storage of a large amount of information by a business which is designed for query and analysis instead of transaction processing. It is a process of transforming data into information and making it available to users in a timely manner to make a difference.</a:t>
            </a:r>
            <a:endParaRPr lang="fr-FR" sz="1800" b="1" dirty="0"/>
          </a:p>
        </p:txBody>
      </p:sp>
    </p:spTree>
    <p:extLst>
      <p:ext uri="{BB962C8B-B14F-4D97-AF65-F5344CB8AC3E}">
        <p14:creationId xmlns:p14="http://schemas.microsoft.com/office/powerpoint/2010/main" val="1613969275"/>
      </p:ext>
    </p:extLst>
  </p:cSld>
  <p:clrMapOvr>
    <a:masterClrMapping/>
  </p:clrMapOvr>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requisites.potx" id="{CA5CFE4E-6FDF-4E55-B703-99AAA5166B49}" vid="{65F8F389-B394-4C5F-9B7C-EE83AB2022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F71A64D0A1A6140B6A122276D7E3196" ma:contentTypeVersion="2" ma:contentTypeDescription="Create a new document." ma:contentTypeScope="" ma:versionID="eb9d7e4f071135b1952b799147512b58">
  <xsd:schema xmlns:xsd="http://www.w3.org/2001/XMLSchema" xmlns:xs="http://www.w3.org/2001/XMLSchema" xmlns:p="http://schemas.microsoft.com/office/2006/metadata/properties" xmlns:ns2="14e46183-14a5-4343-a187-db51ef71da05" targetNamespace="http://schemas.microsoft.com/office/2006/metadata/properties" ma:root="true" ma:fieldsID="feccca8fb05b9d0c739dd1af05fd115a" ns2:_="">
    <xsd:import namespace="14e46183-14a5-4343-a187-db51ef71da0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e46183-14a5-4343-a187-db51ef71da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2.xml><?xml version="1.0" encoding="utf-8"?>
<ds:datastoreItem xmlns:ds="http://schemas.openxmlformats.org/officeDocument/2006/customXml" ds:itemID="{D5E3C081-4081-47AD-A9A6-9F18F525DA1D}">
  <ds:schemaRefs>
    <ds:schemaRef ds:uri="http://purl.org/dc/dcmitype/"/>
    <ds:schemaRef ds:uri="14e46183-14a5-4343-a187-db51ef71da05"/>
    <ds:schemaRef ds:uri="http://purl.org/dc/terms/"/>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75DF158D-8DC1-4E61-80F2-F8AF5D66AC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e46183-14a5-4343-a187-db51ef71da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prerequisites</Template>
  <TotalTime>8712</TotalTime>
  <Words>1041</Words>
  <Application>Microsoft Office PowerPoint</Application>
  <PresentationFormat>On-screen Show (16:9)</PresentationFormat>
  <Paragraphs>189</Paragraphs>
  <Slides>31</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Arial Black</vt:lpstr>
      <vt:lpstr>Calibri</vt:lpstr>
      <vt:lpstr>Consolas</vt:lpstr>
      <vt:lpstr>Lucida Grande</vt:lpstr>
      <vt:lpstr>Trebuchet MS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Andrey Potapov</dc:creator>
  <cp:lastModifiedBy>Andrey</cp:lastModifiedBy>
  <cp:revision>206</cp:revision>
  <cp:lastPrinted>2014-07-09T13:30:36Z</cp:lastPrinted>
  <dcterms:created xsi:type="dcterms:W3CDTF">2015-03-18T06:37:43Z</dcterms:created>
  <dcterms:modified xsi:type="dcterms:W3CDTF">2020-01-29T17:33:36Z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0x0101002F71A64D0A1A6140B6A122276D7E3196</vt:lpwstr>
  </property>
  <property fmtid="{D5CDD505-2E9C-101B-9397-08002B2CF9AE}" pid="3" name="IsMyDocuments">
    <vt:bool>true</vt:bool>
  </property>
  <property fmtid="{D5CDD505-2E9C-101B-9397-08002B2CF9AE}" pid="4" name="_dlc_DocIdItemGuid">
    <vt:lpwstr>dacd157f-9e9b-4d8c-bb01-20daca300eae</vt:lpwstr>
  </property>
</Properties>
</file>