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89790-0D3D-4FA5-B3A4-73774FD7F537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76AC8-E6BA-420C-8247-C96C01741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9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76AC8-E6BA-420C-8247-C96C017411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9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76AC8-E6BA-420C-8247-C96C017411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0017-B7B2-454A-8BDB-0833C80BB47E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0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CC07-355E-4125-8E03-AC9CFABEF2EC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3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4E6-CD06-4DE5-9C18-0A8606E721FD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F367-414D-44BD-B02E-07292EFE4E0E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B48-174C-4F95-9F6B-2E83D7FDEFDD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2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23F-9A7D-43ED-BCAE-C0CF611179D7}" type="datetime1">
              <a:rPr lang="ru-RU" smtClean="0"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15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E44-556F-426C-814E-58713504A3C9}" type="datetime1">
              <a:rPr lang="ru-RU" smtClean="0"/>
              <a:t>13.01.2016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30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70BB-CF7D-4DD7-8D16-BB014898B671}" type="datetime1">
              <a:rPr lang="ru-RU" smtClean="0"/>
              <a:t>13.01.2016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47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FF0-B0FA-46E2-8E57-E65189AFB1CE}" type="datetime1">
              <a:rPr lang="ru-RU" smtClean="0"/>
              <a:t>13.01.2016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9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5273-9499-4144-95B9-4EBE9A339D04}" type="datetime1">
              <a:rPr lang="ru-RU" smtClean="0"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3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CF6-F480-48E7-9626-0EC4F1FB71EC}" type="datetime1">
              <a:rPr lang="ru-RU" smtClean="0"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7251-B8A1-4E80-82DA-9F6D1F96832B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4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Ber/nand2tetris" TargetMode="External"/><Relationship Id="rId2" Type="http://schemas.openxmlformats.org/officeDocument/2006/relationships/hyperlink" Target="http://www.nand2tetri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8577" y="1122363"/>
            <a:ext cx="11214847" cy="3207590"/>
          </a:xfrm>
        </p:spPr>
        <p:txBody>
          <a:bodyPr anchor="ctr">
            <a:normAutofit fontScale="90000"/>
          </a:bodyPr>
          <a:lstStyle/>
          <a:p>
            <a:r>
              <a:rPr lang="ru-RU" sz="4900" dirty="0" smtClean="0"/>
              <a:t>НИС «Компонентно-ориентированное программирование»</a:t>
            </a:r>
            <a:br>
              <a:rPr lang="ru-RU" sz="4900" dirty="0" smtClean="0"/>
            </a:b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dirty="0" smtClean="0"/>
              <a:t>From NAND to Tetris</a:t>
            </a:r>
            <a:r>
              <a:rPr lang="ru-RU" dirty="0"/>
              <a:t/>
            </a:r>
            <a:br>
              <a:rPr lang="ru-RU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b="1" dirty="0" smtClean="0"/>
              <a:t>Project 1: Boolean Logic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150223"/>
            <a:ext cx="9144000" cy="1156447"/>
          </a:xfrm>
        </p:spPr>
        <p:txBody>
          <a:bodyPr anchor="ctr"/>
          <a:lstStyle/>
          <a:p>
            <a:r>
              <a:rPr lang="ru-RU" dirty="0" smtClean="0"/>
              <a:t>Берюхов Андрей, </a:t>
            </a:r>
            <a:r>
              <a:rPr lang="ru-RU" dirty="0" err="1" smtClean="0"/>
              <a:t>Урнышев</a:t>
            </a:r>
            <a:r>
              <a:rPr lang="ru-RU" dirty="0" smtClean="0"/>
              <a:t> Евгений</a:t>
            </a:r>
          </a:p>
          <a:p>
            <a:r>
              <a:rPr lang="ru-RU" dirty="0" smtClean="0"/>
              <a:t>БПИ 142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1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3100" y="1494421"/>
            <a:ext cx="10515600" cy="1325563"/>
          </a:xfrm>
        </p:spPr>
        <p:txBody>
          <a:bodyPr/>
          <a:lstStyle/>
          <a:p>
            <a:r>
              <a:rPr lang="en-US" dirty="0" smtClean="0"/>
              <a:t>Or(</a:t>
            </a:r>
            <a:r>
              <a:rPr lang="en-US" dirty="0" err="1" smtClean="0"/>
              <a:t>a,b</a:t>
            </a:r>
            <a:r>
              <a:rPr lang="en-US" dirty="0" smtClean="0"/>
              <a:t>)=out			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10</a:t>
            </a:fld>
            <a:endParaRPr lang="ru-RU"/>
          </a:p>
        </p:txBody>
      </p:sp>
      <p:cxnSp>
        <p:nvCxnSpPr>
          <p:cNvPr id="5" name="Прямая соединительная линия 4"/>
          <p:cNvCxnSpPr>
            <a:endCxn id="7" idx="2"/>
          </p:cNvCxnSpPr>
          <p:nvPr/>
        </p:nvCxnSpPr>
        <p:spPr>
          <a:xfrm>
            <a:off x="-8780930" y="2544564"/>
            <a:ext cx="85683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-8851865" y="1940365"/>
            <a:ext cx="377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egoe Marker"/>
                <a:ea typeface="+mj-ea"/>
                <a:cs typeface="+mj-cs"/>
              </a:rPr>
              <a:t>a</a:t>
            </a:r>
            <a:endParaRPr lang="ru-RU" sz="1400" dirty="0"/>
          </a:p>
        </p:txBody>
      </p:sp>
      <p:sp>
        <p:nvSpPr>
          <p:cNvPr id="7" name="Блок-схема: извлечение 6"/>
          <p:cNvSpPr/>
          <p:nvPr/>
        </p:nvSpPr>
        <p:spPr>
          <a:xfrm rot="5400000">
            <a:off x="-7924099" y="1578396"/>
            <a:ext cx="1932334" cy="1932335"/>
          </a:xfrm>
          <a:prstGeom prst="flowChartExtra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Not</a:t>
            </a:r>
            <a:endParaRPr lang="ru-RU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-5991764" y="2447208"/>
            <a:ext cx="211184" cy="21118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-5744480" y="1936161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Segoe Marker"/>
                <a:ea typeface="+mj-ea"/>
                <a:cs typeface="+mj-cs"/>
              </a:rPr>
              <a:t>NotA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Прямая соединительная линия 12"/>
          <p:cNvCxnSpPr>
            <a:endCxn id="15" idx="2"/>
          </p:cNvCxnSpPr>
          <p:nvPr/>
        </p:nvCxnSpPr>
        <p:spPr>
          <a:xfrm>
            <a:off x="-8780930" y="4923861"/>
            <a:ext cx="85683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-8878759" y="4319662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egoe Marker"/>
                <a:ea typeface="+mj-ea"/>
                <a:cs typeface="+mj-cs"/>
              </a:rPr>
              <a:t>b</a:t>
            </a:r>
            <a:endParaRPr lang="ru-RU" sz="1400" dirty="0"/>
          </a:p>
        </p:txBody>
      </p:sp>
      <p:sp>
        <p:nvSpPr>
          <p:cNvPr id="15" name="Блок-схема: извлечение 14"/>
          <p:cNvSpPr/>
          <p:nvPr/>
        </p:nvSpPr>
        <p:spPr>
          <a:xfrm rot="5400000">
            <a:off x="-7924099" y="3957693"/>
            <a:ext cx="1932334" cy="1932335"/>
          </a:xfrm>
          <a:prstGeom prst="flowChartExtra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Not</a:t>
            </a:r>
            <a:endParaRPr lang="ru-RU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-5991764" y="4826505"/>
            <a:ext cx="211184" cy="21118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-5757927" y="4315458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Segoe Marker"/>
                <a:ea typeface="+mj-ea"/>
                <a:cs typeface="+mj-cs"/>
              </a:rPr>
              <a:t>NotB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Блок-схема: задержка 18"/>
          <p:cNvSpPr/>
          <p:nvPr/>
        </p:nvSpPr>
        <p:spPr>
          <a:xfrm>
            <a:off x="-4287914" y="2902226"/>
            <a:ext cx="2143519" cy="1626117"/>
          </a:xfrm>
          <a:prstGeom prst="flowChartDelay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latin typeface="+mj-lt"/>
              </a:rPr>
              <a:t>Nand</a:t>
            </a:r>
            <a:endParaRPr lang="ru-RU" sz="4800" dirty="0">
              <a:latin typeface="+mj-lt"/>
            </a:endParaRPr>
          </a:p>
        </p:txBody>
      </p:sp>
      <p:cxnSp>
        <p:nvCxnSpPr>
          <p:cNvPr id="21" name="Соединительная линия уступом 20"/>
          <p:cNvCxnSpPr>
            <a:stCxn id="8" idx="6"/>
          </p:cNvCxnSpPr>
          <p:nvPr/>
        </p:nvCxnSpPr>
        <p:spPr>
          <a:xfrm>
            <a:off x="-5780580" y="2552800"/>
            <a:ext cx="1492666" cy="747179"/>
          </a:xfrm>
          <a:prstGeom prst="bentConnector3">
            <a:avLst>
              <a:gd name="adj1" fmla="val 7162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6" idx="6"/>
          </p:cNvCxnSpPr>
          <p:nvPr/>
        </p:nvCxnSpPr>
        <p:spPr>
          <a:xfrm flipV="1">
            <a:off x="-5780580" y="4184918"/>
            <a:ext cx="1492666" cy="747179"/>
          </a:xfrm>
          <a:prstGeom prst="bentConnector3">
            <a:avLst>
              <a:gd name="adj1" fmla="val 7162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-2144395" y="3094799"/>
            <a:ext cx="1263147" cy="646331"/>
            <a:chOff x="2696546" y="2948895"/>
            <a:chExt cx="1263147" cy="646331"/>
          </a:xfrm>
        </p:grpSpPr>
        <p:cxnSp>
          <p:nvCxnSpPr>
            <p:cNvPr id="25" name="Прямая соединительная линия 24"/>
            <p:cNvCxnSpPr>
              <a:stCxn id="19" idx="3"/>
            </p:cNvCxnSpPr>
            <p:nvPr/>
          </p:nvCxnSpPr>
          <p:spPr>
            <a:xfrm>
              <a:off x="2696546" y="3553095"/>
              <a:ext cx="120383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3223594" y="2948895"/>
              <a:ext cx="7360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</p:grpSp>
      <p:sp>
        <p:nvSpPr>
          <p:cNvPr id="42" name="Прямоугольник 41"/>
          <p:cNvSpPr/>
          <p:nvPr/>
        </p:nvSpPr>
        <p:spPr>
          <a:xfrm>
            <a:off x="-8206220" y="1372404"/>
            <a:ext cx="6377419" cy="474704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3" y="2659944"/>
            <a:ext cx="5337410" cy="3049948"/>
          </a:xfrm>
          <a:prstGeom prst="rect">
            <a:avLst/>
          </a:prstGeom>
        </p:spPr>
      </p:pic>
      <p:grpSp>
        <p:nvGrpSpPr>
          <p:cNvPr id="93" name="Группа 92"/>
          <p:cNvGrpSpPr/>
          <p:nvPr/>
        </p:nvGrpSpPr>
        <p:grpSpPr>
          <a:xfrm>
            <a:off x="12727420" y="1834029"/>
            <a:ext cx="9090105" cy="3819900"/>
            <a:chOff x="12727420" y="1834029"/>
            <a:chExt cx="9090105" cy="3819900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>
              <a:off x="12748260" y="3327636"/>
              <a:ext cx="1866947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3758376" y="5075171"/>
              <a:ext cx="1325121" cy="0"/>
            </a:xfrm>
            <a:prstGeom prst="line">
              <a:avLst/>
            </a:prstGeom>
            <a:ln w="762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V="1">
              <a:off x="13758375" y="3327637"/>
              <a:ext cx="3" cy="1747534"/>
            </a:xfrm>
            <a:prstGeom prst="line">
              <a:avLst/>
            </a:prstGeom>
            <a:ln w="762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2748260" y="2475616"/>
              <a:ext cx="1866947" cy="61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14207827" y="4446228"/>
              <a:ext cx="108877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 flipV="1">
              <a:off x="14207827" y="2475617"/>
              <a:ext cx="0" cy="1970611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Блок-схема: задержка 43"/>
            <p:cNvSpPr/>
            <p:nvPr/>
          </p:nvSpPr>
          <p:spPr>
            <a:xfrm>
              <a:off x="14591515" y="2103708"/>
              <a:ext cx="2143519" cy="1626117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 smtClean="0">
                  <a:latin typeface="+mj-lt"/>
                </a:rPr>
                <a:t>Nand</a:t>
              </a:r>
              <a:endParaRPr lang="ru-RU" sz="4800" dirty="0">
                <a:latin typeface="+mj-lt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16765223" y="2270436"/>
              <a:ext cx="11176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NAnd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12748260" y="1877818"/>
              <a:ext cx="377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</a:t>
              </a:r>
              <a:endParaRPr lang="ru-RU" sz="1400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12727420" y="2714224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</a:t>
              </a:r>
              <a:endParaRPr lang="ru-RU" sz="1400" dirty="0"/>
            </a:p>
          </p:txBody>
        </p:sp>
        <p:sp>
          <p:nvSpPr>
            <p:cNvPr id="52" name="Блок-схема: сохраненные данные 51"/>
            <p:cNvSpPr/>
            <p:nvPr/>
          </p:nvSpPr>
          <p:spPr>
            <a:xfrm flipH="1">
              <a:off x="14886549" y="4099497"/>
              <a:ext cx="1801184" cy="1195586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16960739" y="4099497"/>
              <a:ext cx="6062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Or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Блок-схема: задержка 79"/>
            <p:cNvSpPr/>
            <p:nvPr/>
          </p:nvSpPr>
          <p:spPr>
            <a:xfrm>
              <a:off x="18425032" y="2961428"/>
              <a:ext cx="2143519" cy="1626117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cxnSp>
          <p:nvCxnSpPr>
            <p:cNvPr id="81" name="Прямая соединительная линия 80"/>
            <p:cNvCxnSpPr>
              <a:stCxn id="80" idx="3"/>
            </p:cNvCxnSpPr>
            <p:nvPr/>
          </p:nvCxnSpPr>
          <p:spPr>
            <a:xfrm flipV="1">
              <a:off x="20568551" y="3774486"/>
              <a:ext cx="1248974" cy="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Прямоугольник 81"/>
            <p:cNvSpPr/>
            <p:nvPr/>
          </p:nvSpPr>
          <p:spPr>
            <a:xfrm>
              <a:off x="21017306" y="3083494"/>
              <a:ext cx="7360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  <p:cxnSp>
          <p:nvCxnSpPr>
            <p:cNvPr id="86" name="Соединительная линия уступом 85"/>
            <p:cNvCxnSpPr>
              <a:stCxn id="44" idx="3"/>
            </p:cNvCxnSpPr>
            <p:nvPr/>
          </p:nvCxnSpPr>
          <p:spPr>
            <a:xfrm>
              <a:off x="16735034" y="2916767"/>
              <a:ext cx="1689998" cy="489892"/>
            </a:xfrm>
            <a:prstGeom prst="bentConnector3">
              <a:avLst>
                <a:gd name="adj1" fmla="val 68341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Соединительная линия уступом 87"/>
            <p:cNvCxnSpPr>
              <a:stCxn id="52" idx="1"/>
            </p:cNvCxnSpPr>
            <p:nvPr/>
          </p:nvCxnSpPr>
          <p:spPr>
            <a:xfrm flipV="1">
              <a:off x="16687733" y="4076244"/>
              <a:ext cx="1737299" cy="621046"/>
            </a:xfrm>
            <a:prstGeom prst="bentConnector3">
              <a:avLst>
                <a:gd name="adj1" fmla="val 68734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Прямоугольник 90"/>
            <p:cNvSpPr/>
            <p:nvPr/>
          </p:nvSpPr>
          <p:spPr>
            <a:xfrm>
              <a:off x="13389890" y="1834029"/>
              <a:ext cx="7436601" cy="381990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38" y="805104"/>
            <a:ext cx="6266036" cy="2594244"/>
          </a:xfrm>
          <a:prstGeom prst="rect">
            <a:avLst/>
          </a:prstGeom>
        </p:spPr>
      </p:pic>
      <p:sp>
        <p:nvSpPr>
          <p:cNvPr id="96" name="Прямоугольник 95"/>
          <p:cNvSpPr/>
          <p:nvPr/>
        </p:nvSpPr>
        <p:spPr>
          <a:xfrm>
            <a:off x="7245819" y="3549079"/>
            <a:ext cx="27599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Xor</a:t>
            </a:r>
            <a:r>
              <a:rPr lang="en-US" sz="4400" dirty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(</a:t>
            </a:r>
            <a:r>
              <a:rPr lang="en-US" sz="4400" dirty="0" err="1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a,b</a:t>
            </a:r>
            <a:r>
              <a:rPr lang="en-US" sz="4400" dirty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)=out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7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Mux(</a:t>
            </a:r>
            <a:r>
              <a:rPr lang="en-US" dirty="0" err="1" smtClean="0"/>
              <a:t>a,b,sel</a:t>
            </a:r>
            <a:r>
              <a:rPr lang="en-US" dirty="0" smtClean="0"/>
              <a:t>)=out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9847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Мультиплексер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318293"/>
            <a:ext cx="5905500" cy="31908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18" y="1964741"/>
            <a:ext cx="1619250" cy="125730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1" y="3489963"/>
            <a:ext cx="8907028" cy="2725148"/>
          </a:xfrm>
          <a:prstGeom prst="rect">
            <a:avLst/>
          </a:prstGeom>
        </p:spPr>
      </p:pic>
      <p:grpSp>
        <p:nvGrpSpPr>
          <p:cNvPr id="56" name="Группа 55"/>
          <p:cNvGrpSpPr/>
          <p:nvPr/>
        </p:nvGrpSpPr>
        <p:grpSpPr>
          <a:xfrm>
            <a:off x="-8926438" y="3509168"/>
            <a:ext cx="8537546" cy="2461747"/>
            <a:chOff x="-8926438" y="3509168"/>
            <a:chExt cx="8537546" cy="2461747"/>
          </a:xfrm>
        </p:grpSpPr>
        <p:grpSp>
          <p:nvGrpSpPr>
            <p:cNvPr id="53" name="Группа 52"/>
            <p:cNvGrpSpPr/>
            <p:nvPr/>
          </p:nvGrpSpPr>
          <p:grpSpPr>
            <a:xfrm>
              <a:off x="-8926438" y="3509168"/>
              <a:ext cx="8537546" cy="2461747"/>
              <a:chOff x="2065412" y="3527612"/>
              <a:chExt cx="8537546" cy="2461747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2721241" y="3715476"/>
                <a:ext cx="7021849" cy="2273883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Блок-схема: сохраненные данные 8"/>
              <p:cNvSpPr/>
              <p:nvPr/>
            </p:nvSpPr>
            <p:spPr>
              <a:xfrm flipH="1">
                <a:off x="7710008" y="4241976"/>
                <a:ext cx="1801184" cy="1195586"/>
              </a:xfrm>
              <a:prstGeom prst="flowChartOnlineStorag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Or</a:t>
                </a:r>
                <a:endParaRPr lang="ru-RU" sz="5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9866859" y="4241976"/>
                <a:ext cx="736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out</a:t>
                </a:r>
                <a:endParaRPr lang="ru-RU" sz="1400" dirty="0"/>
              </a:p>
            </p:txBody>
          </p: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9511192" y="4836536"/>
                <a:ext cx="1051705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Блок-схема: задержка 14"/>
              <p:cNvSpPr/>
              <p:nvPr/>
            </p:nvSpPr>
            <p:spPr>
              <a:xfrm>
                <a:off x="4449872" y="3853526"/>
                <a:ext cx="1543810" cy="813059"/>
              </a:xfrm>
              <a:prstGeom prst="flowChartDelay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+mj-lt"/>
                  </a:rPr>
                  <a:t>And</a:t>
                </a:r>
                <a:endParaRPr lang="ru-RU" sz="4800" dirty="0">
                  <a:latin typeface="+mj-lt"/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6274084" y="3715477"/>
                <a:ext cx="5774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Segoe Marker"/>
                    <a:ea typeface="+mj-ea"/>
                    <a:cs typeface="+mj-cs"/>
                  </a:rPr>
                  <a:t>T1</a:t>
                </a:r>
                <a:endParaRPr lang="ru-R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Блок-схема: задержка 21"/>
              <p:cNvSpPr/>
              <p:nvPr/>
            </p:nvSpPr>
            <p:spPr>
              <a:xfrm>
                <a:off x="4449154" y="5007969"/>
                <a:ext cx="1543810" cy="813059"/>
              </a:xfrm>
              <a:prstGeom prst="flowChartDelay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+mj-lt"/>
                  </a:rPr>
                  <a:t>And</a:t>
                </a:r>
                <a:endParaRPr lang="ru-RU" sz="4800" dirty="0">
                  <a:latin typeface="+mj-lt"/>
                </a:endParaRPr>
              </a:p>
            </p:txBody>
          </p:sp>
          <p:cxnSp>
            <p:nvCxnSpPr>
              <p:cNvPr id="24" name="Соединительная линия уступом 23"/>
              <p:cNvCxnSpPr>
                <a:stCxn id="15" idx="3"/>
              </p:cNvCxnSpPr>
              <p:nvPr/>
            </p:nvCxnSpPr>
            <p:spPr>
              <a:xfrm>
                <a:off x="5993682" y="4260056"/>
                <a:ext cx="1974661" cy="305085"/>
              </a:xfrm>
              <a:prstGeom prst="bentConnector3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Соединительная линия уступом 25"/>
              <p:cNvCxnSpPr>
                <a:stCxn id="22" idx="3"/>
              </p:cNvCxnSpPr>
              <p:nvPr/>
            </p:nvCxnSpPr>
            <p:spPr>
              <a:xfrm flipV="1">
                <a:off x="5992964" y="5007969"/>
                <a:ext cx="1975379" cy="406530"/>
              </a:xfrm>
              <a:prstGeom prst="bentConnector3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6266825" y="4854849"/>
                <a:ext cx="5774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Segoe Marker"/>
                    <a:ea typeface="+mj-ea"/>
                    <a:cs typeface="+mj-cs"/>
                  </a:rPr>
                  <a:t>T2</a:t>
                </a:r>
                <a:endParaRPr lang="ru-R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2065412" y="3527612"/>
                <a:ext cx="3770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a</a:t>
                </a:r>
                <a:endParaRPr lang="ru-RU" sz="1400" dirty="0"/>
              </a:p>
            </p:txBody>
          </p: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2146130" y="4105458"/>
                <a:ext cx="2303024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Прямоугольник 30"/>
              <p:cNvSpPr/>
              <p:nvPr/>
            </p:nvSpPr>
            <p:spPr>
              <a:xfrm>
                <a:off x="2065412" y="5001798"/>
                <a:ext cx="3978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b</a:t>
                </a:r>
                <a:endParaRPr lang="ru-RU" sz="1400" dirty="0"/>
              </a:p>
            </p:txBody>
          </p: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2146130" y="5579644"/>
                <a:ext cx="2303024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Прямоугольник 32"/>
              <p:cNvSpPr/>
              <p:nvPr/>
            </p:nvSpPr>
            <p:spPr>
              <a:xfrm>
                <a:off x="2078059" y="4277003"/>
                <a:ext cx="6415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latin typeface="Segoe Marker"/>
                    <a:ea typeface="+mj-ea"/>
                    <a:cs typeface="+mj-cs"/>
                  </a:rPr>
                  <a:t>sel</a:t>
                </a:r>
                <a:endParaRPr lang="ru-RU" sz="1400" dirty="0"/>
              </a:p>
            </p:txBody>
          </p:sp>
          <p:sp>
            <p:nvSpPr>
              <p:cNvPr id="35" name="Блок-схема: извлечение 34"/>
              <p:cNvSpPr/>
              <p:nvPr/>
            </p:nvSpPr>
            <p:spPr>
              <a:xfrm rot="5400000">
                <a:off x="3134052" y="4160462"/>
                <a:ext cx="617463" cy="655516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3730504" y="4394810"/>
                <a:ext cx="152543" cy="15254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8" name="Прямая соединительная линия 37"/>
              <p:cNvCxnSpPr>
                <a:stCxn id="36" idx="6"/>
              </p:cNvCxnSpPr>
              <p:nvPr/>
            </p:nvCxnSpPr>
            <p:spPr>
              <a:xfrm>
                <a:off x="3883047" y="4471082"/>
                <a:ext cx="552860" cy="1713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Соединительная линия уступом 40"/>
              <p:cNvCxnSpPr>
                <a:endCxn id="35" idx="2"/>
              </p:cNvCxnSpPr>
              <p:nvPr/>
            </p:nvCxnSpPr>
            <p:spPr>
              <a:xfrm flipV="1">
                <a:off x="2146130" y="4488221"/>
                <a:ext cx="968896" cy="382760"/>
              </a:xfrm>
              <a:prstGeom prst="bentConnector3">
                <a:avLst>
                  <a:gd name="adj1" fmla="val 75466"/>
                </a:avLst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Соединительная линия уступом 45"/>
              <p:cNvCxnSpPr/>
              <p:nvPr/>
            </p:nvCxnSpPr>
            <p:spPr>
              <a:xfrm>
                <a:off x="2146042" y="4870981"/>
                <a:ext cx="2289865" cy="382762"/>
              </a:xfrm>
              <a:prstGeom prst="bentConnector3">
                <a:avLst>
                  <a:gd name="adj1" fmla="val 32030"/>
                </a:avLst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Прямоугольник 50"/>
              <p:cNvSpPr/>
              <p:nvPr/>
            </p:nvSpPr>
            <p:spPr>
              <a:xfrm>
                <a:off x="3705096" y="4454983"/>
                <a:ext cx="8114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Segoe Marker"/>
                    <a:ea typeface="+mj-ea"/>
                    <a:cs typeface="+mj-cs"/>
                  </a:rPr>
                  <a:t>NotS</a:t>
                </a:r>
                <a:endParaRPr lang="ru-RU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-7948714" y="4225839"/>
              <a:ext cx="705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Not</a:t>
              </a:r>
              <a:endParaRPr lang="ru-RU" sz="2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0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DMux</a:t>
            </a:r>
            <a:r>
              <a:rPr lang="en-US" dirty="0" smtClean="0"/>
              <a:t>(</a:t>
            </a:r>
            <a:r>
              <a:rPr lang="en-US" dirty="0" err="1" smtClean="0"/>
              <a:t>in,sel</a:t>
            </a:r>
            <a:r>
              <a:rPr lang="en-US" dirty="0" smtClean="0"/>
              <a:t>)=(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0325"/>
            <a:ext cx="2933700" cy="49847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Демультиплексер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294867"/>
            <a:ext cx="5314950" cy="2070915"/>
          </a:xfrm>
          <a:prstGeom prst="rect">
            <a:avLst/>
          </a:prstGeom>
        </p:spPr>
      </p:pic>
      <p:grpSp>
        <p:nvGrpSpPr>
          <p:cNvPr id="41" name="Группа 40"/>
          <p:cNvGrpSpPr/>
          <p:nvPr/>
        </p:nvGrpSpPr>
        <p:grpSpPr>
          <a:xfrm>
            <a:off x="-7592854" y="2160269"/>
            <a:ext cx="6787376" cy="2963274"/>
            <a:chOff x="1667260" y="2436040"/>
            <a:chExt cx="6787376" cy="2963274"/>
          </a:xfrm>
        </p:grpSpPr>
        <p:cxnSp>
          <p:nvCxnSpPr>
            <p:cNvPr id="34" name="Соединительная линия уступом 33"/>
            <p:cNvCxnSpPr/>
            <p:nvPr/>
          </p:nvCxnSpPr>
          <p:spPr>
            <a:xfrm>
              <a:off x="2104571" y="3371846"/>
              <a:ext cx="3742645" cy="1171125"/>
            </a:xfrm>
            <a:prstGeom prst="bentConnector3">
              <a:avLst>
                <a:gd name="adj1" fmla="val 17812"/>
              </a:avLst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Соединительная линия уступом 29"/>
            <p:cNvCxnSpPr/>
            <p:nvPr/>
          </p:nvCxnSpPr>
          <p:spPr>
            <a:xfrm rot="5400000" flipH="1" flipV="1">
              <a:off x="4722136" y="3822553"/>
              <a:ext cx="1207173" cy="1042987"/>
            </a:xfrm>
            <a:prstGeom prst="bentConnector3">
              <a:avLst>
                <a:gd name="adj1" fmla="val 10049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1695323" y="2801257"/>
              <a:ext cx="6415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latin typeface="Segoe Marker"/>
                  <a:ea typeface="+mj-ea"/>
                  <a:cs typeface="+mj-cs"/>
                </a:rPr>
                <a:t>sel</a:t>
              </a:r>
              <a:endParaRPr lang="ru-RU" sz="1400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727200" y="3371846"/>
              <a:ext cx="1494742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Прямоугольник 7"/>
            <p:cNvSpPr/>
            <p:nvPr/>
          </p:nvSpPr>
          <p:spPr>
            <a:xfrm>
              <a:off x="1667260" y="4401790"/>
              <a:ext cx="4972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</a:t>
              </a:r>
              <a:endParaRPr lang="ru-RU" sz="1400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1695323" y="4947630"/>
              <a:ext cx="4151893" cy="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Блок-схема: извлечение 9"/>
            <p:cNvSpPr/>
            <p:nvPr/>
          </p:nvSpPr>
          <p:spPr>
            <a:xfrm rot="5400000">
              <a:off x="3203650" y="2776647"/>
              <a:ext cx="1226982" cy="1190398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ru-RU" sz="4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412340" y="3304798"/>
              <a:ext cx="130098" cy="1340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68521" y="2971018"/>
              <a:ext cx="9364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>
                  <a:solidFill>
                    <a:prstClr val="black"/>
                  </a:solidFill>
                  <a:latin typeface="Segoe Marker"/>
                </a:rPr>
                <a:t>Not</a:t>
              </a:r>
              <a:endParaRPr lang="ru-RU" sz="4000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5" name="Блок-схема: задержка 14"/>
            <p:cNvSpPr/>
            <p:nvPr/>
          </p:nvSpPr>
          <p:spPr>
            <a:xfrm>
              <a:off x="5847934" y="3172278"/>
              <a:ext cx="1543810" cy="813059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8064029" y="3034229"/>
              <a:ext cx="377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</a:t>
              </a:r>
              <a:endParaRPr lang="ru-RU" sz="1400" dirty="0"/>
            </a:p>
          </p:txBody>
        </p:sp>
        <p:sp>
          <p:nvSpPr>
            <p:cNvPr id="17" name="Блок-схема: задержка 16"/>
            <p:cNvSpPr/>
            <p:nvPr/>
          </p:nvSpPr>
          <p:spPr>
            <a:xfrm>
              <a:off x="5847216" y="4326721"/>
              <a:ext cx="1543810" cy="813059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8056770" y="4173601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</a:t>
              </a:r>
              <a:endParaRPr lang="ru-RU" sz="1400" dirty="0"/>
            </a:p>
          </p:txBody>
        </p:sp>
        <p:cxnSp>
          <p:nvCxnSpPr>
            <p:cNvPr id="22" name="Прямая соединительная линия 21"/>
            <p:cNvCxnSpPr>
              <a:stCxn id="15" idx="3"/>
            </p:cNvCxnSpPr>
            <p:nvPr/>
          </p:nvCxnSpPr>
          <p:spPr>
            <a:xfrm flipV="1">
              <a:off x="7391744" y="3570514"/>
              <a:ext cx="968485" cy="8294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7" idx="3"/>
            </p:cNvCxnSpPr>
            <p:nvPr/>
          </p:nvCxnSpPr>
          <p:spPr>
            <a:xfrm flipV="1">
              <a:off x="7391026" y="4724956"/>
              <a:ext cx="969203" cy="82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1" idx="6"/>
            </p:cNvCxnSpPr>
            <p:nvPr/>
          </p:nvCxnSpPr>
          <p:spPr>
            <a:xfrm>
              <a:off x="4542438" y="3371846"/>
              <a:ext cx="1304778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Прямоугольник 26"/>
            <p:cNvSpPr/>
            <p:nvPr/>
          </p:nvSpPr>
          <p:spPr>
            <a:xfrm>
              <a:off x="4589980" y="2849112"/>
              <a:ext cx="9476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NSel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2541883" y="2436040"/>
              <a:ext cx="5074037" cy="296327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38" y="2866121"/>
            <a:ext cx="7157324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Not16(in[16])=out[16]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90972" y="1462703"/>
            <a:ext cx="4431531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Not(in=in[0],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out=out[0]);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Not(in=in[1],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out=out[1]);</a:t>
            </a:r>
          </a:p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Not(in=in[15],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out=out[15]);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-4657770" y="1394132"/>
            <a:ext cx="4239169" cy="5030787"/>
            <a:chOff x="1150369" y="1690688"/>
            <a:chExt cx="4239169" cy="5030787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1168037" y="1836704"/>
              <a:ext cx="4221501" cy="1230419"/>
              <a:chOff x="1632494" y="1822188"/>
              <a:chExt cx="4221501" cy="1230419"/>
            </a:xfrm>
          </p:grpSpPr>
          <p:sp>
            <p:nvSpPr>
              <p:cNvPr id="13" name="Блок-схема: извлечение 12"/>
              <p:cNvSpPr/>
              <p:nvPr/>
            </p:nvSpPr>
            <p:spPr>
              <a:xfrm rot="5400000">
                <a:off x="3038428" y="1843917"/>
                <a:ext cx="1226982" cy="1190398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sz="4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247118" y="2372068"/>
                <a:ext cx="130098" cy="13409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" name="Прямая соединительная линия 14"/>
              <p:cNvCxnSpPr>
                <a:stCxn id="14" idx="6"/>
              </p:cNvCxnSpPr>
              <p:nvPr/>
            </p:nvCxnSpPr>
            <p:spPr>
              <a:xfrm>
                <a:off x="4377216" y="2439116"/>
                <a:ext cx="130477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677070" y="1830805"/>
                <a:ext cx="11769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out[0]</a:t>
                </a:r>
                <a:endParaRPr lang="ru-RU" sz="1400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991805" y="2054395"/>
                <a:ext cx="9364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Marker"/>
                  </a:rPr>
                  <a:t>Not</a:t>
                </a:r>
                <a:endParaRPr lang="ru-RU" sz="4000" dirty="0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8" name="Прямая соединительная линия 17"/>
              <p:cNvCxnSpPr>
                <a:endCxn id="13" idx="2"/>
              </p:cNvCxnSpPr>
              <p:nvPr/>
            </p:nvCxnSpPr>
            <p:spPr>
              <a:xfrm>
                <a:off x="1727200" y="2439115"/>
                <a:ext cx="1329520" cy="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Прямоугольник 20"/>
              <p:cNvSpPr/>
              <p:nvPr/>
            </p:nvSpPr>
            <p:spPr>
              <a:xfrm>
                <a:off x="1632494" y="1822188"/>
                <a:ext cx="9380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in[0]</a:t>
                </a:r>
                <a:endParaRPr lang="ru-RU" sz="1400" dirty="0"/>
              </a:p>
            </p:txBody>
          </p:sp>
        </p:grpSp>
        <p:grpSp>
          <p:nvGrpSpPr>
            <p:cNvPr id="23" name="Группа 22"/>
            <p:cNvGrpSpPr/>
            <p:nvPr/>
          </p:nvGrpSpPr>
          <p:grpSpPr>
            <a:xfrm>
              <a:off x="1168037" y="3272083"/>
              <a:ext cx="4221501" cy="1230419"/>
              <a:chOff x="1632494" y="1822188"/>
              <a:chExt cx="4221501" cy="1230419"/>
            </a:xfrm>
          </p:grpSpPr>
          <p:sp>
            <p:nvSpPr>
              <p:cNvPr id="24" name="Блок-схема: извлечение 23"/>
              <p:cNvSpPr/>
              <p:nvPr/>
            </p:nvSpPr>
            <p:spPr>
              <a:xfrm rot="5400000">
                <a:off x="3038428" y="1843917"/>
                <a:ext cx="1226982" cy="1190398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sz="4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4247118" y="2372068"/>
                <a:ext cx="130098" cy="13409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6" name="Прямая соединительная линия 25"/>
              <p:cNvCxnSpPr>
                <a:stCxn id="25" idx="6"/>
              </p:cNvCxnSpPr>
              <p:nvPr/>
            </p:nvCxnSpPr>
            <p:spPr>
              <a:xfrm>
                <a:off x="4377216" y="2439116"/>
                <a:ext cx="130477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4677070" y="1845319"/>
                <a:ext cx="11769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out[1]</a:t>
                </a:r>
                <a:endParaRPr lang="ru-RU" sz="1400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2991805" y="2054395"/>
                <a:ext cx="9364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Marker"/>
                  </a:rPr>
                  <a:t>Not</a:t>
                </a:r>
                <a:endParaRPr lang="ru-RU" sz="4000" dirty="0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29" name="Прямая соединительная линия 28"/>
              <p:cNvCxnSpPr>
                <a:endCxn id="24" idx="2"/>
              </p:cNvCxnSpPr>
              <p:nvPr/>
            </p:nvCxnSpPr>
            <p:spPr>
              <a:xfrm>
                <a:off x="1727200" y="2439115"/>
                <a:ext cx="1329520" cy="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Прямоугольник 29"/>
              <p:cNvSpPr/>
              <p:nvPr/>
            </p:nvSpPr>
            <p:spPr>
              <a:xfrm>
                <a:off x="1632494" y="1822188"/>
                <a:ext cx="9380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in[1]</a:t>
                </a:r>
                <a:endParaRPr lang="ru-RU" sz="1400" dirty="0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1150369" y="5324389"/>
              <a:ext cx="4215474" cy="1230419"/>
              <a:chOff x="1632494" y="1822188"/>
              <a:chExt cx="4215474" cy="1230419"/>
            </a:xfrm>
          </p:grpSpPr>
          <p:sp>
            <p:nvSpPr>
              <p:cNvPr id="32" name="Блок-схема: извлечение 31"/>
              <p:cNvSpPr/>
              <p:nvPr/>
            </p:nvSpPr>
            <p:spPr>
              <a:xfrm rot="5400000">
                <a:off x="3038428" y="1843917"/>
                <a:ext cx="1226982" cy="1190398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sz="4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4247118" y="2372068"/>
                <a:ext cx="130098" cy="13409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4" name="Прямая соединительная линия 33"/>
              <p:cNvCxnSpPr>
                <a:stCxn id="33" idx="6"/>
              </p:cNvCxnSpPr>
              <p:nvPr/>
            </p:nvCxnSpPr>
            <p:spPr>
              <a:xfrm>
                <a:off x="4377216" y="2439116"/>
                <a:ext cx="130477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Прямоугольник 34"/>
              <p:cNvSpPr/>
              <p:nvPr/>
            </p:nvSpPr>
            <p:spPr>
              <a:xfrm>
                <a:off x="4473874" y="1830805"/>
                <a:ext cx="1374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out[15]</a:t>
                </a:r>
                <a:endParaRPr lang="ru-RU" sz="1400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2991805" y="2054395"/>
                <a:ext cx="9364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Marker"/>
                  </a:rPr>
                  <a:t>Not</a:t>
                </a:r>
                <a:endParaRPr lang="ru-RU" sz="4000" dirty="0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37" name="Прямая соединительная линия 36"/>
              <p:cNvCxnSpPr>
                <a:endCxn id="32" idx="2"/>
              </p:cNvCxnSpPr>
              <p:nvPr/>
            </p:nvCxnSpPr>
            <p:spPr>
              <a:xfrm>
                <a:off x="1727200" y="2439115"/>
                <a:ext cx="1329520" cy="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Прямоугольник 37"/>
              <p:cNvSpPr/>
              <p:nvPr/>
            </p:nvSpPr>
            <p:spPr>
              <a:xfrm>
                <a:off x="1632494" y="1822188"/>
                <a:ext cx="11352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in[15]</a:t>
                </a:r>
                <a:endParaRPr lang="ru-RU" sz="1400" dirty="0"/>
              </a:p>
            </p:txBody>
          </p:sp>
        </p:grpSp>
        <p:sp>
          <p:nvSpPr>
            <p:cNvPr id="39" name="Прямоугольник 38"/>
            <p:cNvSpPr/>
            <p:nvPr/>
          </p:nvSpPr>
          <p:spPr>
            <a:xfrm>
              <a:off x="2509680" y="4398999"/>
              <a:ext cx="58221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 smtClean="0">
                  <a:solidFill>
                    <a:prstClr val="black"/>
                  </a:solidFill>
                  <a:latin typeface="Segoe Marker"/>
                </a:rPr>
                <a:t>…</a:t>
              </a:r>
              <a:endParaRPr lang="ru-RU" sz="4000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2332869" y="1690688"/>
              <a:ext cx="1707743" cy="5030787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2" name="Рисунок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5" y="1625572"/>
            <a:ext cx="4602879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740" y="-12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And16(a[16], b[16]) = out[16]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14</a:t>
            </a:fld>
            <a:endParaRPr lang="ru-RU"/>
          </a:p>
        </p:txBody>
      </p:sp>
      <p:grpSp>
        <p:nvGrpSpPr>
          <p:cNvPr id="36" name="Группа 35"/>
          <p:cNvGrpSpPr/>
          <p:nvPr/>
        </p:nvGrpSpPr>
        <p:grpSpPr>
          <a:xfrm>
            <a:off x="-5656319" y="1355709"/>
            <a:ext cx="5480065" cy="5233350"/>
            <a:chOff x="-5656319" y="1355709"/>
            <a:chExt cx="5480065" cy="5233350"/>
          </a:xfrm>
        </p:grpSpPr>
        <p:sp>
          <p:nvSpPr>
            <p:cNvPr id="5" name="Блок-схема: задержка 4"/>
            <p:cNvSpPr/>
            <p:nvPr/>
          </p:nvSpPr>
          <p:spPr>
            <a:xfrm>
              <a:off x="-3265337" y="1958497"/>
              <a:ext cx="1543810" cy="959518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-5554914" y="2156641"/>
              <a:ext cx="230302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-4416849" y="2754555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Блок-схема: задержка 11"/>
            <p:cNvSpPr/>
            <p:nvPr/>
          </p:nvSpPr>
          <p:spPr>
            <a:xfrm>
              <a:off x="-3258318" y="3234314"/>
              <a:ext cx="1543810" cy="959518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-5561342" y="3432458"/>
              <a:ext cx="230302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-4409830" y="4030372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Блок-схема: задержка 14"/>
            <p:cNvSpPr/>
            <p:nvPr/>
          </p:nvSpPr>
          <p:spPr>
            <a:xfrm>
              <a:off x="-3265337" y="5391180"/>
              <a:ext cx="1543810" cy="959518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-5568361" y="5589324"/>
              <a:ext cx="230302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-4416849" y="6187238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-1714508" y="2436161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-1714508" y="3711978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-1728546" y="5870939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Прямоугольник 21"/>
            <p:cNvSpPr/>
            <p:nvPr/>
          </p:nvSpPr>
          <p:spPr>
            <a:xfrm>
              <a:off x="-3005190" y="4276728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>
                  <a:solidFill>
                    <a:prstClr val="black"/>
                  </a:solidFill>
                  <a:latin typeface="Segoe Marker"/>
                </a:rPr>
                <a:t>…</a:t>
              </a:r>
              <a:endParaRPr lang="ru-RU" sz="4000" dirty="0">
                <a:solidFill>
                  <a:prstClr val="black"/>
                </a:solidFill>
                <a:latin typeface="Segoe Marker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-5656317" y="1457774"/>
              <a:ext cx="817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a[0]</a:t>
              </a:r>
              <a:endParaRPr lang="ru-RU" sz="1400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-4495626" y="2163580"/>
              <a:ext cx="8386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Marker"/>
                  <a:ea typeface="+mj-ea"/>
                  <a:cs typeface="+mj-cs"/>
                </a:rPr>
                <a:t>b</a:t>
              </a:r>
              <a:r>
                <a:rPr lang="en-US" sz="3600" dirty="0" smtClean="0">
                  <a:latin typeface="Segoe Marker"/>
                  <a:ea typeface="+mj-ea"/>
                  <a:cs typeface="+mj-cs"/>
                </a:rPr>
                <a:t>[0]</a:t>
              </a:r>
              <a:endParaRPr lang="ru-RU" sz="1400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-4495626" y="3407824"/>
              <a:ext cx="8386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b[1]</a:t>
              </a:r>
              <a:endParaRPr lang="ru-RU" sz="1400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-4495626" y="5547773"/>
              <a:ext cx="10358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b[15]</a:t>
              </a:r>
              <a:endParaRPr lang="ru-RU" sz="1400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-5656318" y="2783337"/>
              <a:ext cx="817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a[1]</a:t>
              </a:r>
              <a:endParaRPr lang="ru-RU" sz="1400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-5656319" y="4918785"/>
              <a:ext cx="10150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a[15]</a:t>
              </a:r>
              <a:endParaRPr lang="ru-RU" sz="1400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-1550348" y="1654341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</a:t>
              </a:r>
              <a:r>
                <a:rPr lang="ru-RU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0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]</a:t>
              </a:r>
              <a:endParaRPr lang="ru-RU" sz="1400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-1550348" y="3017108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out[1]</a:t>
              </a:r>
              <a:endParaRPr lang="ru-RU" sz="1400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-1550348" y="5142370"/>
              <a:ext cx="13740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out[1</a:t>
              </a:r>
              <a:r>
                <a:rPr lang="ru-RU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5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]</a:t>
              </a:r>
              <a:endParaRPr lang="ru-RU" sz="1400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-3443308" y="1355709"/>
              <a:ext cx="1892959" cy="523335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1" name="Рисунок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02" y="1333833"/>
            <a:ext cx="5834378" cy="52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15</a:t>
            </a:fld>
            <a:endParaRPr lang="ru-RU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680740" y="-12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Or16(a[16], b[16]) = out[16]</a:t>
            </a:r>
            <a:endParaRPr lang="ru-RU" dirty="0"/>
          </a:p>
        </p:txBody>
      </p:sp>
      <p:grpSp>
        <p:nvGrpSpPr>
          <p:cNvPr id="81" name="Группа 80"/>
          <p:cNvGrpSpPr/>
          <p:nvPr/>
        </p:nvGrpSpPr>
        <p:grpSpPr>
          <a:xfrm>
            <a:off x="-5823805" y="1216844"/>
            <a:ext cx="5663638" cy="5466946"/>
            <a:chOff x="-5823805" y="1216844"/>
            <a:chExt cx="5663638" cy="5466946"/>
          </a:xfrm>
        </p:grpSpPr>
        <p:sp>
          <p:nvSpPr>
            <p:cNvPr id="5" name="Блок-схема: сохраненные данные 4"/>
            <p:cNvSpPr/>
            <p:nvPr/>
          </p:nvSpPr>
          <p:spPr>
            <a:xfrm flipH="1">
              <a:off x="-3279289" y="1622088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-1782903" y="2136438"/>
              <a:ext cx="105170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-5757438" y="1856397"/>
              <a:ext cx="2706343" cy="677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-4871111" y="2488089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-1534261" y="1540010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</a:t>
              </a:r>
              <a:r>
                <a:rPr lang="ru-RU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0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]</a:t>
              </a:r>
              <a:endParaRPr lang="ru-RU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-5823805" y="1216844"/>
              <a:ext cx="817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a[0]</a:t>
              </a:r>
              <a:endParaRPr lang="ru-RU" sz="1400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-4923252" y="1864754"/>
              <a:ext cx="8386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Marker"/>
                  <a:ea typeface="+mj-ea"/>
                  <a:cs typeface="+mj-cs"/>
                </a:rPr>
                <a:t>b</a:t>
              </a:r>
              <a:r>
                <a:rPr lang="en-US" sz="3600" dirty="0" smtClean="0">
                  <a:latin typeface="Segoe Marker"/>
                  <a:ea typeface="+mj-ea"/>
                  <a:cs typeface="+mj-cs"/>
                </a:rPr>
                <a:t>[0]</a:t>
              </a:r>
              <a:endParaRPr lang="ru-RU" sz="1400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-3957949" y="1313345"/>
              <a:ext cx="2368412" cy="537044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Блок-схема: сохраненные данные 57"/>
            <p:cNvSpPr/>
            <p:nvPr/>
          </p:nvSpPr>
          <p:spPr>
            <a:xfrm flipH="1">
              <a:off x="-3279289" y="2825894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59" name="Прямая соединительная линия 58"/>
            <p:cNvCxnSpPr/>
            <p:nvPr/>
          </p:nvCxnSpPr>
          <p:spPr>
            <a:xfrm>
              <a:off x="-1782903" y="3340244"/>
              <a:ext cx="105170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flipV="1">
              <a:off x="-5757438" y="3060203"/>
              <a:ext cx="2706343" cy="677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-4871111" y="3691895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Прямоугольник 61"/>
            <p:cNvSpPr/>
            <p:nvPr/>
          </p:nvSpPr>
          <p:spPr>
            <a:xfrm>
              <a:off x="-1534261" y="2743816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</a:t>
              </a:r>
              <a:r>
                <a:rPr lang="en-US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1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]</a:t>
              </a:r>
              <a:endParaRPr lang="ru-RU" sz="1400" dirty="0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-5823805" y="2420650"/>
              <a:ext cx="817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a[1]</a:t>
              </a:r>
              <a:endParaRPr lang="ru-RU" sz="1400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-4923252" y="3068560"/>
              <a:ext cx="8386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b[1]</a:t>
              </a:r>
              <a:endParaRPr lang="ru-RU" sz="1400" dirty="0"/>
            </a:p>
          </p:txBody>
        </p:sp>
        <p:sp>
          <p:nvSpPr>
            <p:cNvPr id="73" name="Блок-схема: сохраненные данные 72"/>
            <p:cNvSpPr/>
            <p:nvPr/>
          </p:nvSpPr>
          <p:spPr>
            <a:xfrm flipH="1">
              <a:off x="-3279289" y="5332591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-1782903" y="5846941"/>
              <a:ext cx="105170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 flipV="1">
              <a:off x="-5757438" y="5566900"/>
              <a:ext cx="2706343" cy="677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-4871111" y="6198592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Прямоугольник 76"/>
            <p:cNvSpPr/>
            <p:nvPr/>
          </p:nvSpPr>
          <p:spPr>
            <a:xfrm>
              <a:off x="-1534261" y="5250513"/>
              <a:ext cx="13740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out[15]</a:t>
              </a:r>
              <a:endParaRPr lang="ru-RU" sz="1400" dirty="0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-5823805" y="4927347"/>
              <a:ext cx="10150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a[15]</a:t>
              </a:r>
              <a:endParaRPr lang="ru-RU" sz="1400" dirty="0"/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-4923252" y="5575257"/>
              <a:ext cx="10358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b[15]</a:t>
              </a:r>
              <a:endParaRPr lang="ru-RU" sz="1400" dirty="0"/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-3168891" y="421979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>
                  <a:solidFill>
                    <a:prstClr val="black"/>
                  </a:solidFill>
                  <a:latin typeface="Segoe Marker"/>
                </a:rPr>
                <a:t>…</a:t>
              </a:r>
              <a:endParaRPr lang="ru-RU" sz="4000" dirty="0">
                <a:solidFill>
                  <a:prstClr val="black"/>
                </a:solidFill>
                <a:latin typeface="Segoe Marker"/>
              </a:endParaRPr>
            </a:p>
          </p:txBody>
        </p:sp>
      </p:grpSp>
      <p:pic>
        <p:nvPicPr>
          <p:cNvPr id="82" name="Рисунок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91" y="1099370"/>
            <a:ext cx="6023370" cy="55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16</a:t>
            </a:fld>
            <a:endParaRPr lang="ru-RU"/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680740" y="-12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Mux16(a[16], b[16], </a:t>
            </a:r>
            <a:r>
              <a:rPr lang="en-US" dirty="0" err="1" smtClean="0"/>
              <a:t>sel</a:t>
            </a:r>
            <a:r>
              <a:rPr lang="en-US" dirty="0" smtClean="0"/>
              <a:t>) = out[16]</a:t>
            </a:r>
            <a:endParaRPr lang="ru-RU" dirty="0"/>
          </a:p>
        </p:txBody>
      </p:sp>
      <p:grpSp>
        <p:nvGrpSpPr>
          <p:cNvPr id="61" name="Группа 60"/>
          <p:cNvGrpSpPr/>
          <p:nvPr/>
        </p:nvGrpSpPr>
        <p:grpSpPr>
          <a:xfrm>
            <a:off x="-5924319" y="1101375"/>
            <a:ext cx="5663638" cy="5466946"/>
            <a:chOff x="-5924319" y="1101375"/>
            <a:chExt cx="5663638" cy="5466946"/>
          </a:xfrm>
        </p:grpSpPr>
        <p:cxnSp>
          <p:nvCxnSpPr>
            <p:cNvPr id="56" name="Соединительная линия уступом 55"/>
            <p:cNvCxnSpPr>
              <a:endCxn id="30" idx="3"/>
            </p:cNvCxnSpPr>
            <p:nvPr/>
          </p:nvCxnSpPr>
          <p:spPr>
            <a:xfrm flipV="1">
              <a:off x="-3545302" y="2306463"/>
              <a:ext cx="1040195" cy="370928"/>
            </a:xfrm>
            <a:prstGeom prst="bentConnector4">
              <a:avLst>
                <a:gd name="adj1" fmla="val 20511"/>
                <a:gd name="adj2" fmla="val 598"/>
              </a:avLst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оединительная линия уступом 53"/>
            <p:cNvCxnSpPr/>
            <p:nvPr/>
          </p:nvCxnSpPr>
          <p:spPr>
            <a:xfrm flipV="1">
              <a:off x="-3525508" y="3669479"/>
              <a:ext cx="1058388" cy="536091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Соединительная линия уступом 52"/>
            <p:cNvCxnSpPr/>
            <p:nvPr/>
          </p:nvCxnSpPr>
          <p:spPr>
            <a:xfrm flipV="1">
              <a:off x="-3545302" y="5534333"/>
              <a:ext cx="1058388" cy="728596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Группа 36"/>
            <p:cNvGrpSpPr/>
            <p:nvPr/>
          </p:nvGrpSpPr>
          <p:grpSpPr>
            <a:xfrm>
              <a:off x="-5924319" y="1101375"/>
              <a:ext cx="5663638" cy="5466946"/>
              <a:chOff x="-6192319" y="1313345"/>
              <a:chExt cx="5663638" cy="5466946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-6192319" y="1313345"/>
                <a:ext cx="5663638" cy="5466946"/>
                <a:chOff x="-5823805" y="1216844"/>
                <a:chExt cx="5663638" cy="5466946"/>
              </a:xfrm>
            </p:grpSpPr>
            <p:cxnSp>
              <p:nvCxnSpPr>
                <p:cNvPr id="7" name="Прямая соединительная линия 6"/>
                <p:cNvCxnSpPr/>
                <p:nvPr/>
              </p:nvCxnSpPr>
              <p:spPr>
                <a:xfrm>
                  <a:off x="-1782903" y="2136438"/>
                  <a:ext cx="105170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 flipV="1">
                  <a:off x="-5757438" y="1856104"/>
                  <a:ext cx="2649246" cy="70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-4871111" y="2488089"/>
                  <a:ext cx="1729477" cy="2299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Прямоугольник 9"/>
                <p:cNvSpPr/>
                <p:nvPr/>
              </p:nvSpPr>
              <p:spPr>
                <a:xfrm>
                  <a:off x="-1534261" y="1540010"/>
                  <a:ext cx="117692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out[</a:t>
                  </a:r>
                  <a:r>
                    <a:rPr lang="ru-RU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0</a:t>
                  </a:r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]</a:t>
                  </a:r>
                  <a:endParaRPr lang="ru-RU" sz="1400" dirty="0"/>
                </a:p>
              </p:txBody>
            </p:sp>
            <p:sp>
              <p:nvSpPr>
                <p:cNvPr id="11" name="Прямоугольник 10"/>
                <p:cNvSpPr/>
                <p:nvPr/>
              </p:nvSpPr>
              <p:spPr>
                <a:xfrm>
                  <a:off x="-5823805" y="1216844"/>
                  <a:ext cx="81785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a[0]</a:t>
                  </a:r>
                  <a:endParaRPr lang="ru-RU" sz="1400" dirty="0"/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-4923252" y="1864754"/>
                  <a:ext cx="83869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latin typeface="Segoe Marker"/>
                      <a:ea typeface="+mj-ea"/>
                      <a:cs typeface="+mj-cs"/>
                    </a:rPr>
                    <a:t>b</a:t>
                  </a:r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[0]</a:t>
                  </a:r>
                  <a:endParaRPr lang="ru-RU" sz="1400" dirty="0"/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-3835251" y="1313345"/>
                  <a:ext cx="2245713" cy="5370445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-1755607" y="3463076"/>
                  <a:ext cx="105170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-5757438" y="3066981"/>
                  <a:ext cx="2633325" cy="1639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>
                  <a:off x="-4871111" y="3691895"/>
                  <a:ext cx="1729477" cy="2299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Прямоугольник 17"/>
                <p:cNvSpPr/>
                <p:nvPr/>
              </p:nvSpPr>
              <p:spPr>
                <a:xfrm>
                  <a:off x="-1534261" y="2839352"/>
                  <a:ext cx="117692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out[</a:t>
                  </a:r>
                  <a:r>
                    <a:rPr lang="en-US" sz="3600" dirty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1</a:t>
                  </a:r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]</a:t>
                  </a:r>
                  <a:endParaRPr lang="ru-RU" sz="1400" dirty="0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-5823805" y="2420650"/>
                  <a:ext cx="81785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a[1]</a:t>
                  </a:r>
                  <a:endParaRPr lang="ru-RU" sz="1400" dirty="0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-4923252" y="3068560"/>
                  <a:ext cx="83869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b[1]</a:t>
                  </a:r>
                  <a:endParaRPr lang="ru-RU" sz="1400" dirty="0"/>
                </a:p>
              </p:txBody>
            </p:sp>
            <p:cxnSp>
              <p:nvCxnSpPr>
                <p:cNvPr id="22" name="Прямая соединительная линия 21"/>
                <p:cNvCxnSpPr/>
                <p:nvPr/>
              </p:nvCxnSpPr>
              <p:spPr>
                <a:xfrm>
                  <a:off x="-1782903" y="5333597"/>
                  <a:ext cx="105170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>
                  <a:off x="-5757438" y="5060334"/>
                  <a:ext cx="264924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-4871111" y="5685248"/>
                  <a:ext cx="1729477" cy="2299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Прямоугольник 24"/>
                <p:cNvSpPr/>
                <p:nvPr/>
              </p:nvSpPr>
              <p:spPr>
                <a:xfrm>
                  <a:off x="-1534261" y="4737169"/>
                  <a:ext cx="137409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out[15]</a:t>
                  </a:r>
                  <a:endParaRPr lang="ru-RU" sz="1400" dirty="0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-5823805" y="4414003"/>
                  <a:ext cx="101502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a[15]</a:t>
                  </a:r>
                  <a:endParaRPr lang="ru-RU" sz="1400" dirty="0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-4923252" y="5061913"/>
                  <a:ext cx="10358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b[15]</a:t>
                  </a:r>
                  <a:endParaRPr lang="ru-RU" sz="1400" dirty="0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-3297227" y="3931034"/>
                  <a:ext cx="74892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4400" dirty="0">
                      <a:solidFill>
                        <a:prstClr val="black"/>
                      </a:solidFill>
                      <a:latin typeface="Segoe Marker"/>
                    </a:rPr>
                    <a:t>…</a:t>
                  </a:r>
                  <a:endParaRPr lang="ru-RU" sz="4000" dirty="0">
                    <a:solidFill>
                      <a:prstClr val="black"/>
                    </a:solidFill>
                    <a:latin typeface="Segoe Marker"/>
                  </a:endParaRPr>
                </a:p>
              </p:txBody>
            </p:sp>
          </p:grpSp>
          <p:sp>
            <p:nvSpPr>
              <p:cNvPr id="30" name="Блок-схема: извлечение 29"/>
              <p:cNvSpPr/>
              <p:nvPr/>
            </p:nvSpPr>
            <p:spPr>
              <a:xfrm rot="5400000">
                <a:off x="-3386598" y="1492167"/>
                <a:ext cx="1226982" cy="1439040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100" dirty="0" smtClean="0">
                    <a:solidFill>
                      <a:schemeClr val="tx1"/>
                    </a:solidFill>
                    <a:latin typeface="+mj-lt"/>
                  </a:rPr>
                  <a:t>Mux</a:t>
                </a:r>
                <a:endParaRPr lang="ru-RU" sz="3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1" name="Блок-схема: извлечение 30"/>
              <p:cNvSpPr/>
              <p:nvPr/>
            </p:nvSpPr>
            <p:spPr>
              <a:xfrm rot="5400000">
                <a:off x="-3384325" y="2886519"/>
                <a:ext cx="1226982" cy="1439040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100" dirty="0" smtClean="0">
                    <a:solidFill>
                      <a:schemeClr val="tx1"/>
                    </a:solidFill>
                    <a:latin typeface="+mj-lt"/>
                  </a:rPr>
                  <a:t>Mux</a:t>
                </a:r>
                <a:endParaRPr lang="ru-RU" sz="3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4" name="Блок-схема: извлечение 33"/>
              <p:cNvSpPr/>
              <p:nvPr/>
            </p:nvSpPr>
            <p:spPr>
              <a:xfrm rot="5400000">
                <a:off x="-3368405" y="4709219"/>
                <a:ext cx="1226982" cy="1439040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100" dirty="0" smtClean="0">
                    <a:solidFill>
                      <a:schemeClr val="tx1"/>
                    </a:solidFill>
                    <a:latin typeface="+mj-lt"/>
                  </a:rPr>
                  <a:t>Mux</a:t>
                </a:r>
                <a:endParaRPr lang="ru-RU" sz="31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2" name="Прямая соединительная линия 31"/>
            <p:cNvCxnSpPr/>
            <p:nvPr/>
          </p:nvCxnSpPr>
          <p:spPr>
            <a:xfrm>
              <a:off x="-5789897" y="6252493"/>
              <a:ext cx="2244595" cy="16042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Прямоугольник 32"/>
            <p:cNvSpPr/>
            <p:nvPr/>
          </p:nvSpPr>
          <p:spPr>
            <a:xfrm>
              <a:off x="-5777624" y="5622204"/>
              <a:ext cx="6415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latin typeface="Segoe Marker"/>
                  <a:ea typeface="+mj-ea"/>
                  <a:cs typeface="+mj-cs"/>
                </a:rPr>
                <a:t>sel</a:t>
              </a:r>
              <a:endParaRPr lang="ru-RU" sz="1400" dirty="0"/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-3562720" y="2667943"/>
              <a:ext cx="26566" cy="3632677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Рисунок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0" y="1023355"/>
            <a:ext cx="6023370" cy="55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80740" y="-12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Or8Way(in[8]) = out</a:t>
            </a:r>
            <a:endParaRPr lang="ru-RU" dirty="0"/>
          </a:p>
        </p:txBody>
      </p:sp>
      <p:grpSp>
        <p:nvGrpSpPr>
          <p:cNvPr id="77" name="Группа 76"/>
          <p:cNvGrpSpPr/>
          <p:nvPr/>
        </p:nvGrpSpPr>
        <p:grpSpPr>
          <a:xfrm>
            <a:off x="-10376566" y="995822"/>
            <a:ext cx="10262266" cy="5186168"/>
            <a:chOff x="-10376566" y="995822"/>
            <a:chExt cx="10262266" cy="5186168"/>
          </a:xfrm>
        </p:grpSpPr>
        <p:sp>
          <p:nvSpPr>
            <p:cNvPr id="37" name="Блок-схема: сохраненные данные 36"/>
            <p:cNvSpPr/>
            <p:nvPr/>
          </p:nvSpPr>
          <p:spPr>
            <a:xfrm flipH="1">
              <a:off x="-8732603" y="1461667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-10324425" y="2327668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Прямоугольник 38"/>
            <p:cNvSpPr/>
            <p:nvPr/>
          </p:nvSpPr>
          <p:spPr>
            <a:xfrm>
              <a:off x="-10376566" y="1704333"/>
              <a:ext cx="9380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in[1]</a:t>
              </a:r>
              <a:endParaRPr lang="ru-RU" sz="1400" dirty="0"/>
            </a:p>
          </p:txBody>
        </p:sp>
        <p:cxnSp>
          <p:nvCxnSpPr>
            <p:cNvPr id="40" name="Прямая соединительная линия 39"/>
            <p:cNvCxnSpPr/>
            <p:nvPr/>
          </p:nvCxnSpPr>
          <p:spPr>
            <a:xfrm>
              <a:off x="-10324425" y="1619157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Прямоугольник 40"/>
            <p:cNvSpPr/>
            <p:nvPr/>
          </p:nvSpPr>
          <p:spPr>
            <a:xfrm>
              <a:off x="-10376566" y="995822"/>
              <a:ext cx="9380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in[0]</a:t>
              </a:r>
              <a:endParaRPr lang="ru-RU" sz="1400" dirty="0"/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>
            <a:xfrm>
              <a:off x="-10324425" y="3170941"/>
              <a:ext cx="4585315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Прямоугольник 42"/>
            <p:cNvSpPr/>
            <p:nvPr/>
          </p:nvSpPr>
          <p:spPr>
            <a:xfrm>
              <a:off x="-10376566" y="2547606"/>
              <a:ext cx="9380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in[2]</a:t>
              </a:r>
              <a:endParaRPr lang="ru-RU" sz="1400" dirty="0"/>
            </a:p>
          </p:txBody>
        </p:sp>
        <p:sp>
          <p:nvSpPr>
            <p:cNvPr id="44" name="Блок-схема: сохраненные данные 43"/>
            <p:cNvSpPr/>
            <p:nvPr/>
          </p:nvSpPr>
          <p:spPr>
            <a:xfrm flipH="1">
              <a:off x="-5933255" y="2310765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47" name="Соединительная линия уступом 46"/>
            <p:cNvCxnSpPr>
              <a:stCxn id="37" idx="1"/>
            </p:cNvCxnSpPr>
            <p:nvPr/>
          </p:nvCxnSpPr>
          <p:spPr>
            <a:xfrm>
              <a:off x="-7259624" y="1973547"/>
              <a:ext cx="1520514" cy="511623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Соединительная линия уступом 49"/>
            <p:cNvCxnSpPr/>
            <p:nvPr/>
          </p:nvCxnSpPr>
          <p:spPr>
            <a:xfrm>
              <a:off x="-4412741" y="2808160"/>
              <a:ext cx="621791" cy="385777"/>
            </a:xfrm>
            <a:prstGeom prst="bentConnector3">
              <a:avLst>
                <a:gd name="adj1" fmla="val 105147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-10324425" y="5837941"/>
              <a:ext cx="7828875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Прямоугольник 61"/>
            <p:cNvSpPr/>
            <p:nvPr/>
          </p:nvSpPr>
          <p:spPr>
            <a:xfrm>
              <a:off x="-10376566" y="5214606"/>
              <a:ext cx="9380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in[7]</a:t>
              </a:r>
              <a:endParaRPr lang="ru-RU" sz="1400" dirty="0"/>
            </a:p>
          </p:txBody>
        </p:sp>
        <p:sp>
          <p:nvSpPr>
            <p:cNvPr id="63" name="Блок-схема: сохраненные данные 62"/>
            <p:cNvSpPr/>
            <p:nvPr/>
          </p:nvSpPr>
          <p:spPr>
            <a:xfrm flipH="1">
              <a:off x="-2675705" y="4986780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-7156211" y="1359888"/>
              <a:ext cx="872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res1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-4460276" y="2173327"/>
              <a:ext cx="872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dirty="0" smtClean="0">
                  <a:solidFill>
                    <a:prstClr val="white">
                      <a:lumMod val="50000"/>
                    </a:prstClr>
                  </a:solidFill>
                  <a:latin typeface="Segoe Marker"/>
                </a:rPr>
                <a:t>res2</a:t>
              </a:r>
              <a:endParaRPr lang="ru-RU" sz="1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69" name="Соединительная линия уступом 68"/>
            <p:cNvCxnSpPr>
              <a:stCxn id="70" idx="2"/>
            </p:cNvCxnSpPr>
            <p:nvPr/>
          </p:nvCxnSpPr>
          <p:spPr>
            <a:xfrm rot="16200000" flipH="1">
              <a:off x="-3280986" y="4363663"/>
              <a:ext cx="501756" cy="1084016"/>
            </a:xfrm>
            <a:prstGeom prst="bentConnector2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рямоугольник 69"/>
            <p:cNvSpPr/>
            <p:nvPr/>
          </p:nvSpPr>
          <p:spPr>
            <a:xfrm>
              <a:off x="-4008614" y="4008462"/>
              <a:ext cx="872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dirty="0" smtClean="0">
                  <a:solidFill>
                    <a:prstClr val="white">
                      <a:lumMod val="50000"/>
                    </a:prstClr>
                  </a:solidFill>
                  <a:latin typeface="Segoe Marker"/>
                </a:rPr>
                <a:t>res6</a:t>
              </a:r>
              <a:endParaRPr lang="ru-RU" sz="1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71" name="Прямая соединительная линия 70"/>
            <p:cNvCxnSpPr/>
            <p:nvPr/>
          </p:nvCxnSpPr>
          <p:spPr>
            <a:xfrm>
              <a:off x="-1215127" y="5537771"/>
              <a:ext cx="110082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Прямоугольник 73"/>
            <p:cNvSpPr/>
            <p:nvPr/>
          </p:nvSpPr>
          <p:spPr>
            <a:xfrm>
              <a:off x="-950349" y="4900737"/>
              <a:ext cx="7360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-9211834" y="1290106"/>
              <a:ext cx="8254035" cy="489188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-4656132" y="3249462"/>
              <a:ext cx="120097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 smtClean="0">
                  <a:solidFill>
                    <a:prstClr val="black"/>
                  </a:solidFill>
                  <a:latin typeface="Segoe Marker"/>
                </a:rPr>
                <a:t>……..</a:t>
              </a:r>
              <a:endParaRPr lang="ru-RU" sz="4000" dirty="0">
                <a:solidFill>
                  <a:prstClr val="black"/>
                </a:solidFill>
                <a:latin typeface="Segoe Marker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2" y="995822"/>
            <a:ext cx="10058400" cy="51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-12218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Mux4Way16(a[16</a:t>
            </a:r>
            <a:r>
              <a:rPr lang="en-US" dirty="0"/>
              <a:t>], </a:t>
            </a:r>
            <a:r>
              <a:rPr lang="en-US" dirty="0" smtClean="0"/>
              <a:t>b[16</a:t>
            </a:r>
            <a:r>
              <a:rPr lang="en-US" dirty="0"/>
              <a:t>], </a:t>
            </a:r>
            <a:r>
              <a:rPr lang="en-US" dirty="0" smtClean="0"/>
              <a:t>c[16</a:t>
            </a:r>
            <a:r>
              <a:rPr lang="en-US" dirty="0"/>
              <a:t>], </a:t>
            </a:r>
            <a:r>
              <a:rPr lang="en-US" dirty="0" smtClean="0"/>
              <a:t>d[16], </a:t>
            </a:r>
            <a:r>
              <a:rPr lang="en-US" dirty="0" err="1" smtClean="0"/>
              <a:t>sel</a:t>
            </a:r>
            <a:r>
              <a:rPr lang="en-US" dirty="0" smtClean="0"/>
              <a:t>[2]) = out[16]</a:t>
            </a:r>
            <a:endParaRPr lang="ru-RU" dirty="0"/>
          </a:p>
        </p:txBody>
      </p:sp>
      <p:grpSp>
        <p:nvGrpSpPr>
          <p:cNvPr id="65" name="Группа 64"/>
          <p:cNvGrpSpPr/>
          <p:nvPr/>
        </p:nvGrpSpPr>
        <p:grpSpPr>
          <a:xfrm>
            <a:off x="-7141635" y="1313344"/>
            <a:ext cx="6906487" cy="5043005"/>
            <a:chOff x="-7141635" y="1313344"/>
            <a:chExt cx="6906487" cy="5043005"/>
          </a:xfrm>
        </p:grpSpPr>
        <p:cxnSp>
          <p:nvCxnSpPr>
            <p:cNvPr id="53" name="Соединительная линия уступом 52"/>
            <p:cNvCxnSpPr>
              <a:endCxn id="32" idx="3"/>
            </p:cNvCxnSpPr>
            <p:nvPr/>
          </p:nvCxnSpPr>
          <p:spPr>
            <a:xfrm flipV="1">
              <a:off x="-7078492" y="3435594"/>
              <a:ext cx="5272418" cy="2651307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>
              <a:endCxn id="12" idx="3"/>
            </p:cNvCxnSpPr>
            <p:nvPr/>
          </p:nvCxnSpPr>
          <p:spPr>
            <a:xfrm flipV="1">
              <a:off x="-5650194" y="2772186"/>
              <a:ext cx="986082" cy="475982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оединительная линия уступом 38"/>
            <p:cNvCxnSpPr>
              <a:endCxn id="31" idx="3"/>
            </p:cNvCxnSpPr>
            <p:nvPr/>
          </p:nvCxnSpPr>
          <p:spPr>
            <a:xfrm flipV="1">
              <a:off x="-7078492" y="4272119"/>
              <a:ext cx="2422402" cy="1125393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-7086514" y="2213430"/>
              <a:ext cx="1690422" cy="104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-7086514" y="2826558"/>
              <a:ext cx="1702882" cy="1739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/>
          </p:nvSpPr>
          <p:spPr>
            <a:xfrm>
              <a:off x="-4022294" y="1874451"/>
              <a:ext cx="10533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first2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-7120797" y="1567098"/>
              <a:ext cx="1394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a[0..15]</a:t>
              </a:r>
              <a:endParaRPr lang="ru-RU" sz="1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-7129175" y="2197617"/>
              <a:ext cx="141577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b[0..15]</a:t>
              </a:r>
              <a:endParaRPr lang="ru-RU" sz="1400" dirty="0"/>
            </a:p>
          </p:txBody>
        </p:sp>
        <p:sp>
          <p:nvSpPr>
            <p:cNvPr id="12" name="Блок-схема: извлечение 11"/>
            <p:cNvSpPr/>
            <p:nvPr/>
          </p:nvSpPr>
          <p:spPr>
            <a:xfrm rot="5400000">
              <a:off x="-5277603" y="1745920"/>
              <a:ext cx="1226982" cy="1439040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32400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Mux16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6" name="Прямая соединительная линия 25"/>
            <p:cNvCxnSpPr/>
            <p:nvPr/>
          </p:nvCxnSpPr>
          <p:spPr>
            <a:xfrm>
              <a:off x="-7078492" y="3713363"/>
              <a:ext cx="1690422" cy="104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-7078492" y="4326491"/>
              <a:ext cx="1702882" cy="1739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Прямоугольник 27"/>
            <p:cNvSpPr/>
            <p:nvPr/>
          </p:nvSpPr>
          <p:spPr>
            <a:xfrm>
              <a:off x="-4009287" y="3866455"/>
              <a:ext cx="97013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last2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-7112775" y="3067031"/>
              <a:ext cx="1394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a[0..15]</a:t>
              </a:r>
              <a:endParaRPr lang="ru-RU" sz="1400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-7121153" y="3697550"/>
              <a:ext cx="141577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b[0..15]</a:t>
              </a:r>
              <a:endParaRPr lang="ru-RU" sz="1400" dirty="0"/>
            </a:p>
          </p:txBody>
        </p:sp>
        <p:sp>
          <p:nvSpPr>
            <p:cNvPr id="31" name="Блок-схема: извлечение 30"/>
            <p:cNvSpPr/>
            <p:nvPr/>
          </p:nvSpPr>
          <p:spPr>
            <a:xfrm rot="5400000">
              <a:off x="-5269581" y="3245853"/>
              <a:ext cx="1226982" cy="1439040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32400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Mux16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Блок-схема: извлечение 31"/>
            <p:cNvSpPr/>
            <p:nvPr/>
          </p:nvSpPr>
          <p:spPr>
            <a:xfrm rot="5400000">
              <a:off x="-2419565" y="2409328"/>
              <a:ext cx="1226982" cy="1439040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32400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Mux16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4" name="Соединительная линия уступом 33"/>
            <p:cNvCxnSpPr>
              <a:stCxn id="12" idx="0"/>
            </p:cNvCxnSpPr>
            <p:nvPr/>
          </p:nvCxnSpPr>
          <p:spPr>
            <a:xfrm>
              <a:off x="-3944592" y="2465440"/>
              <a:ext cx="1410975" cy="378508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Соединительная линия уступом 35"/>
            <p:cNvCxnSpPr>
              <a:stCxn id="31" idx="0"/>
            </p:cNvCxnSpPr>
            <p:nvPr/>
          </p:nvCxnSpPr>
          <p:spPr>
            <a:xfrm flipV="1">
              <a:off x="-3936570" y="3390196"/>
              <a:ext cx="1402953" cy="575177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V="1">
              <a:off x="-5609250" y="3248167"/>
              <a:ext cx="0" cy="2149345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Прямоугольник 53"/>
            <p:cNvSpPr/>
            <p:nvPr/>
          </p:nvSpPr>
          <p:spPr>
            <a:xfrm>
              <a:off x="-7141635" y="4751181"/>
              <a:ext cx="1082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latin typeface="Segoe Marker"/>
                  <a:ea typeface="+mj-ea"/>
                  <a:cs typeface="+mj-cs"/>
                </a:rPr>
                <a:t>[0]</a:t>
              </a:r>
              <a:endParaRPr lang="ru-RU" sz="1400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-7141635" y="5451884"/>
              <a:ext cx="1082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latin typeface="Segoe Marker"/>
                  <a:ea typeface="+mj-ea"/>
                  <a:cs typeface="+mj-cs"/>
                </a:rPr>
                <a:t>[1]</a:t>
              </a:r>
              <a:endParaRPr lang="ru-RU" sz="1400" dirty="0"/>
            </a:p>
          </p:txBody>
        </p:sp>
        <p:cxnSp>
          <p:nvCxnSpPr>
            <p:cNvPr id="57" name="Прямая соединительная линия 56"/>
            <p:cNvCxnSpPr>
              <a:stCxn id="32" idx="0"/>
            </p:cNvCxnSpPr>
            <p:nvPr/>
          </p:nvCxnSpPr>
          <p:spPr>
            <a:xfrm>
              <a:off x="-1086554" y="3128848"/>
              <a:ext cx="75898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-971247" y="2520782"/>
              <a:ext cx="7360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-5725863" y="1313344"/>
              <a:ext cx="4754616" cy="504300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7273058" y="1462704"/>
            <a:ext cx="4818859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CHIP Mux4Way16 {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a[16], b[16], c[16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d[16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out[16];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Mux16(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a[0..15]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b[0..15]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b[0..15]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out[0..15]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Mux16(a[0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..15]=c[0..15], b[0..15]=d[0..15],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[0], out[0..15]=last2);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Mux16(a[0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..15]=first2, b[0..15]=last2,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[1], out[0..15]=out[0..15]);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4" y="1390579"/>
            <a:ext cx="6653253" cy="46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19</a:t>
            </a:fld>
            <a:endParaRPr lang="ru-RU"/>
          </a:p>
        </p:txBody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0" y="-12218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Mux8Way16(a[16</a:t>
            </a:r>
            <a:r>
              <a:rPr lang="en-US" dirty="0"/>
              <a:t>], </a:t>
            </a:r>
            <a:r>
              <a:rPr lang="en-US" dirty="0" smtClean="0"/>
              <a:t>b[16], …, </a:t>
            </a:r>
            <a:r>
              <a:rPr lang="en-US" dirty="0"/>
              <a:t>g</a:t>
            </a:r>
            <a:r>
              <a:rPr lang="en-US" dirty="0" smtClean="0"/>
              <a:t>[16</a:t>
            </a:r>
            <a:r>
              <a:rPr lang="en-US" dirty="0"/>
              <a:t>], h</a:t>
            </a:r>
            <a:r>
              <a:rPr lang="en-US" dirty="0" smtClean="0"/>
              <a:t>[16], </a:t>
            </a:r>
            <a:r>
              <a:rPr lang="en-US" dirty="0" err="1" smtClean="0"/>
              <a:t>sel</a:t>
            </a:r>
            <a:r>
              <a:rPr lang="en-US" dirty="0" smtClean="0"/>
              <a:t>[3]) = out[16]</a:t>
            </a:r>
            <a:endParaRPr lang="ru-RU" dirty="0"/>
          </a:p>
        </p:txBody>
      </p:sp>
      <p:grpSp>
        <p:nvGrpSpPr>
          <p:cNvPr id="67" name="Группа 66"/>
          <p:cNvGrpSpPr/>
          <p:nvPr/>
        </p:nvGrpSpPr>
        <p:grpSpPr>
          <a:xfrm>
            <a:off x="-8510179" y="1335084"/>
            <a:ext cx="8223550" cy="5212335"/>
            <a:chOff x="1193405" y="1335084"/>
            <a:chExt cx="8223550" cy="5212335"/>
          </a:xfrm>
        </p:grpSpPr>
        <p:cxnSp>
          <p:nvCxnSpPr>
            <p:cNvPr id="65" name="Соединительная линия уступом 64"/>
            <p:cNvCxnSpPr>
              <a:endCxn id="14" idx="3"/>
            </p:cNvCxnSpPr>
            <p:nvPr/>
          </p:nvCxnSpPr>
          <p:spPr>
            <a:xfrm flipV="1">
              <a:off x="2799082" y="2892044"/>
              <a:ext cx="1486365" cy="535006"/>
            </a:xfrm>
            <a:prstGeom prst="bentConnector4">
              <a:avLst>
                <a:gd name="adj1" fmla="val 24572"/>
                <a:gd name="adj2" fmla="val 1151"/>
              </a:avLst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Соединительная линия уступом 59"/>
            <p:cNvCxnSpPr>
              <a:endCxn id="49" idx="3"/>
            </p:cNvCxnSpPr>
            <p:nvPr/>
          </p:nvCxnSpPr>
          <p:spPr>
            <a:xfrm flipV="1">
              <a:off x="1314273" y="4722400"/>
              <a:ext cx="2969619" cy="988982"/>
            </a:xfrm>
            <a:prstGeom prst="bentConnector2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Соединительная линия уступом 5"/>
            <p:cNvCxnSpPr>
              <a:endCxn id="21" idx="3"/>
            </p:cNvCxnSpPr>
            <p:nvPr/>
          </p:nvCxnSpPr>
          <p:spPr>
            <a:xfrm flipV="1">
              <a:off x="1326408" y="3626664"/>
              <a:ext cx="6233319" cy="2651307"/>
            </a:xfrm>
            <a:prstGeom prst="bentConnector2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316924" y="1831288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/>
          </p:nvSpPr>
          <p:spPr>
            <a:xfrm>
              <a:off x="5130670" y="1915395"/>
              <a:ext cx="10533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first4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276393" y="1335084"/>
              <a:ext cx="11256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Segoe Marker"/>
                  <a:ea typeface="+mj-ea"/>
                  <a:cs typeface="+mj-cs"/>
                </a:rPr>
                <a:t>a[0..15]</a:t>
              </a:r>
              <a:endParaRPr lang="ru-RU" sz="1100" dirty="0"/>
            </a:p>
          </p:txBody>
        </p:sp>
        <p:sp>
          <p:nvSpPr>
            <p:cNvPr id="14" name="Блок-схема: извлечение 13"/>
            <p:cNvSpPr/>
            <p:nvPr/>
          </p:nvSpPr>
          <p:spPr>
            <a:xfrm rot="5400000">
              <a:off x="3529531" y="1558794"/>
              <a:ext cx="1511833" cy="1910583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648000"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Mux4Way16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173343" y="4275890"/>
              <a:ext cx="97013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last4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Блок-схема: извлечение 20"/>
            <p:cNvSpPr/>
            <p:nvPr/>
          </p:nvSpPr>
          <p:spPr>
            <a:xfrm rot="5400000">
              <a:off x="6946236" y="2469265"/>
              <a:ext cx="1226982" cy="1701306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32400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Mux16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Соединительная линия уступом 21"/>
            <p:cNvCxnSpPr>
              <a:stCxn id="14" idx="0"/>
            </p:cNvCxnSpPr>
            <p:nvPr/>
          </p:nvCxnSpPr>
          <p:spPr>
            <a:xfrm>
              <a:off x="5240739" y="2514086"/>
              <a:ext cx="1458850" cy="520932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Соединительная линия уступом 22"/>
            <p:cNvCxnSpPr>
              <a:stCxn id="49" idx="0"/>
            </p:cNvCxnSpPr>
            <p:nvPr/>
          </p:nvCxnSpPr>
          <p:spPr>
            <a:xfrm flipV="1">
              <a:off x="5239184" y="3581267"/>
              <a:ext cx="1460405" cy="763175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/>
            <p:cNvSpPr/>
            <p:nvPr/>
          </p:nvSpPr>
          <p:spPr>
            <a:xfrm>
              <a:off x="1193405" y="5188162"/>
              <a:ext cx="11785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[0..1]</a:t>
              </a:r>
              <a:endParaRPr lang="ru-RU" sz="1100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279053" y="5724842"/>
              <a:ext cx="8835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[2]</a:t>
              </a:r>
              <a:endParaRPr lang="ru-RU" sz="1100" dirty="0"/>
            </a:p>
          </p:txBody>
        </p:sp>
        <p:cxnSp>
          <p:nvCxnSpPr>
            <p:cNvPr id="27" name="Прямая соединительная линия 26"/>
            <p:cNvCxnSpPr>
              <a:stCxn id="21" idx="0"/>
            </p:cNvCxnSpPr>
            <p:nvPr/>
          </p:nvCxnSpPr>
          <p:spPr>
            <a:xfrm>
              <a:off x="8410380" y="3319918"/>
              <a:ext cx="89731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 27"/>
            <p:cNvSpPr/>
            <p:nvPr/>
          </p:nvSpPr>
          <p:spPr>
            <a:xfrm>
              <a:off x="8546702" y="2711852"/>
              <a:ext cx="8702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2570710" y="1504414"/>
              <a:ext cx="5930628" cy="504300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>
              <a:off x="1288486" y="2282983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Прямоугольник 35"/>
            <p:cNvSpPr/>
            <p:nvPr/>
          </p:nvSpPr>
          <p:spPr>
            <a:xfrm>
              <a:off x="1278665" y="1774088"/>
              <a:ext cx="1141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b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cxnSp>
          <p:nvCxnSpPr>
            <p:cNvPr id="37" name="Прямая соединительная линия 36"/>
            <p:cNvCxnSpPr/>
            <p:nvPr/>
          </p:nvCxnSpPr>
          <p:spPr>
            <a:xfrm>
              <a:off x="1321468" y="2750239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1280937" y="2213091"/>
              <a:ext cx="11063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c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cxnSp>
          <p:nvCxnSpPr>
            <p:cNvPr id="39" name="Прямая соединительная линия 38"/>
            <p:cNvCxnSpPr/>
            <p:nvPr/>
          </p:nvCxnSpPr>
          <p:spPr>
            <a:xfrm>
              <a:off x="1323741" y="3202892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Прямоугольник 39"/>
            <p:cNvSpPr/>
            <p:nvPr/>
          </p:nvSpPr>
          <p:spPr>
            <a:xfrm>
              <a:off x="1283210" y="2679392"/>
              <a:ext cx="1141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d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315369" y="3661644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Прямоугольник 47"/>
            <p:cNvSpPr/>
            <p:nvPr/>
          </p:nvSpPr>
          <p:spPr>
            <a:xfrm>
              <a:off x="1274838" y="3165440"/>
              <a:ext cx="11256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e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sp>
          <p:nvSpPr>
            <p:cNvPr id="49" name="Блок-схема: извлечение 48"/>
            <p:cNvSpPr/>
            <p:nvPr/>
          </p:nvSpPr>
          <p:spPr>
            <a:xfrm rot="5400000">
              <a:off x="3527976" y="3389150"/>
              <a:ext cx="1511833" cy="1910583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648000"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Mux4Way16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0" name="Прямая соединительная линия 49"/>
            <p:cNvCxnSpPr/>
            <p:nvPr/>
          </p:nvCxnSpPr>
          <p:spPr>
            <a:xfrm>
              <a:off x="1286931" y="4113339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Прямоугольник 50"/>
            <p:cNvSpPr/>
            <p:nvPr/>
          </p:nvSpPr>
          <p:spPr>
            <a:xfrm>
              <a:off x="1277110" y="3604444"/>
              <a:ext cx="10791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f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cxnSp>
          <p:nvCxnSpPr>
            <p:cNvPr id="52" name="Прямая соединительная линия 51"/>
            <p:cNvCxnSpPr/>
            <p:nvPr/>
          </p:nvCxnSpPr>
          <p:spPr>
            <a:xfrm>
              <a:off x="1319913" y="4580595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рямоугольник 52"/>
            <p:cNvSpPr/>
            <p:nvPr/>
          </p:nvSpPr>
          <p:spPr>
            <a:xfrm>
              <a:off x="1279382" y="4043447"/>
              <a:ext cx="1141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Segoe Marker"/>
                  <a:ea typeface="+mj-ea"/>
                  <a:cs typeface="+mj-cs"/>
                </a:rPr>
                <a:t>g[0..15]</a:t>
              </a:r>
              <a:endParaRPr lang="ru-RU" sz="1100" dirty="0"/>
            </a:p>
          </p:txBody>
        </p: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322186" y="5033248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Прямоугольник 54"/>
            <p:cNvSpPr/>
            <p:nvPr/>
          </p:nvSpPr>
          <p:spPr>
            <a:xfrm>
              <a:off x="1281655" y="4509748"/>
              <a:ext cx="1141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Segoe Marker"/>
                  <a:ea typeface="+mj-ea"/>
                  <a:cs typeface="+mj-cs"/>
                </a:rPr>
                <a:t>h[0..15]</a:t>
              </a:r>
              <a:endParaRPr lang="ru-RU" sz="1100" dirty="0"/>
            </a:p>
          </p:txBody>
        </p:sp>
        <p:cxnSp>
          <p:nvCxnSpPr>
            <p:cNvPr id="63" name="Прямая соединительная линия 62"/>
            <p:cNvCxnSpPr/>
            <p:nvPr/>
          </p:nvCxnSpPr>
          <p:spPr>
            <a:xfrm flipV="1">
              <a:off x="2799082" y="3427050"/>
              <a:ext cx="0" cy="2284332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8" name="Рисунок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76" y="1175848"/>
            <a:ext cx="8394920" cy="52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219" y="3402106"/>
            <a:ext cx="8753517" cy="23532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5836" y="1345244"/>
            <a:ext cx="7978588" cy="161159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Boolean algebra</a:t>
            </a:r>
            <a:endParaRPr lang="ru-RU" sz="6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144"/>
            <a:ext cx="3338372" cy="4344164"/>
          </a:xfrm>
          <a:prstGeom prst="snip2SameRect">
            <a:avLst>
              <a:gd name="adj1" fmla="val 33409"/>
              <a:gd name="adj2" fmla="val 0"/>
            </a:avLst>
          </a:prstGeom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-12218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DMux4Way(in, </a:t>
            </a:r>
            <a:r>
              <a:rPr lang="en-US" dirty="0" err="1" smtClean="0"/>
              <a:t>sel</a:t>
            </a:r>
            <a:r>
              <a:rPr lang="en-US" dirty="0" smtClean="0"/>
              <a:t>[2]) = (a, b, c, d)</a:t>
            </a:r>
            <a:endParaRPr lang="ru-RU" dirty="0"/>
          </a:p>
        </p:txBody>
      </p:sp>
      <p:grpSp>
        <p:nvGrpSpPr>
          <p:cNvPr id="45" name="Группа 44"/>
          <p:cNvGrpSpPr/>
          <p:nvPr/>
        </p:nvGrpSpPr>
        <p:grpSpPr>
          <a:xfrm>
            <a:off x="-7678098" y="1504414"/>
            <a:ext cx="7227700" cy="4254941"/>
            <a:chOff x="906366" y="1504414"/>
            <a:chExt cx="7227700" cy="4254941"/>
          </a:xfrm>
        </p:grpSpPr>
        <p:cxnSp>
          <p:nvCxnSpPr>
            <p:cNvPr id="33" name="Соединительная линия уступом 32"/>
            <p:cNvCxnSpPr>
              <a:endCxn id="10" idx="3"/>
            </p:cNvCxnSpPr>
            <p:nvPr/>
          </p:nvCxnSpPr>
          <p:spPr>
            <a:xfrm flipV="1">
              <a:off x="1132764" y="3944200"/>
              <a:ext cx="1906844" cy="1013138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Соединительная линия уступом 36"/>
            <p:cNvCxnSpPr>
              <a:endCxn id="15" idx="3"/>
            </p:cNvCxnSpPr>
            <p:nvPr/>
          </p:nvCxnSpPr>
          <p:spPr>
            <a:xfrm flipV="1">
              <a:off x="1132764" y="4860875"/>
              <a:ext cx="4665977" cy="666468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оединительная линия уступом 38"/>
            <p:cNvCxnSpPr>
              <a:endCxn id="14" idx="3"/>
            </p:cNvCxnSpPr>
            <p:nvPr/>
          </p:nvCxnSpPr>
          <p:spPr>
            <a:xfrm rot="5400000" flipH="1" flipV="1">
              <a:off x="4094020" y="3795328"/>
              <a:ext cx="2495279" cy="914163"/>
            </a:xfrm>
            <a:prstGeom prst="bentConnector3">
              <a:avLst>
                <a:gd name="adj1" fmla="val 74066"/>
              </a:avLst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Группа 10"/>
            <p:cNvGrpSpPr/>
            <p:nvPr/>
          </p:nvGrpSpPr>
          <p:grpSpPr>
            <a:xfrm flipH="1">
              <a:off x="1303960" y="3023963"/>
              <a:ext cx="2480389" cy="1226982"/>
              <a:chOff x="3394554" y="2027673"/>
              <a:chExt cx="2396389" cy="1226982"/>
            </a:xfrm>
          </p:grpSpPr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4735764" y="2662416"/>
                <a:ext cx="1051705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Прямоугольник 8"/>
              <p:cNvSpPr/>
              <p:nvPr/>
            </p:nvSpPr>
            <p:spPr>
              <a:xfrm>
                <a:off x="5310531" y="2065987"/>
                <a:ext cx="4804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prstClr val="black"/>
                    </a:solidFill>
                    <a:latin typeface="Segoe Marker"/>
                    <a:ea typeface="+mj-ea"/>
                    <a:cs typeface="+mj-cs"/>
                  </a:rPr>
                  <a:t>in</a:t>
                </a:r>
                <a:endParaRPr lang="ru-RU" sz="1400" dirty="0"/>
              </a:p>
            </p:txBody>
          </p:sp>
          <p:sp>
            <p:nvSpPr>
              <p:cNvPr id="10" name="Блок-схема: извлечение 9"/>
              <p:cNvSpPr/>
              <p:nvPr/>
            </p:nvSpPr>
            <p:spPr>
              <a:xfrm rot="5400000">
                <a:off x="3500583" y="1921644"/>
                <a:ext cx="1226982" cy="1439040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tIns="0" bIns="360000" rtlCol="0" anchor="ctr"/>
              <a:lstStyle/>
              <a:p>
                <a:pPr algn="ctr"/>
                <a:r>
                  <a:rPr lang="en-US" sz="3100" dirty="0" err="1" smtClean="0">
                    <a:solidFill>
                      <a:schemeClr val="tx1"/>
                    </a:solidFill>
                    <a:latin typeface="+mj-lt"/>
                  </a:rPr>
                  <a:t>DMux</a:t>
                </a:r>
                <a:endParaRPr lang="ru-RU" sz="31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4" name="Блок-схема: извлечение 13"/>
            <p:cNvSpPr/>
            <p:nvPr/>
          </p:nvSpPr>
          <p:spPr>
            <a:xfrm rot="16200000" flipH="1">
              <a:off x="5185250" y="1953282"/>
              <a:ext cx="1226982" cy="1489482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tIns="0" bIns="360000" rtlCol="0" anchor="ctr"/>
            <a:lstStyle/>
            <a:p>
              <a:pPr algn="ctr"/>
              <a:r>
                <a:rPr lang="en-US" sz="3100" dirty="0" err="1" smtClean="0">
                  <a:solidFill>
                    <a:schemeClr val="tx1"/>
                  </a:solidFill>
                  <a:latin typeface="+mj-lt"/>
                </a:rPr>
                <a:t>DMux</a:t>
              </a:r>
              <a:endParaRPr lang="ru-RU" sz="3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Блок-схема: извлечение 14"/>
            <p:cNvSpPr/>
            <p:nvPr/>
          </p:nvSpPr>
          <p:spPr>
            <a:xfrm rot="16200000" flipH="1">
              <a:off x="5185250" y="3809388"/>
              <a:ext cx="1226982" cy="1489482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tIns="0" bIns="360000" rtlCol="0" anchor="ctr"/>
            <a:lstStyle/>
            <a:p>
              <a:pPr algn="ctr"/>
              <a:r>
                <a:rPr lang="en-US" sz="3100" dirty="0" err="1" smtClean="0">
                  <a:solidFill>
                    <a:schemeClr val="tx1"/>
                  </a:solidFill>
                  <a:latin typeface="+mj-lt"/>
                </a:rPr>
                <a:t>DMux</a:t>
              </a:r>
              <a:endParaRPr lang="ru-RU" sz="31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7" name="Соединительная линия уступом 16"/>
            <p:cNvCxnSpPr>
              <a:endCxn id="14" idx="0"/>
            </p:cNvCxnSpPr>
            <p:nvPr/>
          </p:nvCxnSpPr>
          <p:spPr>
            <a:xfrm flipV="1">
              <a:off x="3784350" y="2698023"/>
              <a:ext cx="1269650" cy="687419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Соединительная линия уступом 18"/>
            <p:cNvCxnSpPr>
              <a:endCxn id="15" idx="0"/>
            </p:cNvCxnSpPr>
            <p:nvPr/>
          </p:nvCxnSpPr>
          <p:spPr>
            <a:xfrm>
              <a:off x="3784350" y="3940637"/>
              <a:ext cx="1269650" cy="613492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6543482" y="2442949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6543482" y="3093321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6543482" y="4247383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6543482" y="4896861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/>
            <p:cNvSpPr/>
            <p:nvPr/>
          </p:nvSpPr>
          <p:spPr>
            <a:xfrm flipH="1">
              <a:off x="3835781" y="2807177"/>
              <a:ext cx="5902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ab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 flipH="1">
              <a:off x="3833764" y="3904214"/>
              <a:ext cx="5571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cd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 flipH="1">
              <a:off x="7564506" y="1811187"/>
              <a:ext cx="377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a</a:t>
              </a:r>
              <a:endParaRPr lang="ru-RU" sz="1400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 flipH="1">
              <a:off x="7566778" y="2495848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b</a:t>
              </a:r>
              <a:endParaRPr lang="ru-RU" sz="1400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 flipH="1">
              <a:off x="7580426" y="3655918"/>
              <a:ext cx="3513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c</a:t>
              </a:r>
              <a:endParaRPr lang="ru-RU" sz="1400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 flipH="1">
              <a:off x="7566778" y="4311007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d</a:t>
              </a:r>
              <a:endParaRPr lang="ru-RU" sz="1400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019869" y="1504414"/>
              <a:ext cx="5104262" cy="425494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 flipH="1">
              <a:off x="906366" y="4322915"/>
              <a:ext cx="11128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[1]</a:t>
              </a:r>
              <a:endParaRPr lang="ru-RU" sz="14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 flipH="1">
              <a:off x="922286" y="4925695"/>
              <a:ext cx="1082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[0]</a:t>
              </a:r>
              <a:endParaRPr lang="ru-RU" sz="1400" dirty="0"/>
            </a:p>
          </p:txBody>
        </p:sp>
      </p:grpSp>
      <p:pic>
        <p:nvPicPr>
          <p:cNvPr id="46" name="Рисунок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32" y="1452547"/>
            <a:ext cx="7784368" cy="45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-12218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DMux8Way(in, </a:t>
            </a:r>
            <a:r>
              <a:rPr lang="en-US" dirty="0" err="1" smtClean="0"/>
              <a:t>sel</a:t>
            </a:r>
            <a:r>
              <a:rPr lang="en-US" dirty="0" smtClean="0"/>
              <a:t>[3]) = (a, b, c, d, e, f, g, h)</a:t>
            </a:r>
            <a:endParaRPr lang="ru-RU" dirty="0"/>
          </a:p>
        </p:txBody>
      </p:sp>
      <p:cxnSp>
        <p:nvCxnSpPr>
          <p:cNvPr id="7" name="Соединительная линия уступом 6"/>
          <p:cNvCxnSpPr>
            <a:endCxn id="30" idx="3"/>
          </p:cNvCxnSpPr>
          <p:nvPr/>
        </p:nvCxnSpPr>
        <p:spPr>
          <a:xfrm flipV="1">
            <a:off x="-8166508" y="4160811"/>
            <a:ext cx="2286744" cy="1025046"/>
          </a:xfrm>
          <a:prstGeom prst="bentConnector2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 flipV="1">
            <a:off x="-8166508" y="5063838"/>
            <a:ext cx="5045877" cy="639174"/>
          </a:xfrm>
          <a:prstGeom prst="bentConnector2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endCxn id="11" idx="3"/>
          </p:cNvCxnSpPr>
          <p:nvPr/>
        </p:nvCxnSpPr>
        <p:spPr>
          <a:xfrm rot="5400000" flipH="1" flipV="1">
            <a:off x="-4658432" y="4007689"/>
            <a:ext cx="2318964" cy="1071687"/>
          </a:xfrm>
          <a:prstGeom prst="bentConnector3">
            <a:avLst>
              <a:gd name="adj1" fmla="val 77072"/>
            </a:avLst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flipH="1">
            <a:off x="-8166508" y="3240574"/>
            <a:ext cx="3031485" cy="1226982"/>
            <a:chOff x="3394554" y="2041321"/>
            <a:chExt cx="2928822" cy="1226982"/>
          </a:xfrm>
        </p:grpSpPr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4735764" y="2659628"/>
              <a:ext cx="1587612" cy="278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5798395" y="2065987"/>
              <a:ext cx="4804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in</a:t>
              </a:r>
              <a:endParaRPr lang="ru-RU" sz="1400" dirty="0"/>
            </a:p>
          </p:txBody>
        </p:sp>
        <p:sp>
          <p:nvSpPr>
            <p:cNvPr id="30" name="Блок-схема: извлечение 29"/>
            <p:cNvSpPr/>
            <p:nvPr/>
          </p:nvSpPr>
          <p:spPr>
            <a:xfrm rot="5400000">
              <a:off x="3500583" y="1935292"/>
              <a:ext cx="1226982" cy="1439040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tIns="0" bIns="360000" rtlCol="0" anchor="ctr"/>
            <a:lstStyle/>
            <a:p>
              <a:pPr algn="ctr"/>
              <a:r>
                <a:rPr lang="en-US" sz="3100" dirty="0" err="1" smtClean="0">
                  <a:solidFill>
                    <a:schemeClr val="tx1"/>
                  </a:solidFill>
                  <a:latin typeface="+mj-lt"/>
                </a:rPr>
                <a:t>DMux</a:t>
              </a:r>
              <a:endParaRPr lang="ru-RU" sz="31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Блок-схема: извлечение 10"/>
          <p:cNvSpPr/>
          <p:nvPr/>
        </p:nvSpPr>
        <p:spPr>
          <a:xfrm rot="16200000" flipH="1">
            <a:off x="-3694143" y="2116265"/>
            <a:ext cx="1462073" cy="1804532"/>
          </a:xfrm>
          <a:prstGeom prst="flowChartExtra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tIns="0" bIns="50400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DMux4Way</a:t>
            </a:r>
            <a:endParaRPr lang="ru-RU" sz="3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Соединительная линия уступом 12"/>
          <p:cNvCxnSpPr>
            <a:endCxn id="11" idx="0"/>
          </p:cNvCxnSpPr>
          <p:nvPr/>
        </p:nvCxnSpPr>
        <p:spPr>
          <a:xfrm flipV="1">
            <a:off x="-5135022" y="3018532"/>
            <a:ext cx="1269650" cy="569874"/>
          </a:xfrm>
          <a:prstGeom prst="bentConnector3">
            <a:avLst>
              <a:gd name="adj1" fmla="val 70424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>
            <a:off x="-5135022" y="4143600"/>
            <a:ext cx="1269650" cy="613492"/>
          </a:xfrm>
          <a:prstGeom prst="bentConnector3">
            <a:avLst>
              <a:gd name="adj1" fmla="val 68274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-2060840" y="2403628"/>
            <a:ext cx="161899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-2048345" y="2821989"/>
            <a:ext cx="160650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 flipH="1">
            <a:off x="-5138183" y="3010140"/>
            <a:ext cx="962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Segoe Marker"/>
                <a:ea typeface="+mj-ea"/>
                <a:cs typeface="+mj-cs"/>
              </a:rPr>
              <a:t>abcd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-5153848" y="4107177"/>
            <a:ext cx="925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Segoe Marker"/>
                <a:ea typeface="+mj-ea"/>
                <a:cs typeface="+mj-cs"/>
              </a:rPr>
              <a:t>efgh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-863540" y="1823079"/>
            <a:ext cx="377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a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-869578" y="2301883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b</a:t>
            </a:r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 flipH="1">
            <a:off x="-861274" y="2726114"/>
            <a:ext cx="351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c</a:t>
            </a:r>
            <a:endParaRPr lang="ru-RU" sz="1400" dirty="0"/>
          </a:p>
        </p:txBody>
      </p:sp>
      <p:sp>
        <p:nvSpPr>
          <p:cNvPr id="24" name="Прямоугольник 23"/>
          <p:cNvSpPr/>
          <p:nvPr/>
        </p:nvSpPr>
        <p:spPr>
          <a:xfrm flipH="1">
            <a:off x="-874922" y="3149194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d</a:t>
            </a:r>
            <a:endParaRPr lang="ru-RU" sz="1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-6766842" y="1707377"/>
            <a:ext cx="5449595" cy="425494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flipH="1">
            <a:off x="-8190429" y="4525878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sel</a:t>
            </a:r>
            <a:r>
              <a:rPr lang="en-US" sz="3600" dirty="0" smtClean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[2]</a:t>
            </a:r>
            <a:endParaRPr lang="ru-RU" sz="1400" dirty="0"/>
          </a:p>
        </p:txBody>
      </p:sp>
      <p:sp>
        <p:nvSpPr>
          <p:cNvPr id="27" name="Прямоугольник 26"/>
          <p:cNvSpPr/>
          <p:nvPr/>
        </p:nvSpPr>
        <p:spPr>
          <a:xfrm flipH="1">
            <a:off x="-8229102" y="5101362"/>
            <a:ext cx="1462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sel</a:t>
            </a:r>
            <a:r>
              <a:rPr lang="en-US" sz="3600" dirty="0" smtClean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[0..1]</a:t>
            </a:r>
            <a:endParaRPr lang="ru-RU" sz="1400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H="1">
            <a:off x="-2032425" y="3667055"/>
            <a:ext cx="1590584" cy="33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-2059721" y="3260997"/>
            <a:ext cx="161788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Блок-схема: извлечение 37"/>
          <p:cNvSpPr/>
          <p:nvPr/>
        </p:nvSpPr>
        <p:spPr>
          <a:xfrm rot="16200000" flipH="1">
            <a:off x="-3691871" y="3865454"/>
            <a:ext cx="1462073" cy="1804532"/>
          </a:xfrm>
          <a:prstGeom prst="flowChartExtra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tIns="0" bIns="50400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DMux4Way</a:t>
            </a:r>
            <a:endParaRPr lang="ru-RU" sz="3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flipH="1">
            <a:off x="-2062561" y="4152817"/>
            <a:ext cx="161507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-2046073" y="4567798"/>
            <a:ext cx="1590584" cy="33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 flipH="1">
            <a:off x="-861268" y="3572268"/>
            <a:ext cx="377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e</a:t>
            </a:r>
            <a:endParaRPr lang="ru-RU" sz="1400" dirty="0"/>
          </a:p>
        </p:txBody>
      </p:sp>
      <p:sp>
        <p:nvSpPr>
          <p:cNvPr id="42" name="Прямоугольник 41"/>
          <p:cNvSpPr/>
          <p:nvPr/>
        </p:nvSpPr>
        <p:spPr>
          <a:xfrm flipH="1">
            <a:off x="-867306" y="4051072"/>
            <a:ext cx="316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f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 flipH="1">
            <a:off x="-859002" y="4420711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g</a:t>
            </a:r>
            <a:endParaRPr lang="ru-RU" sz="1400" dirty="0"/>
          </a:p>
        </p:txBody>
      </p:sp>
      <p:sp>
        <p:nvSpPr>
          <p:cNvPr id="44" name="Прямоугольник 43"/>
          <p:cNvSpPr/>
          <p:nvPr/>
        </p:nvSpPr>
        <p:spPr>
          <a:xfrm flipH="1">
            <a:off x="-872650" y="4898383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h</a:t>
            </a:r>
            <a:endParaRPr lang="ru-RU" sz="1400" dirty="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-2045393" y="5416244"/>
            <a:ext cx="1590584" cy="33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-2057448" y="5010186"/>
            <a:ext cx="160996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Рисунок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18" y="1411444"/>
            <a:ext cx="8873564" cy="46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9716" y="15843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73739"/>
            <a:ext cx="10515600" cy="206260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2"/>
              </a:rPr>
              <a:t>http://www.nand2tetris.org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github.com/AndreySBer/nand2tetris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22</a:t>
            </a:fld>
            <a:endParaRPr lang="ru-RU"/>
          </a:p>
        </p:txBody>
      </p:sp>
      <p:pic>
        <p:nvPicPr>
          <p:cNvPr id="1026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48" y="4650546"/>
            <a:ext cx="3647168" cy="13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and2tetris.org/bann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370" y="3597520"/>
            <a:ext cx="3006724" cy="104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5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Все эти понятия и свойства были подробно </a:t>
            </a:r>
            <a:br>
              <a:rPr lang="ru-RU" dirty="0" smtClean="0"/>
            </a:br>
            <a:r>
              <a:rPr lang="ru-RU" dirty="0" smtClean="0"/>
              <a:t>изучены в курсе Дискретная математика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985" t="22893" r="5331" b="21961"/>
          <a:stretch/>
        </p:blipFill>
        <p:spPr>
          <a:xfrm>
            <a:off x="2214282" y="1556217"/>
            <a:ext cx="7763435" cy="488266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8418" t="7169" r="9728"/>
          <a:stretch/>
        </p:blipFill>
        <p:spPr>
          <a:xfrm>
            <a:off x="718242" y="1"/>
            <a:ext cx="10755517" cy="68580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6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0001" y="119813"/>
            <a:ext cx="11737882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Given: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false</a:t>
            </a:r>
            <a: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Build: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Not(a), And(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Or(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Mux(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Not16(in[16]), And16(in[16]), Or16(in[16]), Mux16(in[16]), Or8Way(in[8]),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Mux4Way16(a[16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b[16], c[16], d[16],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Mux8Way16(a[16]…h[16],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[3]), </a:t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DMux4Way(in,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[2]), DMux8Way(in,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[3]).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6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393700"/>
            <a:ext cx="4191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7400" y="393700"/>
            <a:ext cx="419100" cy="4572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768600" y="393700"/>
            <a:ext cx="419100" cy="4572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438900" y="393700"/>
            <a:ext cx="800100" cy="4572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3784600"/>
            <a:ext cx="2209800" cy="25717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368800" y="939800"/>
            <a:ext cx="4711700" cy="54165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083" y="238871"/>
            <a:ext cx="11748246" cy="648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Имеется</a:t>
            </a:r>
          </a:p>
          <a:p>
            <a:r>
              <a:rPr lang="ru-RU" dirty="0" smtClean="0"/>
              <a:t>Шаблон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.hdl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.tst</a:t>
            </a:r>
            <a:endParaRPr lang="ru-RU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.cmp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Сделаем</a:t>
            </a:r>
          </a:p>
          <a:p>
            <a:r>
              <a:rPr lang="ru-RU" dirty="0" smtClean="0"/>
              <a:t>Реализацию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.hdl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.out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Сравнивая </a:t>
            </a:r>
            <a:r>
              <a:rPr lang="en-US" dirty="0" smtClean="0"/>
              <a:t>.out </a:t>
            </a:r>
            <a:r>
              <a:rPr lang="ru-RU" dirty="0" smtClean="0"/>
              <a:t>и </a:t>
            </a:r>
            <a:r>
              <a:rPr lang="en-US" dirty="0" smtClean="0"/>
              <a:t>.</a:t>
            </a:r>
            <a:r>
              <a:rPr lang="en-US" dirty="0" err="1" smtClean="0"/>
              <a:t>cmp</a:t>
            </a:r>
            <a:r>
              <a:rPr lang="ru-RU" dirty="0"/>
              <a:t>,</a:t>
            </a:r>
            <a:r>
              <a:rPr lang="en-US" dirty="0" smtClean="0"/>
              <a:t> Hardware Simulator </a:t>
            </a:r>
          </a:p>
          <a:p>
            <a:pPr marL="0" indent="0">
              <a:buNone/>
            </a:pPr>
            <a:r>
              <a:rPr lang="ru-RU" dirty="0" smtClean="0"/>
              <a:t>определяет правильность реализации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3" y="4839531"/>
            <a:ext cx="3551985" cy="16993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28" y="348501"/>
            <a:ext cx="3191109" cy="19240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306" y="348502"/>
            <a:ext cx="4366932" cy="52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0" y="2184481"/>
            <a:ext cx="6919560" cy="31092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Not(a)=out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8</a:t>
            </a:fld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-7358905" y="2069420"/>
            <a:ext cx="6523380" cy="3079376"/>
            <a:chOff x="2362198" y="2030506"/>
            <a:chExt cx="6523380" cy="3079376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362198" y="2608728"/>
              <a:ext cx="6517343" cy="2070847"/>
              <a:chOff x="1147481" y="2218763"/>
              <a:chExt cx="6517343" cy="2070847"/>
            </a:xfrm>
          </p:grpSpPr>
          <p:sp>
            <p:nvSpPr>
              <p:cNvPr id="5" name="Блок-схема: задержка 4"/>
              <p:cNvSpPr/>
              <p:nvPr/>
            </p:nvSpPr>
            <p:spPr>
              <a:xfrm>
                <a:off x="3590364" y="2218763"/>
                <a:ext cx="2729753" cy="2070847"/>
              </a:xfrm>
              <a:prstGeom prst="flowChartDelay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err="1" smtClean="0">
                    <a:latin typeface="+mj-lt"/>
                  </a:rPr>
                  <a:t>Nand</a:t>
                </a:r>
                <a:endParaRPr lang="ru-RU" sz="4800" dirty="0">
                  <a:latin typeface="+mj-lt"/>
                </a:endParaRPr>
              </a:p>
            </p:txBody>
          </p: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514600" y="2796988"/>
                <a:ext cx="1075764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492188" y="3823447"/>
                <a:ext cx="1075764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>
                <a:stCxn id="5" idx="3"/>
              </p:cNvCxnSpPr>
              <p:nvPr/>
            </p:nvCxnSpPr>
            <p:spPr>
              <a:xfrm>
                <a:off x="6320117" y="3254187"/>
                <a:ext cx="134470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2492188" y="2796988"/>
                <a:ext cx="0" cy="1026459"/>
              </a:xfrm>
              <a:prstGeom prst="line">
                <a:avLst/>
              </a:prstGeom>
              <a:ln w="762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1147481" y="3254187"/>
                <a:ext cx="134470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Прямоугольник 15"/>
            <p:cNvSpPr/>
            <p:nvPr/>
          </p:nvSpPr>
          <p:spPr>
            <a:xfrm>
              <a:off x="3200400" y="2030506"/>
              <a:ext cx="4666129" cy="307937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453166" y="2930741"/>
              <a:ext cx="41870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a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026047" y="2869357"/>
              <a:ext cx="8595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8014447" y="1408506"/>
            <a:ext cx="3039035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And(</a:t>
            </a:r>
            <a:r>
              <a:rPr lang="en-US" dirty="0" err="1" smtClean="0"/>
              <a:t>a,b</a:t>
            </a:r>
            <a:r>
              <a:rPr lang="en-US" dirty="0" smtClean="0"/>
              <a:t>)=out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9</a:t>
            </a:fld>
            <a:endParaRPr lang="ru-RU"/>
          </a:p>
        </p:txBody>
      </p:sp>
      <p:grpSp>
        <p:nvGrpSpPr>
          <p:cNvPr id="34" name="Группа 33"/>
          <p:cNvGrpSpPr/>
          <p:nvPr/>
        </p:nvGrpSpPr>
        <p:grpSpPr>
          <a:xfrm>
            <a:off x="-7516906" y="2193278"/>
            <a:ext cx="6901230" cy="2418057"/>
            <a:chOff x="1371597" y="1842761"/>
            <a:chExt cx="8788659" cy="307937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1371597" y="1842761"/>
              <a:ext cx="7651380" cy="3079376"/>
              <a:chOff x="1828797" y="2273067"/>
              <a:chExt cx="7651380" cy="3079376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828797" y="2273067"/>
                <a:ext cx="7651380" cy="3079376"/>
                <a:chOff x="3644150" y="2004125"/>
                <a:chExt cx="7651380" cy="3079376"/>
              </a:xfrm>
            </p:grpSpPr>
            <p:grpSp>
              <p:nvGrpSpPr>
                <p:cNvPr id="6" name="Группа 5"/>
                <p:cNvGrpSpPr/>
                <p:nvPr/>
              </p:nvGrpSpPr>
              <p:grpSpPr>
                <a:xfrm>
                  <a:off x="3644153" y="2608728"/>
                  <a:ext cx="4630273" cy="2070847"/>
                  <a:chOff x="2429436" y="2218763"/>
                  <a:chExt cx="4630273" cy="2070847"/>
                </a:xfrm>
              </p:grpSpPr>
              <p:sp>
                <p:nvSpPr>
                  <p:cNvPr id="10" name="Блок-схема: задержка 9"/>
                  <p:cNvSpPr/>
                  <p:nvPr/>
                </p:nvSpPr>
                <p:spPr>
                  <a:xfrm>
                    <a:off x="3590364" y="2218763"/>
                    <a:ext cx="2729753" cy="2070847"/>
                  </a:xfrm>
                  <a:prstGeom prst="flowChartDelay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800" dirty="0" err="1" smtClean="0">
                        <a:latin typeface="+mj-lt"/>
                      </a:rPr>
                      <a:t>Nand</a:t>
                    </a:r>
                    <a:endParaRPr lang="ru-RU" sz="4800" dirty="0">
                      <a:latin typeface="+mj-lt"/>
                    </a:endParaRPr>
                  </a:p>
                </p:txBody>
              </p:sp>
              <p:cxnSp>
                <p:nvCxnSpPr>
                  <p:cNvPr id="11" name="Прямая соединительная линия 10"/>
                  <p:cNvCxnSpPr/>
                  <p:nvPr/>
                </p:nvCxnSpPr>
                <p:spPr>
                  <a:xfrm>
                    <a:off x="2429436" y="2796988"/>
                    <a:ext cx="1160928" cy="0"/>
                  </a:xfrm>
                  <a:prstGeom prst="line">
                    <a:avLst/>
                  </a:prstGeom>
                  <a:ln w="76200" cap="rnd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Прямая соединительная линия 11"/>
                  <p:cNvCxnSpPr/>
                  <p:nvPr/>
                </p:nvCxnSpPr>
                <p:spPr>
                  <a:xfrm>
                    <a:off x="2456330" y="3823447"/>
                    <a:ext cx="1111622" cy="0"/>
                  </a:xfrm>
                  <a:prstGeom prst="line">
                    <a:avLst/>
                  </a:prstGeom>
                  <a:ln w="76200" cap="rnd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Прямая соединительная линия 12"/>
                  <p:cNvCxnSpPr>
                    <a:stCxn id="10" idx="3"/>
                    <a:endCxn id="22" idx="2"/>
                  </p:cNvCxnSpPr>
                  <p:nvPr/>
                </p:nvCxnSpPr>
                <p:spPr>
                  <a:xfrm flipV="1">
                    <a:off x="6320117" y="3248833"/>
                    <a:ext cx="739592" cy="5354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Прямоугольник 6"/>
                <p:cNvSpPr/>
                <p:nvPr/>
              </p:nvSpPr>
              <p:spPr>
                <a:xfrm>
                  <a:off x="4554068" y="2004125"/>
                  <a:ext cx="6741462" cy="3079376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3644150" y="2486880"/>
                  <a:ext cx="480139" cy="8230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a</a:t>
                  </a:r>
                  <a:endParaRPr lang="ru-RU" sz="1400" dirty="0"/>
                </a:p>
              </p:txBody>
            </p:sp>
            <p:sp>
              <p:nvSpPr>
                <p:cNvPr id="9" name="Прямоугольник 8"/>
                <p:cNvSpPr/>
                <p:nvPr/>
              </p:nvSpPr>
              <p:spPr>
                <a:xfrm>
                  <a:off x="7658037" y="2869357"/>
                  <a:ext cx="451560" cy="8230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egoe Marker"/>
                      <a:ea typeface="+mj-ea"/>
                      <a:cs typeface="+mj-cs"/>
                    </a:rPr>
                    <a:t>x</a:t>
                  </a:r>
                  <a:endParaRPr lang="ru-RU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Прямоугольник 18"/>
              <p:cNvSpPr/>
              <p:nvPr/>
            </p:nvSpPr>
            <p:spPr>
              <a:xfrm>
                <a:off x="1844484" y="3783759"/>
                <a:ext cx="506679" cy="823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prstClr val="black"/>
                    </a:solidFill>
                    <a:latin typeface="Segoe Marker"/>
                    <a:ea typeface="+mj-ea"/>
                    <a:cs typeface="+mj-cs"/>
                  </a:rPr>
                  <a:t>b</a:t>
                </a:r>
                <a:endParaRPr lang="ru-RU" sz="1400" dirty="0"/>
              </a:p>
            </p:txBody>
          </p:sp>
        </p:grpSp>
        <p:sp>
          <p:nvSpPr>
            <p:cNvPr id="22" name="Блок-схема: извлечение 21"/>
            <p:cNvSpPr/>
            <p:nvPr/>
          </p:nvSpPr>
          <p:spPr>
            <a:xfrm rot="5400000">
              <a:off x="6001873" y="2247028"/>
              <a:ext cx="2460812" cy="2460812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800" dirty="0" smtClean="0">
                  <a:solidFill>
                    <a:schemeClr val="tx1"/>
                  </a:solidFill>
                  <a:latin typeface="+mj-lt"/>
                </a:rPr>
                <a:t>Not</a:t>
              </a:r>
              <a:endParaRPr lang="ru-RU" sz="4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462685" y="3353453"/>
              <a:ext cx="268941" cy="26894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23" idx="6"/>
            </p:cNvCxnSpPr>
            <p:nvPr/>
          </p:nvCxnSpPr>
          <p:spPr>
            <a:xfrm flipV="1">
              <a:off x="8731626" y="3477434"/>
              <a:ext cx="1344707" cy="1049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/>
            <p:cNvSpPr/>
            <p:nvPr/>
          </p:nvSpPr>
          <p:spPr>
            <a:xfrm>
              <a:off x="9222840" y="2702639"/>
              <a:ext cx="937416" cy="823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7970926" y="676839"/>
            <a:ext cx="4022548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And {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a, b;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(a=a,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b=b,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Not(in=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out=out);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" y="2374407"/>
            <a:ext cx="7267062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Marker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503</Words>
  <Application>Microsoft Office PowerPoint</Application>
  <PresentationFormat>Широкоэкранный</PresentationFormat>
  <Paragraphs>256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Segoe Marker</vt:lpstr>
      <vt:lpstr>Times New Roman</vt:lpstr>
      <vt:lpstr>Тема Office</vt:lpstr>
      <vt:lpstr>НИС «Компонентно-ориентированное программирование»  From NAND to Tetris  Project 1: Boolean Logic</vt:lpstr>
      <vt:lpstr>Boolean algebra</vt:lpstr>
      <vt:lpstr>Все эти понятия и свойства были подробно  изучены в курсе Дискретная математика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Not(a)=out</vt:lpstr>
      <vt:lpstr>And(a,b)=out</vt:lpstr>
      <vt:lpstr>Or(a,b)=out    </vt:lpstr>
      <vt:lpstr>Mux(a,b,sel)=out</vt:lpstr>
      <vt:lpstr>DMux(in,sel)=(a,b)</vt:lpstr>
      <vt:lpstr>Not16(in[16])=out[16]</vt:lpstr>
      <vt:lpstr>And16(a[16], b[16]) = out[16]</vt:lpstr>
      <vt:lpstr>Or16(a[16], b[16]) = out[16]</vt:lpstr>
      <vt:lpstr>Mux16(a[16], b[16], sel) = out[16]</vt:lpstr>
      <vt:lpstr>Or8Way(in[8]) = out</vt:lpstr>
      <vt:lpstr>Mux4Way16(a[16], b[16], c[16], d[16], sel[2]) = out[16]</vt:lpstr>
      <vt:lpstr>Mux8Way16(a[16], b[16], …, g[16], h[16], sel[3]) = out[16]</vt:lpstr>
      <vt:lpstr>DMux4Way(in, sel[2]) = (a, b, c, d)</vt:lpstr>
      <vt:lpstr>DMux8Way(in, sel[3]) = (a, b, c, d, e, f, g, h)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НИС «Компонентно-ориентированное программирование»  From NAND to Tetris  Project 1: Boolean Logic</dc:title>
  <dc:creator>Andrey Beryukhov</dc:creator>
  <cp:lastModifiedBy>Andrey Beryukhov</cp:lastModifiedBy>
  <cp:revision>55</cp:revision>
  <dcterms:created xsi:type="dcterms:W3CDTF">2016-01-12T13:53:22Z</dcterms:created>
  <dcterms:modified xsi:type="dcterms:W3CDTF">2016-01-13T19:31:09Z</dcterms:modified>
</cp:coreProperties>
</file>