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95FF88-1537-4346-9FE9-3B0CEC24B1DD}">
  <a:tblStyle styleId="{2895FF88-1537-4346-9FE9-3B0CEC24B1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24" Type="http://schemas.openxmlformats.org/officeDocument/2006/relationships/slide" Target="slides/slide17.xml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4bc22afeb7_4_1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34bc22afeb7_4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4bc22afeb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4bc22afeb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4bc22afeb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4bc22afeb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4bd24b3ec5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4bd24b3ec5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4bd24b3ec5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4bd24b3ec5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4bc22afeb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4bc22afeb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4bd24b3ec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4bd24b3ec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4bc22afeb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4bc22afeb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4bc22afeb7_4_1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34bc22afeb7_4_1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4bc22afeb7_4_1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34bc22afeb7_4_1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4bc22afeb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4bc22afeb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4bd24b3e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4bd24b3e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4bc22afeb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4bc22afeb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4bc22afeb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4bc22afeb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4bc22afeb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4bc22afeb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4bc22afeb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4bc22afeb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4bc22afeb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4bc22afeb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Титульный слайд" type="title">
  <p:cSld name="TITLE">
    <p:bg>
      <p:bgPr>
        <a:solidFill>
          <a:schemeClr val="accen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46881" y="1215572"/>
            <a:ext cx="7354119" cy="165492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2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646881" y="2985964"/>
            <a:ext cx="7354120" cy="616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1100"/>
              <a:buNone/>
              <a:defRPr sz="11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1" y="532722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2942487" y="532722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87922" y="0"/>
            <a:ext cx="295607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360" y="247634"/>
            <a:ext cx="1314340" cy="6163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 rot="-5400001">
            <a:off x="8282000" y="706864"/>
            <a:ext cx="519283" cy="217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rPr b="0" i="0" lang="ru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" name="Google Shape;64;p14"/>
          <p:cNvCxnSpPr/>
          <p:nvPr/>
        </p:nvCxnSpPr>
        <p:spPr>
          <a:xfrm>
            <a:off x="8556936" y="1056327"/>
            <a:ext cx="0" cy="1731378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" name="Google Shape;65;p14"/>
          <p:cNvSpPr txBox="1"/>
          <p:nvPr/>
        </p:nvSpPr>
        <p:spPr>
          <a:xfrm rot="-5400001">
            <a:off x="8140992" y="4210699"/>
            <a:ext cx="824927" cy="217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РАНХиГС</a:t>
            </a:r>
            <a:endParaRPr sz="1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59649" y="93596"/>
            <a:ext cx="1111071" cy="51670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/>
          <p:nvPr/>
        </p:nvSpPr>
        <p:spPr>
          <a:xfrm>
            <a:off x="-2287" y="216977"/>
            <a:ext cx="630938" cy="240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91149" y="4818205"/>
            <a:ext cx="434357" cy="2218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sz="1100"/>
          </a:p>
        </p:txBody>
      </p:sp>
      <p:cxnSp>
        <p:nvCxnSpPr>
          <p:cNvPr id="70" name="Google Shape;70;p15"/>
          <p:cNvCxnSpPr/>
          <p:nvPr/>
        </p:nvCxnSpPr>
        <p:spPr>
          <a:xfrm>
            <a:off x="887939" y="4941310"/>
            <a:ext cx="1625156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" name="Google Shape;71;p15"/>
          <p:cNvSpPr txBox="1"/>
          <p:nvPr>
            <p:ph type="title"/>
          </p:nvPr>
        </p:nvSpPr>
        <p:spPr>
          <a:xfrm>
            <a:off x="634983" y="676723"/>
            <a:ext cx="6756697" cy="537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628650" y="1369219"/>
            <a:ext cx="7906049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0" type="dt"/>
          </p:nvPr>
        </p:nvSpPr>
        <p:spPr>
          <a:xfrm>
            <a:off x="628651" y="532722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2942487" y="532722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116741" y="200293"/>
            <a:ext cx="520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-23967" y="200293"/>
            <a:ext cx="6614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2250" lIns="64500" spcFirstLastPara="1" rIns="64500" wrap="square" tIns="32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fld id="{00000000-1234-1234-1234-123412341234}" type="slidenum">
              <a:rPr b="0" i="0" lang="ru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59649" y="93596"/>
            <a:ext cx="1111071" cy="5167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-2287" y="216977"/>
            <a:ext cx="630938" cy="240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91149" y="4818205"/>
            <a:ext cx="434357" cy="2218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sz="1100"/>
          </a:p>
        </p:txBody>
      </p:sp>
      <p:cxnSp>
        <p:nvCxnSpPr>
          <p:cNvPr id="81" name="Google Shape;81;p16"/>
          <p:cNvCxnSpPr/>
          <p:nvPr/>
        </p:nvCxnSpPr>
        <p:spPr>
          <a:xfrm>
            <a:off x="887939" y="4941310"/>
            <a:ext cx="1625156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7440" y="0"/>
            <a:ext cx="74656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-23967" y="200293"/>
            <a:ext cx="6614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Пустой слайд">
  <p:cSld name="1_Пустой слайд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59649" y="93596"/>
            <a:ext cx="1111071" cy="5167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-2287" y="216977"/>
            <a:ext cx="630938" cy="240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91149" y="4818205"/>
            <a:ext cx="434357" cy="2218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sz="1100"/>
          </a:p>
        </p:txBody>
      </p:sp>
      <p:cxnSp>
        <p:nvCxnSpPr>
          <p:cNvPr id="88" name="Google Shape;88;p17"/>
          <p:cNvCxnSpPr/>
          <p:nvPr/>
        </p:nvCxnSpPr>
        <p:spPr>
          <a:xfrm>
            <a:off x="887939" y="4941310"/>
            <a:ext cx="1625156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-23967" y="200293"/>
            <a:ext cx="6614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59649" y="93596"/>
            <a:ext cx="1111071" cy="5167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-2287" y="216977"/>
            <a:ext cx="630938" cy="240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91149" y="4818205"/>
            <a:ext cx="434357" cy="2218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sz="1100"/>
          </a:p>
        </p:txBody>
      </p:sp>
      <p:cxnSp>
        <p:nvCxnSpPr>
          <p:cNvPr id="94" name="Google Shape;94;p18"/>
          <p:cNvCxnSpPr/>
          <p:nvPr/>
        </p:nvCxnSpPr>
        <p:spPr>
          <a:xfrm>
            <a:off x="887939" y="4941310"/>
            <a:ext cx="1625156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" name="Google Shape;95;p18"/>
          <p:cNvSpPr txBox="1"/>
          <p:nvPr>
            <p:ph type="ctrTitle"/>
          </p:nvPr>
        </p:nvSpPr>
        <p:spPr>
          <a:xfrm>
            <a:off x="1143001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1143001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1100"/>
              <a:buNone/>
              <a:defRPr sz="11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97" name="Google Shape;97;p18"/>
          <p:cNvSpPr txBox="1"/>
          <p:nvPr>
            <p:ph idx="10" type="dt"/>
          </p:nvPr>
        </p:nvSpPr>
        <p:spPr>
          <a:xfrm>
            <a:off x="2575528" y="485404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1" type="ftr"/>
          </p:nvPr>
        </p:nvSpPr>
        <p:spPr>
          <a:xfrm>
            <a:off x="4777112" y="485404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-23967" y="200293"/>
            <a:ext cx="6614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59649" y="93596"/>
            <a:ext cx="1111071" cy="516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/>
          <p:nvPr/>
        </p:nvSpPr>
        <p:spPr>
          <a:xfrm>
            <a:off x="-2287" y="216977"/>
            <a:ext cx="630938" cy="240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391149" y="4818205"/>
            <a:ext cx="434357" cy="2218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sz="1100"/>
          </a:p>
        </p:txBody>
      </p:sp>
      <p:cxnSp>
        <p:nvCxnSpPr>
          <p:cNvPr id="104" name="Google Shape;104;p19"/>
          <p:cNvCxnSpPr/>
          <p:nvPr/>
        </p:nvCxnSpPr>
        <p:spPr>
          <a:xfrm>
            <a:off x="887939" y="4941310"/>
            <a:ext cx="1625156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19"/>
          <p:cNvSpPr txBox="1"/>
          <p:nvPr>
            <p:ph type="ctrTitle"/>
          </p:nvPr>
        </p:nvSpPr>
        <p:spPr>
          <a:xfrm>
            <a:off x="634983" y="691157"/>
            <a:ext cx="6102685" cy="402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" type="subTitle"/>
          </p:nvPr>
        </p:nvSpPr>
        <p:spPr>
          <a:xfrm>
            <a:off x="3514491" y="2069201"/>
            <a:ext cx="4724902" cy="1874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b="1" sz="2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1100"/>
              <a:buNone/>
              <a:defRPr sz="11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107" name="Google Shape;107;p19"/>
          <p:cNvSpPr txBox="1"/>
          <p:nvPr>
            <p:ph idx="10" type="dt"/>
          </p:nvPr>
        </p:nvSpPr>
        <p:spPr>
          <a:xfrm>
            <a:off x="628651" y="532722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1" type="ftr"/>
          </p:nvPr>
        </p:nvSpPr>
        <p:spPr>
          <a:xfrm>
            <a:off x="2942487" y="532722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-23967" y="200293"/>
            <a:ext cx="6614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0" name="Google Shape;110;p19"/>
          <p:cNvSpPr txBox="1"/>
          <p:nvPr>
            <p:ph idx="2" type="body"/>
          </p:nvPr>
        </p:nvSpPr>
        <p:spPr>
          <a:xfrm>
            <a:off x="635063" y="1221861"/>
            <a:ext cx="2057400" cy="3236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76012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 txBox="1"/>
          <p:nvPr>
            <p:ph idx="1" type="subTitle"/>
          </p:nvPr>
        </p:nvSpPr>
        <p:spPr>
          <a:xfrm>
            <a:off x="2328657" y="1706113"/>
            <a:ext cx="4847785" cy="1874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1100"/>
              <a:buNone/>
              <a:defRPr sz="11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114" name="Google Shape;114;p20"/>
          <p:cNvSpPr txBox="1"/>
          <p:nvPr>
            <p:ph idx="10" type="dt"/>
          </p:nvPr>
        </p:nvSpPr>
        <p:spPr>
          <a:xfrm>
            <a:off x="628651" y="532722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11" type="ftr"/>
          </p:nvPr>
        </p:nvSpPr>
        <p:spPr>
          <a:xfrm>
            <a:off x="2942487" y="532722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0"/>
          <p:cNvSpPr/>
          <p:nvPr/>
        </p:nvSpPr>
        <p:spPr>
          <a:xfrm>
            <a:off x="-2287" y="216977"/>
            <a:ext cx="630938" cy="2404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-23967" y="200293"/>
            <a:ext cx="6614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000">
                <a:solidFill>
                  <a:srgbClr val="BE00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000">
                <a:solidFill>
                  <a:srgbClr val="BE003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000">
                <a:solidFill>
                  <a:srgbClr val="BE003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000">
                <a:solidFill>
                  <a:srgbClr val="BE003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000">
                <a:solidFill>
                  <a:srgbClr val="BE003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000">
                <a:solidFill>
                  <a:srgbClr val="BE003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000">
                <a:solidFill>
                  <a:srgbClr val="BE003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000">
                <a:solidFill>
                  <a:srgbClr val="BE003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000">
                <a:solidFill>
                  <a:srgbClr val="BE00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2">
            <a:alphaModFix/>
          </a:blip>
          <a:srcRect b="0" l="0" r="0" t="4828"/>
          <a:stretch/>
        </p:blipFill>
        <p:spPr>
          <a:xfrm>
            <a:off x="7538228" y="-1"/>
            <a:ext cx="1376305" cy="73398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391149" y="4818205"/>
            <a:ext cx="434357" cy="2218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sz="1100"/>
          </a:p>
        </p:txBody>
      </p:sp>
      <p:cxnSp>
        <p:nvCxnSpPr>
          <p:cNvPr id="120" name="Google Shape;120;p20"/>
          <p:cNvCxnSpPr/>
          <p:nvPr/>
        </p:nvCxnSpPr>
        <p:spPr>
          <a:xfrm>
            <a:off x="887939" y="4941310"/>
            <a:ext cx="1625156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59649" y="93596"/>
            <a:ext cx="1111071" cy="516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/>
          <p:nvPr/>
        </p:nvSpPr>
        <p:spPr>
          <a:xfrm>
            <a:off x="-2287" y="216977"/>
            <a:ext cx="630938" cy="240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391149" y="4818205"/>
            <a:ext cx="434357" cy="2218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sz="1100"/>
          </a:p>
        </p:txBody>
      </p:sp>
      <p:cxnSp>
        <p:nvCxnSpPr>
          <p:cNvPr id="125" name="Google Shape;125;p21"/>
          <p:cNvCxnSpPr/>
          <p:nvPr/>
        </p:nvCxnSpPr>
        <p:spPr>
          <a:xfrm>
            <a:off x="887939" y="4941310"/>
            <a:ext cx="1625156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21"/>
          <p:cNvSpPr txBox="1"/>
          <p:nvPr>
            <p:ph type="title"/>
          </p:nvPr>
        </p:nvSpPr>
        <p:spPr>
          <a:xfrm>
            <a:off x="634983" y="676723"/>
            <a:ext cx="6792694" cy="556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1"/>
          <p:cNvSpPr/>
          <p:nvPr>
            <p:ph idx="2" type="pic"/>
          </p:nvPr>
        </p:nvSpPr>
        <p:spPr>
          <a:xfrm>
            <a:off x="3062730" y="1259303"/>
            <a:ext cx="5451428" cy="319892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635063" y="1221861"/>
            <a:ext cx="2057400" cy="3236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628651" y="532722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2942487" y="532722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116741" y="200293"/>
            <a:ext cx="520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Рисунок с подписью">
  <p:cSld name="1_Рисунок с подписью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59649" y="93596"/>
            <a:ext cx="1111071" cy="516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/>
          <p:nvPr/>
        </p:nvSpPr>
        <p:spPr>
          <a:xfrm>
            <a:off x="-2287" y="216977"/>
            <a:ext cx="630938" cy="240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391149" y="4818205"/>
            <a:ext cx="434357" cy="2218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sz="1100"/>
          </a:p>
        </p:txBody>
      </p:sp>
      <p:cxnSp>
        <p:nvCxnSpPr>
          <p:cNvPr id="136" name="Google Shape;136;p22"/>
          <p:cNvCxnSpPr/>
          <p:nvPr/>
        </p:nvCxnSpPr>
        <p:spPr>
          <a:xfrm>
            <a:off x="887939" y="4941310"/>
            <a:ext cx="1625156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22"/>
          <p:cNvSpPr txBox="1"/>
          <p:nvPr>
            <p:ph type="title"/>
          </p:nvPr>
        </p:nvSpPr>
        <p:spPr>
          <a:xfrm>
            <a:off x="634983" y="649654"/>
            <a:ext cx="6792694" cy="556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2"/>
          <p:cNvSpPr/>
          <p:nvPr>
            <p:ph idx="2" type="pic"/>
          </p:nvPr>
        </p:nvSpPr>
        <p:spPr>
          <a:xfrm>
            <a:off x="3062730" y="1259303"/>
            <a:ext cx="2566988" cy="319892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635063" y="1221861"/>
            <a:ext cx="2057400" cy="3236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40" name="Google Shape;140;p22"/>
          <p:cNvSpPr txBox="1"/>
          <p:nvPr>
            <p:ph idx="10" type="dt"/>
          </p:nvPr>
        </p:nvSpPr>
        <p:spPr>
          <a:xfrm>
            <a:off x="628651" y="532722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1" type="ftr"/>
          </p:nvPr>
        </p:nvSpPr>
        <p:spPr>
          <a:xfrm>
            <a:off x="2942487" y="532722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116741" y="200293"/>
            <a:ext cx="520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3" name="Google Shape;143;p22"/>
          <p:cNvSpPr/>
          <p:nvPr>
            <p:ph idx="3" type="pic"/>
          </p:nvPr>
        </p:nvSpPr>
        <p:spPr>
          <a:xfrm>
            <a:off x="5914940" y="1259303"/>
            <a:ext cx="2566988" cy="31989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Рисунок с подписью">
  <p:cSld name="2_Рисунок с подписью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59649" y="93596"/>
            <a:ext cx="1111071" cy="516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/>
          <p:nvPr/>
        </p:nvSpPr>
        <p:spPr>
          <a:xfrm>
            <a:off x="-2287" y="216977"/>
            <a:ext cx="630938" cy="240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391149" y="4818205"/>
            <a:ext cx="434357" cy="2218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sz="1100"/>
          </a:p>
        </p:txBody>
      </p:sp>
      <p:cxnSp>
        <p:nvCxnSpPr>
          <p:cNvPr id="148" name="Google Shape;148;p23"/>
          <p:cNvCxnSpPr/>
          <p:nvPr/>
        </p:nvCxnSpPr>
        <p:spPr>
          <a:xfrm>
            <a:off x="887939" y="4941310"/>
            <a:ext cx="1625156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" name="Google Shape;149;p23"/>
          <p:cNvSpPr txBox="1"/>
          <p:nvPr>
            <p:ph type="title"/>
          </p:nvPr>
        </p:nvSpPr>
        <p:spPr>
          <a:xfrm>
            <a:off x="629842" y="676723"/>
            <a:ext cx="6792694" cy="556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23"/>
          <p:cNvSpPr/>
          <p:nvPr>
            <p:ph idx="2" type="pic"/>
          </p:nvPr>
        </p:nvSpPr>
        <p:spPr>
          <a:xfrm>
            <a:off x="3062730" y="1259303"/>
            <a:ext cx="1637594" cy="319892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635063" y="1221861"/>
            <a:ext cx="2057400" cy="3236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52" name="Google Shape;152;p23"/>
          <p:cNvSpPr txBox="1"/>
          <p:nvPr>
            <p:ph idx="10" type="dt"/>
          </p:nvPr>
        </p:nvSpPr>
        <p:spPr>
          <a:xfrm>
            <a:off x="628651" y="532722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11" type="ftr"/>
          </p:nvPr>
        </p:nvSpPr>
        <p:spPr>
          <a:xfrm>
            <a:off x="2942487" y="532722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116741" y="200293"/>
            <a:ext cx="520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55" name="Google Shape;155;p23"/>
          <p:cNvSpPr/>
          <p:nvPr>
            <p:ph idx="3" type="pic"/>
          </p:nvPr>
        </p:nvSpPr>
        <p:spPr>
          <a:xfrm>
            <a:off x="4952237" y="1259303"/>
            <a:ext cx="1637594" cy="3198920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23"/>
          <p:cNvSpPr/>
          <p:nvPr>
            <p:ph idx="4" type="pic"/>
          </p:nvPr>
        </p:nvSpPr>
        <p:spPr>
          <a:xfrm>
            <a:off x="6844656" y="1259303"/>
            <a:ext cx="1637594" cy="31989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Рисунок с подписью">
  <p:cSld name="3_Рисунок с подписью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59649" y="93596"/>
            <a:ext cx="1111071" cy="51670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/>
          <p:nvPr/>
        </p:nvSpPr>
        <p:spPr>
          <a:xfrm>
            <a:off x="-2287" y="216977"/>
            <a:ext cx="630938" cy="240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391149" y="4818205"/>
            <a:ext cx="434357" cy="2218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sz="1100"/>
          </a:p>
        </p:txBody>
      </p:sp>
      <p:cxnSp>
        <p:nvCxnSpPr>
          <p:cNvPr id="161" name="Google Shape;161;p24"/>
          <p:cNvCxnSpPr/>
          <p:nvPr/>
        </p:nvCxnSpPr>
        <p:spPr>
          <a:xfrm>
            <a:off x="887939" y="4941310"/>
            <a:ext cx="1625156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" name="Google Shape;162;p24"/>
          <p:cNvSpPr txBox="1"/>
          <p:nvPr>
            <p:ph type="title"/>
          </p:nvPr>
        </p:nvSpPr>
        <p:spPr>
          <a:xfrm>
            <a:off x="629842" y="676723"/>
            <a:ext cx="6792694" cy="556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24"/>
          <p:cNvSpPr/>
          <p:nvPr>
            <p:ph idx="2" type="pic"/>
          </p:nvPr>
        </p:nvSpPr>
        <p:spPr>
          <a:xfrm>
            <a:off x="3062730" y="1259303"/>
            <a:ext cx="1637594" cy="1471255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635063" y="1221861"/>
            <a:ext cx="2057400" cy="3236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65" name="Google Shape;165;p24"/>
          <p:cNvSpPr txBox="1"/>
          <p:nvPr>
            <p:ph idx="10" type="dt"/>
          </p:nvPr>
        </p:nvSpPr>
        <p:spPr>
          <a:xfrm>
            <a:off x="628651" y="532722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1" type="ftr"/>
          </p:nvPr>
        </p:nvSpPr>
        <p:spPr>
          <a:xfrm>
            <a:off x="2942487" y="532722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116741" y="200293"/>
            <a:ext cx="520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68" name="Google Shape;168;p24"/>
          <p:cNvSpPr/>
          <p:nvPr>
            <p:ph idx="3" type="pic"/>
          </p:nvPr>
        </p:nvSpPr>
        <p:spPr>
          <a:xfrm>
            <a:off x="4952237" y="1259303"/>
            <a:ext cx="1637594" cy="1471255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4"/>
          <p:cNvSpPr/>
          <p:nvPr>
            <p:ph idx="4" type="pic"/>
          </p:nvPr>
        </p:nvSpPr>
        <p:spPr>
          <a:xfrm>
            <a:off x="6844656" y="1259303"/>
            <a:ext cx="1637594" cy="1471255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24"/>
          <p:cNvSpPr/>
          <p:nvPr>
            <p:ph idx="5" type="pic"/>
          </p:nvPr>
        </p:nvSpPr>
        <p:spPr>
          <a:xfrm>
            <a:off x="3062730" y="3105868"/>
            <a:ext cx="1637594" cy="1471255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24"/>
          <p:cNvSpPr/>
          <p:nvPr>
            <p:ph idx="6" type="pic"/>
          </p:nvPr>
        </p:nvSpPr>
        <p:spPr>
          <a:xfrm>
            <a:off x="4952237" y="3105868"/>
            <a:ext cx="1637594" cy="1471255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24"/>
          <p:cNvSpPr/>
          <p:nvPr>
            <p:ph idx="7" type="pic"/>
          </p:nvPr>
        </p:nvSpPr>
        <p:spPr>
          <a:xfrm>
            <a:off x="6844656" y="3105868"/>
            <a:ext cx="1637594" cy="147125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59649" y="93596"/>
            <a:ext cx="1111071" cy="516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/>
          <p:nvPr/>
        </p:nvSpPr>
        <p:spPr>
          <a:xfrm>
            <a:off x="-2287" y="216977"/>
            <a:ext cx="630938" cy="240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391149" y="4818205"/>
            <a:ext cx="434357" cy="2218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sz="1100"/>
          </a:p>
        </p:txBody>
      </p:sp>
      <p:cxnSp>
        <p:nvCxnSpPr>
          <p:cNvPr id="177" name="Google Shape;177;p25"/>
          <p:cNvCxnSpPr/>
          <p:nvPr/>
        </p:nvCxnSpPr>
        <p:spPr>
          <a:xfrm>
            <a:off x="887939" y="4941310"/>
            <a:ext cx="1625156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" name="Google Shape;178;p25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0" name="Google Shape;180;p25"/>
          <p:cNvSpPr txBox="1"/>
          <p:nvPr>
            <p:ph idx="10" type="dt"/>
          </p:nvPr>
        </p:nvSpPr>
        <p:spPr>
          <a:xfrm>
            <a:off x="628651" y="532722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25"/>
          <p:cNvSpPr txBox="1"/>
          <p:nvPr>
            <p:ph idx="11" type="ftr"/>
          </p:nvPr>
        </p:nvSpPr>
        <p:spPr>
          <a:xfrm>
            <a:off x="2942487" y="532722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116741" y="200293"/>
            <a:ext cx="520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59649" y="93596"/>
            <a:ext cx="1111071" cy="516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/>
          <p:nvPr/>
        </p:nvSpPr>
        <p:spPr>
          <a:xfrm>
            <a:off x="-2287" y="216977"/>
            <a:ext cx="630938" cy="240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391149" y="4818205"/>
            <a:ext cx="434357" cy="2218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sz="1100"/>
          </a:p>
        </p:txBody>
      </p:sp>
      <p:cxnSp>
        <p:nvCxnSpPr>
          <p:cNvPr id="187" name="Google Shape;187;p26"/>
          <p:cNvCxnSpPr/>
          <p:nvPr/>
        </p:nvCxnSpPr>
        <p:spPr>
          <a:xfrm>
            <a:off x="887939" y="4941310"/>
            <a:ext cx="1625156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8" name="Google Shape;188;p26"/>
          <p:cNvSpPr txBox="1"/>
          <p:nvPr>
            <p:ph type="title"/>
          </p:nvPr>
        </p:nvSpPr>
        <p:spPr>
          <a:xfrm>
            <a:off x="628650" y="676723"/>
            <a:ext cx="6756697" cy="537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26"/>
          <p:cNvSpPr txBox="1"/>
          <p:nvPr>
            <p:ph idx="10" type="dt"/>
          </p:nvPr>
        </p:nvSpPr>
        <p:spPr>
          <a:xfrm>
            <a:off x="628651" y="532722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26"/>
          <p:cNvSpPr txBox="1"/>
          <p:nvPr>
            <p:ph idx="11" type="ftr"/>
          </p:nvPr>
        </p:nvSpPr>
        <p:spPr>
          <a:xfrm>
            <a:off x="2942487" y="532722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1" name="Google Shape;191;p26"/>
          <p:cNvSpPr txBox="1"/>
          <p:nvPr>
            <p:ph idx="12" type="sldNum"/>
          </p:nvPr>
        </p:nvSpPr>
        <p:spPr>
          <a:xfrm>
            <a:off x="116741" y="200293"/>
            <a:ext cx="520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Титульный слайд">
  <p:cSld name="7_Титульный слайд">
    <p:bg>
      <p:bgPr>
        <a:solidFill>
          <a:srgbClr val="7F7F7F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ctrTitle"/>
          </p:nvPr>
        </p:nvSpPr>
        <p:spPr>
          <a:xfrm>
            <a:off x="646881" y="1215573"/>
            <a:ext cx="7354119" cy="165492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2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27"/>
          <p:cNvSpPr txBox="1"/>
          <p:nvPr>
            <p:ph idx="1" type="subTitle"/>
          </p:nvPr>
        </p:nvSpPr>
        <p:spPr>
          <a:xfrm>
            <a:off x="646881" y="2985966"/>
            <a:ext cx="7354120" cy="616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1100"/>
              <a:buNone/>
              <a:defRPr sz="11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195" name="Google Shape;195;p27"/>
          <p:cNvSpPr txBox="1"/>
          <p:nvPr>
            <p:ph idx="10" type="dt"/>
          </p:nvPr>
        </p:nvSpPr>
        <p:spPr>
          <a:xfrm>
            <a:off x="628651" y="532722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6" name="Google Shape;196;p27"/>
          <p:cNvSpPr txBox="1"/>
          <p:nvPr>
            <p:ph idx="11" type="ftr"/>
          </p:nvPr>
        </p:nvSpPr>
        <p:spPr>
          <a:xfrm>
            <a:off x="2942487" y="532722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97" name="Google Shape;19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87922" y="0"/>
            <a:ext cx="295607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360" y="247634"/>
            <a:ext cx="1314340" cy="61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7"/>
          <p:cNvSpPr txBox="1"/>
          <p:nvPr/>
        </p:nvSpPr>
        <p:spPr>
          <a:xfrm rot="-5400001">
            <a:off x="8282000" y="706864"/>
            <a:ext cx="519283" cy="217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rPr b="0" i="0" lang="ru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27"/>
          <p:cNvCxnSpPr/>
          <p:nvPr/>
        </p:nvCxnSpPr>
        <p:spPr>
          <a:xfrm>
            <a:off x="8556936" y="1056327"/>
            <a:ext cx="0" cy="1731378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27"/>
          <p:cNvSpPr txBox="1"/>
          <p:nvPr/>
        </p:nvSpPr>
        <p:spPr>
          <a:xfrm rot="-5400001">
            <a:off x="8140992" y="4210699"/>
            <a:ext cx="824927" cy="217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РАНХиГС</a:t>
            </a:r>
            <a:endParaRPr sz="110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Титульный слайд">
  <p:cSld name="8_Титульный слайд">
    <p:bg>
      <p:bgPr>
        <a:solidFill>
          <a:srgbClr val="A5A5A5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ctrTitle"/>
          </p:nvPr>
        </p:nvSpPr>
        <p:spPr>
          <a:xfrm>
            <a:off x="646881" y="1215573"/>
            <a:ext cx="7354119" cy="165492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sz="2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4" name="Google Shape;204;p28"/>
          <p:cNvSpPr txBox="1"/>
          <p:nvPr>
            <p:ph idx="1" type="subTitle"/>
          </p:nvPr>
        </p:nvSpPr>
        <p:spPr>
          <a:xfrm>
            <a:off x="646881" y="2985966"/>
            <a:ext cx="7354120" cy="616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1100"/>
              <a:buNone/>
              <a:defRPr sz="11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205" name="Google Shape;205;p28"/>
          <p:cNvSpPr txBox="1"/>
          <p:nvPr>
            <p:ph idx="10" type="dt"/>
          </p:nvPr>
        </p:nvSpPr>
        <p:spPr>
          <a:xfrm>
            <a:off x="628651" y="532722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6" name="Google Shape;206;p28"/>
          <p:cNvSpPr txBox="1"/>
          <p:nvPr>
            <p:ph idx="11" type="ftr"/>
          </p:nvPr>
        </p:nvSpPr>
        <p:spPr>
          <a:xfrm>
            <a:off x="2942487" y="532722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07" name="Google Shape;20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87922" y="0"/>
            <a:ext cx="295607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360" y="247634"/>
            <a:ext cx="1314340" cy="61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8"/>
          <p:cNvSpPr txBox="1"/>
          <p:nvPr/>
        </p:nvSpPr>
        <p:spPr>
          <a:xfrm rot="-5400001">
            <a:off x="8282000" y="706864"/>
            <a:ext cx="519283" cy="217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rPr b="0" i="0" lang="ru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28"/>
          <p:cNvCxnSpPr/>
          <p:nvPr/>
        </p:nvCxnSpPr>
        <p:spPr>
          <a:xfrm>
            <a:off x="8556936" y="1056327"/>
            <a:ext cx="0" cy="1731378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1" name="Google Shape;211;p28"/>
          <p:cNvSpPr txBox="1"/>
          <p:nvPr/>
        </p:nvSpPr>
        <p:spPr>
          <a:xfrm rot="-5400001">
            <a:off x="8140992" y="4210699"/>
            <a:ext cx="824927" cy="217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РАНХиГС</a:t>
            </a:r>
            <a:endParaRPr sz="1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676723"/>
            <a:ext cx="6756697" cy="537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906049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D6D6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D6D6D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6D6D6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1" y="532722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2942487" y="532722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16741" y="200293"/>
            <a:ext cx="520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ctrTitle"/>
          </p:nvPr>
        </p:nvSpPr>
        <p:spPr>
          <a:xfrm>
            <a:off x="646881" y="1215572"/>
            <a:ext cx="7354119" cy="165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br>
              <a:rPr lang="ru" sz="2400"/>
            </a:br>
            <a:br>
              <a:rPr lang="ru" sz="2400"/>
            </a:br>
            <a:r>
              <a:rPr lang="ru" sz="2600"/>
              <a:t>Сжатие BERT c помощью Neural Architecture Search</a:t>
            </a:r>
            <a:endParaRPr b="0" sz="2600">
              <a:solidFill>
                <a:schemeClr val="accent1"/>
              </a:solidFill>
            </a:endParaRPr>
          </a:p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646881" y="2960415"/>
            <a:ext cx="7354120" cy="11362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ru" sz="1100"/>
              <a:t>Конзафаров Илья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ru" sz="1100"/>
              <a:t>Селиванец Алина</a:t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ru" sz="1100"/>
              <a:t>Сердюков Андрей</a:t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t/>
            </a:r>
            <a:endParaRPr/>
          </a:p>
        </p:txBody>
      </p:sp>
      <p:sp>
        <p:nvSpPr>
          <p:cNvPr id="218" name="Google Shape;218;p29"/>
          <p:cNvSpPr txBox="1"/>
          <p:nvPr/>
        </p:nvSpPr>
        <p:spPr>
          <a:xfrm>
            <a:off x="644720" y="4480696"/>
            <a:ext cx="1514735" cy="238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Москва 2025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>
            <p:ph type="title"/>
          </p:nvPr>
        </p:nvSpPr>
        <p:spPr>
          <a:xfrm>
            <a:off x="634983" y="676723"/>
            <a:ext cx="6756600" cy="5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Alpha NAS</a:t>
            </a:r>
            <a:endParaRPr/>
          </a:p>
        </p:txBody>
      </p:sp>
      <p:sp>
        <p:nvSpPr>
          <p:cNvPr id="275" name="Google Shape;275;p38"/>
          <p:cNvSpPr txBox="1"/>
          <p:nvPr>
            <p:ph idx="1" type="body"/>
          </p:nvPr>
        </p:nvSpPr>
        <p:spPr>
          <a:xfrm>
            <a:off x="502600" y="1091869"/>
            <a:ext cx="7905900" cy="32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ru" sz="1300"/>
              <a:t>AlphaNAS - это метод NAS, который использует абстрактные свойства программ для эффективного исследования большого пространства архитектур. Вместо поиска в полном пространстве архитектур, AlphaNAS проводит поиск в более компактном пространстве свойств, таких как количество параметров, глубина сети и типы операций</a:t>
            </a:r>
            <a:endParaRPr sz="13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ru" sz="1300"/>
              <a:t>Как работает?</a:t>
            </a:r>
            <a:endParaRPr sz="1300"/>
          </a:p>
          <a:p>
            <a:pPr indent="-311150" lvl="0" marL="457200" rtl="0" algn="l">
              <a:spcBef>
                <a:spcPts val="700"/>
              </a:spcBef>
              <a:spcAft>
                <a:spcPts val="0"/>
              </a:spcAft>
              <a:buSzPts val="1300"/>
              <a:buChar char="●"/>
            </a:pPr>
            <a:r>
              <a:rPr lang="ru" sz="1300"/>
              <a:t>Выбирается набор свойств, представляющих интерес (например, максимальное количество параметров, желаемая глубина, количество слоев)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sz="1300"/>
              <a:t>Проводится поиск в пространстве свойств с использованием эволюционных алгоритмов, направленных на улучшение производительности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sz="1300"/>
              <a:t>Для каждого набора свойств синтезируется соответствующая архитектура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sz="1300"/>
              <a:t>Синтезированные архитектуры обучаются и оцениваются на целевой задаче</a:t>
            </a:r>
            <a:endParaRPr sz="13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title"/>
          </p:nvPr>
        </p:nvSpPr>
        <p:spPr>
          <a:xfrm>
            <a:off x="634983" y="676723"/>
            <a:ext cx="6756600" cy="5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AdaBert</a:t>
            </a:r>
            <a:endParaRPr/>
          </a:p>
        </p:txBody>
      </p:sp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619050" y="1421244"/>
            <a:ext cx="7905900" cy="32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ru"/>
              <a:t>Оптимизационная задача: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ru"/>
              <a:t>Тут использовался Differentiable NAS:</a:t>
            </a:r>
            <a:endParaRPr/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Сначала определили набор возможных операция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Каждой операции соответствует вес альфа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Итоговое представление это взвешенное по всем операциям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Для сохранения дифференцируемости используем Gumbel-Softmax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39" title="Снимок экрана 2025-04-14 в 22.47.2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050" y="1681050"/>
            <a:ext cx="4428926" cy="7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634983" y="676723"/>
            <a:ext cx="6756600" cy="5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AdaBert</a:t>
            </a:r>
            <a:endParaRPr/>
          </a:p>
        </p:txBody>
      </p:sp>
      <p:sp>
        <p:nvSpPr>
          <p:cNvPr id="288" name="Google Shape;288;p40"/>
          <p:cNvSpPr txBox="1"/>
          <p:nvPr>
            <p:ph idx="1" type="body"/>
          </p:nvPr>
        </p:nvSpPr>
        <p:spPr>
          <a:xfrm>
            <a:off x="508475" y="1213719"/>
            <a:ext cx="7905900" cy="32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i="1" lang="ru"/>
              <a:t>SearchCell</a:t>
            </a:r>
            <a:endParaRPr b="1" i="1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ru"/>
              <a:t>Тут задается выбор архитектуры у нас это были:</a:t>
            </a:r>
            <a:endParaRPr/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свертки: conv1, conv3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пулинги: maxpool, avgpool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пропуск: skip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0"/>
          <p:cNvSpPr/>
          <p:nvPr/>
        </p:nvSpPr>
        <p:spPr>
          <a:xfrm>
            <a:off x="3180250" y="2835550"/>
            <a:ext cx="1489200" cy="29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AdaBERT</a:t>
            </a:r>
            <a:endParaRPr/>
          </a:p>
        </p:txBody>
      </p:sp>
      <p:cxnSp>
        <p:nvCxnSpPr>
          <p:cNvPr id="290" name="Google Shape;290;p40"/>
          <p:cNvCxnSpPr/>
          <p:nvPr/>
        </p:nvCxnSpPr>
        <p:spPr>
          <a:xfrm flipH="1">
            <a:off x="2776950" y="3128200"/>
            <a:ext cx="409800" cy="3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40"/>
          <p:cNvCxnSpPr/>
          <p:nvPr/>
        </p:nvCxnSpPr>
        <p:spPr>
          <a:xfrm>
            <a:off x="3746050" y="3134725"/>
            <a:ext cx="6600" cy="3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40"/>
          <p:cNvCxnSpPr/>
          <p:nvPr/>
        </p:nvCxnSpPr>
        <p:spPr>
          <a:xfrm>
            <a:off x="4311950" y="3134725"/>
            <a:ext cx="6600" cy="3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40"/>
          <p:cNvCxnSpPr/>
          <p:nvPr/>
        </p:nvCxnSpPr>
        <p:spPr>
          <a:xfrm>
            <a:off x="4669550" y="3134725"/>
            <a:ext cx="507300" cy="2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40"/>
          <p:cNvSpPr/>
          <p:nvPr/>
        </p:nvSpPr>
        <p:spPr>
          <a:xfrm>
            <a:off x="1703925" y="3453400"/>
            <a:ext cx="1222800" cy="24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Эмбеддинги</a:t>
            </a:r>
            <a:endParaRPr/>
          </a:p>
        </p:txBody>
      </p:sp>
      <p:sp>
        <p:nvSpPr>
          <p:cNvPr id="295" name="Google Shape;295;p40"/>
          <p:cNvSpPr/>
          <p:nvPr/>
        </p:nvSpPr>
        <p:spPr>
          <a:xfrm>
            <a:off x="1703925" y="3453400"/>
            <a:ext cx="1222800" cy="24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Эмбеддинги</a:t>
            </a:r>
            <a:endParaRPr/>
          </a:p>
        </p:txBody>
      </p:sp>
      <p:sp>
        <p:nvSpPr>
          <p:cNvPr id="296" name="Google Shape;296;p40"/>
          <p:cNvSpPr/>
          <p:nvPr/>
        </p:nvSpPr>
        <p:spPr>
          <a:xfrm>
            <a:off x="3056675" y="3466400"/>
            <a:ext cx="982200" cy="24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стек SC</a:t>
            </a:r>
            <a:endParaRPr/>
          </a:p>
        </p:txBody>
      </p:sp>
      <p:sp>
        <p:nvSpPr>
          <p:cNvPr id="297" name="Google Shape;297;p40"/>
          <p:cNvSpPr/>
          <p:nvPr/>
        </p:nvSpPr>
        <p:spPr>
          <a:xfrm>
            <a:off x="4100400" y="3459925"/>
            <a:ext cx="943200" cy="62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класси-фикатор</a:t>
            </a:r>
            <a:endParaRPr/>
          </a:p>
        </p:txBody>
      </p:sp>
      <p:sp>
        <p:nvSpPr>
          <p:cNvPr id="298" name="Google Shape;298;p40"/>
          <p:cNvSpPr/>
          <p:nvPr/>
        </p:nvSpPr>
        <p:spPr>
          <a:xfrm>
            <a:off x="5176825" y="3420875"/>
            <a:ext cx="1326600" cy="42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Усреднение по токенам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/>
          <p:nvPr>
            <p:ph type="title"/>
          </p:nvPr>
        </p:nvSpPr>
        <p:spPr>
          <a:xfrm>
            <a:off x="634983" y="676723"/>
            <a:ext cx="6756600" cy="5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AdaBert</a:t>
            </a:r>
            <a:endParaRPr/>
          </a:p>
        </p:txBody>
      </p:sp>
      <p:sp>
        <p:nvSpPr>
          <p:cNvPr id="304" name="Google Shape;304;p41"/>
          <p:cNvSpPr txBox="1"/>
          <p:nvPr>
            <p:ph idx="1" type="body"/>
          </p:nvPr>
        </p:nvSpPr>
        <p:spPr>
          <a:xfrm>
            <a:off x="619050" y="1421244"/>
            <a:ext cx="7905900" cy="32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ru"/>
              <a:t>Также добавлены штрафы за сложную архитектуру: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Также нами был реализован механизм передачи знаний от модели-учителя к сжатой модели-ученика: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Сопоставляются скрытые представления между слоями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/>
              <a:t>Вычисляется MSE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Во время обучения Gumbel-Softmax помогает выбирать операции в рамках SearchCell. После завершения обучения архитектура замораживается, остаются только операции с наибольшим весом, остальное отбрасываем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41" title="Снимок экрана 2025-04-14 в 22.58.1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151" y="1803426"/>
            <a:ext cx="3789525" cy="6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2"/>
          <p:cNvSpPr txBox="1"/>
          <p:nvPr>
            <p:ph type="title"/>
          </p:nvPr>
        </p:nvSpPr>
        <p:spPr>
          <a:xfrm>
            <a:off x="634983" y="676723"/>
            <a:ext cx="6756600" cy="5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Bayesian NAS</a:t>
            </a:r>
            <a:endParaRPr/>
          </a:p>
        </p:txBody>
      </p:sp>
      <p:sp>
        <p:nvSpPr>
          <p:cNvPr id="311" name="Google Shape;311;p42"/>
          <p:cNvSpPr txBox="1"/>
          <p:nvPr>
            <p:ph idx="1" type="body"/>
          </p:nvPr>
        </p:nvSpPr>
        <p:spPr>
          <a:xfrm>
            <a:off x="619050" y="1149269"/>
            <a:ext cx="7905900" cy="32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222222"/>
                </a:solidFill>
              </a:rPr>
              <a:t>Алгоритм:</a:t>
            </a:r>
            <a:endParaRPr sz="1300">
              <a:solidFill>
                <a:srgbClr val="222222"/>
              </a:solidFill>
            </a:endParaRPr>
          </a:p>
          <a:p>
            <a:pPr indent="-311150" lvl="0" marL="901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222222"/>
              </a:buClr>
              <a:buSzPts val="1300"/>
              <a:buAutoNum type="arabicPeriod"/>
            </a:pPr>
            <a:r>
              <a:rPr lang="ru" sz="1300">
                <a:solidFill>
                  <a:srgbClr val="222222"/>
                </a:solidFill>
              </a:rPr>
              <a:t>Выбираются t0 случайных архитектур из пространства поиска (Search Space).</a:t>
            </a:r>
            <a:endParaRPr sz="1300">
              <a:solidFill>
                <a:srgbClr val="222222"/>
              </a:solidFill>
            </a:endParaRPr>
          </a:p>
          <a:p>
            <a:pPr indent="-31115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AutoNum type="arabicPeriod"/>
            </a:pPr>
            <a:r>
              <a:rPr lang="ru" sz="1300">
                <a:solidFill>
                  <a:srgbClr val="222222"/>
                </a:solidFill>
              </a:rPr>
              <a:t>Итерационно проводится обучение ансамбля мета-нейронных сетей на выбранных архитектурах. Каждая сеть ансамбля является сетью прямой связи с полностью связанными слоями, каждому слою дается случайная инициализация весов и случайный порядок обучающего набора. Используемая функция ошибки — MAPE</a:t>
            </a:r>
            <a:endParaRPr sz="1300">
              <a:solidFill>
                <a:srgbClr val="222222"/>
              </a:solidFill>
            </a:endParaRPr>
          </a:p>
          <a:p>
            <a:pPr indent="-31115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AutoNum type="arabicPeriod"/>
            </a:pPr>
            <a:r>
              <a:rPr lang="ru" sz="1300">
                <a:solidFill>
                  <a:srgbClr val="222222"/>
                </a:solidFill>
              </a:rPr>
              <a:t>Далее формируется набор архитектур-кандидатов посредством случайных изменений лучших архитектур после обучения.</a:t>
            </a:r>
            <a:endParaRPr sz="1300">
              <a:solidFill>
                <a:srgbClr val="222222"/>
              </a:solidFill>
            </a:endParaRPr>
          </a:p>
          <a:p>
            <a:pPr indent="-31115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AutoNum type="arabicPeriod"/>
            </a:pPr>
            <a:r>
              <a:rPr lang="ru" sz="1300">
                <a:solidFill>
                  <a:srgbClr val="222222"/>
                </a:solidFill>
              </a:rPr>
              <a:t>Для каждой архитектуры-кандидата определяется значение переданной на вход функции сбора независимой выборки Томпсона (</a:t>
            </a:r>
            <a:r>
              <a:rPr lang="ru" sz="1300">
                <a:solidFill>
                  <a:srgbClr val="222222"/>
                </a:solidFill>
              </a:rPr>
              <a:t>acquisition function</a:t>
            </a:r>
            <a:r>
              <a:rPr lang="ru" sz="1300">
                <a:solidFill>
                  <a:srgbClr val="222222"/>
                </a:solidFill>
              </a:rPr>
              <a:t>).</a:t>
            </a:r>
            <a:endParaRPr sz="1300">
              <a:solidFill>
                <a:srgbClr val="222222"/>
              </a:solidFill>
            </a:endParaRPr>
          </a:p>
          <a:p>
            <a:pPr indent="-31115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AutoNum type="arabicPeriod"/>
            </a:pPr>
            <a:r>
              <a:rPr lang="ru" sz="1300">
                <a:solidFill>
                  <a:srgbClr val="222222"/>
                </a:solidFill>
              </a:rPr>
              <a:t>Для архитектуры-кандидата с минимальным значением функции сбора определяется значение целевой вероятностной функции.</a:t>
            </a:r>
            <a:endParaRPr sz="1300">
              <a:solidFill>
                <a:srgbClr val="222222"/>
              </a:solidFill>
            </a:endParaRPr>
          </a:p>
          <a:p>
            <a:pPr indent="-311150" lvl="0" marL="901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AutoNum type="arabicPeriod"/>
            </a:pPr>
            <a:r>
              <a:rPr lang="ru" sz="1300">
                <a:solidFill>
                  <a:schemeClr val="dk2"/>
                </a:solidFill>
              </a:rPr>
              <a:t>Новая архитектура тестируется → данные обновляются → цикл повторяется.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/>
          <p:nvPr>
            <p:ph type="title"/>
          </p:nvPr>
        </p:nvSpPr>
        <p:spPr>
          <a:xfrm>
            <a:off x="634983" y="676723"/>
            <a:ext cx="6756600" cy="5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Bayesian NAS</a:t>
            </a:r>
            <a:endParaRPr/>
          </a:p>
        </p:txBody>
      </p:sp>
      <p:sp>
        <p:nvSpPr>
          <p:cNvPr id="317" name="Google Shape;317;p43"/>
          <p:cNvSpPr txBox="1"/>
          <p:nvPr>
            <p:ph idx="1" type="body"/>
          </p:nvPr>
        </p:nvSpPr>
        <p:spPr>
          <a:xfrm>
            <a:off x="619050" y="1149269"/>
            <a:ext cx="7905900" cy="32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222222"/>
                </a:solidFill>
              </a:rPr>
              <a:t>Алгоритм:</a:t>
            </a:r>
            <a:endParaRPr sz="13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1300"/>
              <a:t>Цель: найти архитектуру нейронной сети α∈A, которая или максимизирует кастомную метрику производительности:</a:t>
            </a:r>
            <a:br>
              <a:rPr lang="ru" sz="1300"/>
            </a:br>
            <a:br>
              <a:rPr lang="ru" sz="1300"/>
            </a:b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/>
              <a:t>где: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/>
              <a:t>A — пространство возможных архитектур,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/>
              <a:t>L(α) — метрика производительности</a:t>
            </a:r>
            <a:endParaRPr sz="13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318" name="Google Shape;318;p43" title="Снимок экрана 2025-04-15 в 00.05.5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625" y="1990325"/>
            <a:ext cx="344805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/>
          <p:nvPr>
            <p:ph type="title"/>
          </p:nvPr>
        </p:nvSpPr>
        <p:spPr>
          <a:xfrm>
            <a:off x="628658" y="676723"/>
            <a:ext cx="6756600" cy="5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</a:t>
            </a:r>
            <a:endParaRPr/>
          </a:p>
        </p:txBody>
      </p:sp>
      <p:sp>
        <p:nvSpPr>
          <p:cNvPr id="324" name="Google Shape;324;p44"/>
          <p:cNvSpPr txBox="1"/>
          <p:nvPr>
            <p:ph idx="1" type="body"/>
          </p:nvPr>
        </p:nvSpPr>
        <p:spPr>
          <a:xfrm>
            <a:off x="628650" y="1369219"/>
            <a:ext cx="7905900" cy="32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4"/>
          <p:cNvSpPr txBox="1"/>
          <p:nvPr>
            <p:ph idx="1" type="body"/>
          </p:nvPr>
        </p:nvSpPr>
        <p:spPr>
          <a:xfrm>
            <a:off x="628650" y="1369219"/>
            <a:ext cx="7905900" cy="32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6" name="Google Shape;326;p44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{2895FF88-1537-4346-9FE9-3B0CEC24B1DD}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105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Модель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Параметры (млн)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Вес (МБ)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Время эпохи (мин)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Точность (%)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Bert-base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55-58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~94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AlphaNAS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91,37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RandomSearch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±200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91,25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adaBert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7,8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29,8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1-1,2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~88 (89)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BANANAS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±200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/>
          <p:nvPr>
            <p:ph type="ctrTitle"/>
          </p:nvPr>
        </p:nvSpPr>
        <p:spPr>
          <a:xfrm>
            <a:off x="646881" y="1215572"/>
            <a:ext cx="7354119" cy="165492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lang="ru" sz="2700"/>
              <a:t>СПАСИБО ЗА ВНИМАНИЕ!</a:t>
            </a:r>
            <a:endParaRPr sz="2700"/>
          </a:p>
        </p:txBody>
      </p:sp>
      <p:sp>
        <p:nvSpPr>
          <p:cNvPr id="332" name="Google Shape;332;p45"/>
          <p:cNvSpPr txBox="1"/>
          <p:nvPr/>
        </p:nvSpPr>
        <p:spPr>
          <a:xfrm>
            <a:off x="644720" y="4480696"/>
            <a:ext cx="1514735" cy="238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Москва 2</a:t>
            </a:r>
            <a:r>
              <a:rPr lang="ru" sz="1000">
                <a:solidFill>
                  <a:srgbClr val="FFFFFF"/>
                </a:solidFill>
              </a:rPr>
              <a:t>025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634983" y="676723"/>
            <a:ext cx="6756697" cy="537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ru"/>
              <a:t>Постановка задачи</a:t>
            </a:r>
            <a:endParaRPr/>
          </a:p>
        </p:txBody>
      </p:sp>
      <p:sp>
        <p:nvSpPr>
          <p:cNvPr id="224" name="Google Shape;224;p30"/>
          <p:cNvSpPr txBox="1"/>
          <p:nvPr>
            <p:ph idx="1" type="body"/>
          </p:nvPr>
        </p:nvSpPr>
        <p:spPr>
          <a:xfrm>
            <a:off x="628650" y="1369219"/>
            <a:ext cx="7906049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1200"/>
              <a:buNone/>
            </a:pPr>
            <a:r>
              <a:rPr b="1" lang="ru" sz="1300"/>
              <a:t>Цель:</a:t>
            </a:r>
            <a:r>
              <a:rPr lang="ru" sz="1300"/>
              <a:t> уменьшить размер модели BERT (bert-base-uncased) без значительной потери качества для задачи бинарной классификации текста на датасете IMDB.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1200"/>
              <a:buNone/>
            </a:pPr>
            <a:r>
              <a:rPr lang="ru" sz="1300"/>
              <a:t>Классический берт достаточно громоздки: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1200"/>
              <a:buNone/>
            </a:pPr>
            <a:r>
              <a:rPr lang="ru" sz="1300"/>
              <a:t>Размер: </a:t>
            </a:r>
            <a:r>
              <a:rPr b="1" lang="ru" sz="1300"/>
              <a:t>110M параметров</a:t>
            </a:r>
            <a:endParaRPr b="1" sz="13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1200"/>
              <a:buNone/>
            </a:pPr>
            <a:r>
              <a:rPr lang="ru" sz="1300"/>
              <a:t>Вес: </a:t>
            </a:r>
            <a:r>
              <a:rPr b="1" lang="ru" sz="1300"/>
              <a:t>~440MB</a:t>
            </a:r>
            <a:endParaRPr b="1" sz="13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1200"/>
              <a:buNone/>
            </a:pPr>
            <a:r>
              <a:rPr lang="ru" sz="1300"/>
              <a:t>Accuracy на IMDB: </a:t>
            </a:r>
            <a:r>
              <a:rPr b="1" lang="ru" sz="1300"/>
              <a:t>≈ 0.94</a:t>
            </a:r>
            <a:endParaRPr b="1" sz="13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1200"/>
              <a:buNone/>
            </a:pPr>
            <a:r>
              <a:t/>
            </a:r>
            <a:endParaRPr b="1" sz="13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1200"/>
              <a:buNone/>
            </a:pPr>
            <a:r>
              <a:rPr lang="ru" sz="1300"/>
              <a:t>Задачи: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1200"/>
              <a:buNone/>
            </a:pPr>
            <a:r>
              <a:rPr lang="ru" sz="1300"/>
              <a:t>1)Найти более компактную и эффективную архитектуру BERT (в первую очередь слои)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1200"/>
              <a:buNone/>
            </a:pPr>
            <a:r>
              <a:rPr lang="ru" sz="1300"/>
              <a:t>2)Сравнить различные стратегии NAS (Random, AlphaNAS, AdaBERT, Bayesian)</a:t>
            </a:r>
            <a:endParaRPr sz="1300"/>
          </a:p>
        </p:txBody>
      </p:sp>
      <p:sp>
        <p:nvSpPr>
          <p:cNvPr id="225" name="Google Shape;225;p30"/>
          <p:cNvSpPr txBox="1"/>
          <p:nvPr>
            <p:ph idx="12" type="sldNum"/>
          </p:nvPr>
        </p:nvSpPr>
        <p:spPr>
          <a:xfrm>
            <a:off x="116741" y="200293"/>
            <a:ext cx="52077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634983" y="676723"/>
            <a:ext cx="6756600" cy="5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Датасет</a:t>
            </a:r>
            <a:endParaRPr/>
          </a:p>
        </p:txBody>
      </p:sp>
      <p:sp>
        <p:nvSpPr>
          <p:cNvPr id="231" name="Google Shape;231;p31"/>
          <p:cNvSpPr txBox="1"/>
          <p:nvPr>
            <p:ph idx="1" type="body"/>
          </p:nvPr>
        </p:nvSpPr>
        <p:spPr>
          <a:xfrm>
            <a:off x="628650" y="1369219"/>
            <a:ext cx="7905900" cy="32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ru" sz="1300"/>
              <a:t>IMDB Dataset of 50k Movie Reviews:</a:t>
            </a:r>
            <a:endParaRPr b="1" sz="13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ru" sz="1300"/>
              <a:t>1)50 000 отзывов</a:t>
            </a:r>
            <a:endParaRPr b="1" sz="13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ru" sz="1300"/>
              <a:t>2)2 класса</a:t>
            </a:r>
            <a:endParaRPr b="1" sz="13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ru" sz="1300"/>
              <a:t>3) Классы сбалансированы (50/50)</a:t>
            </a:r>
            <a:endParaRPr b="1" sz="13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</p:txBody>
      </p:sp>
      <p:pic>
        <p:nvPicPr>
          <p:cNvPr id="232" name="Google Shape;232;p31" title="imdb_coun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073" y="745148"/>
            <a:ext cx="4348652" cy="3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634983" y="676723"/>
            <a:ext cx="6756600" cy="5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NAS</a:t>
            </a:r>
            <a:endParaRPr/>
          </a:p>
        </p:txBody>
      </p:sp>
      <p:sp>
        <p:nvSpPr>
          <p:cNvPr id="238" name="Google Shape;238;p32"/>
          <p:cNvSpPr txBox="1"/>
          <p:nvPr>
            <p:ph idx="1" type="body"/>
          </p:nvPr>
        </p:nvSpPr>
        <p:spPr>
          <a:xfrm>
            <a:off x="628650" y="1369219"/>
            <a:ext cx="7905900" cy="32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222222"/>
                </a:solidFill>
                <a:highlight>
                  <a:srgbClr val="FCFCFC"/>
                </a:highlight>
              </a:rPr>
              <a:t>Neural Architecture Search</a:t>
            </a:r>
            <a:r>
              <a:rPr lang="ru" sz="1300"/>
              <a:t> - </a:t>
            </a:r>
            <a:r>
              <a:rPr lang="ru" sz="1300">
                <a:solidFill>
                  <a:srgbClr val="222222"/>
                </a:solidFill>
                <a:highlight>
                  <a:srgbClr val="FCFCFC"/>
                </a:highlight>
              </a:rPr>
              <a:t>это процесс поиска лучшей архитектуры ML модели.</a:t>
            </a:r>
            <a:endParaRPr sz="1300">
              <a:solidFill>
                <a:srgbClr val="222222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222222"/>
                </a:solidFill>
                <a:highlight>
                  <a:srgbClr val="FCFCFC"/>
                </a:highlight>
              </a:rPr>
              <a:t>NAS получает на вход набор данных и тип задачи (классификация, регрессия etc) и на выходе дает архитектуру модели. Полученная архитектура будет работать лучше остальных архитектур для данного типа задачи при обучении на предоставленном наборе данных.</a:t>
            </a:r>
            <a:endParaRPr sz="1300">
              <a:solidFill>
                <a:srgbClr val="222222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222222"/>
                </a:solidFill>
                <a:highlight>
                  <a:srgbClr val="FFFFFF"/>
                </a:highlight>
              </a:rPr>
              <a:t>Методы для NAS классифицируются по трем категориям: 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700"/>
              </a:spcBef>
              <a:spcAft>
                <a:spcPts val="0"/>
              </a:spcAft>
              <a:buClr>
                <a:srgbClr val="222222"/>
              </a:buClr>
              <a:buSzPts val="1300"/>
              <a:buAutoNum type="arabicParenR"/>
            </a:pPr>
            <a:r>
              <a:rPr lang="ru" sz="1300">
                <a:solidFill>
                  <a:srgbClr val="222222"/>
                </a:solidFill>
                <a:highlight>
                  <a:srgbClr val="FFFFFF"/>
                </a:highlight>
              </a:rPr>
              <a:t>Пространство поиска (</a:t>
            </a:r>
            <a:r>
              <a:rPr lang="ru" sz="1300">
                <a:solidFill>
                  <a:srgbClr val="222222"/>
                </a:solidFill>
              </a:rPr>
              <a:t>Search Space</a:t>
            </a:r>
            <a:r>
              <a:rPr lang="ru" sz="1300">
                <a:solidFill>
                  <a:srgbClr val="222222"/>
                </a:solidFill>
                <a:highlight>
                  <a:srgbClr val="FFFFFF"/>
                </a:highlight>
              </a:rPr>
              <a:t>) 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AutoNum type="arabicParenR"/>
            </a:pPr>
            <a:r>
              <a:rPr lang="ru" sz="1300">
                <a:solidFill>
                  <a:srgbClr val="222222"/>
                </a:solidFill>
                <a:highlight>
                  <a:srgbClr val="FFFFFF"/>
                </a:highlight>
              </a:rPr>
              <a:t>Стратегия поиска (</a:t>
            </a:r>
            <a:r>
              <a:rPr i="1" lang="ru" sz="1300">
                <a:solidFill>
                  <a:srgbClr val="222222"/>
                </a:solidFill>
              </a:rPr>
              <a:t>Search Strategy</a:t>
            </a:r>
            <a:r>
              <a:rPr lang="ru" sz="1300">
                <a:solidFill>
                  <a:srgbClr val="222222"/>
                </a:solidFill>
                <a:highlight>
                  <a:srgbClr val="FFFFFF"/>
                </a:highlight>
              </a:rPr>
              <a:t>) 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AutoNum type="arabicParenR"/>
            </a:pPr>
            <a:r>
              <a:rPr lang="ru" sz="1300">
                <a:solidFill>
                  <a:srgbClr val="222222"/>
                </a:solidFill>
                <a:highlight>
                  <a:srgbClr val="FFFFFF"/>
                </a:highlight>
              </a:rPr>
              <a:t>Стратегия оценки эффективности (</a:t>
            </a:r>
            <a:r>
              <a:rPr i="1" lang="ru" sz="1300">
                <a:solidFill>
                  <a:srgbClr val="222222"/>
                </a:solidFill>
              </a:rPr>
              <a:t>Performance Estimation Strategy</a:t>
            </a:r>
            <a:r>
              <a:rPr lang="ru" sz="1300">
                <a:solidFill>
                  <a:srgbClr val="222222"/>
                </a:solidFill>
                <a:highlight>
                  <a:srgbClr val="FFFFFF"/>
                </a:highlight>
              </a:rPr>
              <a:t>)</a:t>
            </a:r>
            <a:endParaRPr sz="1300">
              <a:solidFill>
                <a:srgbClr val="222222"/>
              </a:solidFill>
              <a:highlight>
                <a:srgbClr val="FCFCFC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type="title"/>
          </p:nvPr>
        </p:nvSpPr>
        <p:spPr>
          <a:xfrm>
            <a:off x="634983" y="676723"/>
            <a:ext cx="6756600" cy="5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Search Space</a:t>
            </a:r>
            <a:endParaRPr/>
          </a:p>
        </p:txBody>
      </p:sp>
      <p:sp>
        <p:nvSpPr>
          <p:cNvPr id="244" name="Google Shape;244;p33"/>
          <p:cNvSpPr txBox="1"/>
          <p:nvPr>
            <p:ph idx="1" type="body"/>
          </p:nvPr>
        </p:nvSpPr>
        <p:spPr>
          <a:xfrm>
            <a:off x="628650" y="1369219"/>
            <a:ext cx="7905900" cy="32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ru" sz="1300"/>
              <a:t>Search Space - это множество всех возможных архитектур, которые может исследовать NAS</a:t>
            </a:r>
            <a:endParaRPr sz="13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ru" sz="1300"/>
              <a:t>Search Space </a:t>
            </a:r>
            <a:r>
              <a:rPr lang="ru" sz="1300"/>
              <a:t> определяет, что можно варьировать в архитектуре модели, и какие комбинации блоков и параметров допустимы</a:t>
            </a:r>
            <a:endParaRPr sz="13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ru" sz="1300"/>
              <a:t>В нашей задаче наибольшим интересом является подбор комбинации слоев для компактной модели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634983" y="676723"/>
            <a:ext cx="6756600" cy="5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Search Strategy</a:t>
            </a:r>
            <a:endParaRPr/>
          </a:p>
        </p:txBody>
      </p:sp>
      <p:sp>
        <p:nvSpPr>
          <p:cNvPr id="250" name="Google Shape;250;p34"/>
          <p:cNvSpPr txBox="1"/>
          <p:nvPr>
            <p:ph idx="1" type="body"/>
          </p:nvPr>
        </p:nvSpPr>
        <p:spPr>
          <a:xfrm>
            <a:off x="628650" y="1369219"/>
            <a:ext cx="7905900" cy="32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ru"/>
              <a:t>Search Strategy - это компонент NAS, который определяет, каким образом осуществляется поиск оптимальной архитектуры модели в рамках заданного пространства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Полный перебор всех возможных архитектур часто просто невозможен (слишком дорого по времени и ресурсам)</a:t>
            </a:r>
            <a:br>
              <a:rPr lang="ru"/>
            </a:b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Эффективная стратегия поиска позволяет: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ru"/>
              <a:t>Быстро находить лучшие архитектуры</a:t>
            </a:r>
            <a:br>
              <a:rPr lang="ru"/>
            </a:b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/>
              <a:t>Снижать вычислительные затраты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Используемые Search Strategy: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Random Search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AlphaNAS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AdaBert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Bayesian NAS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type="title"/>
          </p:nvPr>
        </p:nvSpPr>
        <p:spPr>
          <a:xfrm>
            <a:off x="634983" y="676723"/>
            <a:ext cx="6756600" cy="5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Performance Estimation Strategy</a:t>
            </a:r>
            <a:endParaRPr/>
          </a:p>
        </p:txBody>
      </p:sp>
      <p:sp>
        <p:nvSpPr>
          <p:cNvPr id="256" name="Google Shape;256;p35"/>
          <p:cNvSpPr txBox="1"/>
          <p:nvPr>
            <p:ph idx="1" type="body"/>
          </p:nvPr>
        </p:nvSpPr>
        <p:spPr>
          <a:xfrm>
            <a:off x="628650" y="1369219"/>
            <a:ext cx="7905900" cy="32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Performance Estimation Strategy - это способ, с помощью которого NAS оценивает качество каждой предложенной архитектуры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Обучение даже одной архитектуры BERT с нуля - </a:t>
            </a:r>
            <a:r>
              <a:rPr b="1" lang="ru"/>
              <a:t>дорого и долго</a:t>
            </a:r>
            <a:br>
              <a:rPr b="1" lang="ru"/>
            </a:br>
            <a:endParaRPr b="1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ru"/>
              <a:t>Нужно быстро и точно </a:t>
            </a:r>
            <a:r>
              <a:rPr b="1" lang="ru"/>
              <a:t>оценить потенциал</a:t>
            </a:r>
            <a:r>
              <a:rPr lang="ru"/>
              <a:t> архитектуры, не тратя часы на её полное обучение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ru"/>
              <a:t>Используемые методы:</a:t>
            </a:r>
            <a:endParaRPr/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Полное обучение</a:t>
            </a:r>
            <a:endParaRPr/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Early stopping</a:t>
            </a:r>
            <a:endParaRPr/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Proxy tasks</a:t>
            </a:r>
            <a:endParaRPr/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Surrogate model</a:t>
            </a:r>
            <a:endParaRPr/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Distillation loss + Efficiency loss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/>
          <p:nvPr>
            <p:ph type="title"/>
          </p:nvPr>
        </p:nvSpPr>
        <p:spPr>
          <a:xfrm>
            <a:off x="634983" y="676723"/>
            <a:ext cx="6756600" cy="5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Дообученный BERT (бенчмарк)</a:t>
            </a:r>
            <a:endParaRPr/>
          </a:p>
        </p:txBody>
      </p:sp>
      <p:sp>
        <p:nvSpPr>
          <p:cNvPr id="262" name="Google Shape;262;p36"/>
          <p:cNvSpPr txBox="1"/>
          <p:nvPr>
            <p:ph idx="1" type="body"/>
          </p:nvPr>
        </p:nvSpPr>
        <p:spPr>
          <a:xfrm>
            <a:off x="628650" y="1369219"/>
            <a:ext cx="7905900" cy="32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ru"/>
              <a:t>Accuracy ± 94%</a:t>
            </a:r>
            <a:endParaRPr/>
          </a:p>
        </p:txBody>
      </p:sp>
      <p:pic>
        <p:nvPicPr>
          <p:cNvPr id="263" name="Google Shape;263;p36" title="bert-parameter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950" y="1910650"/>
            <a:ext cx="642545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type="title"/>
          </p:nvPr>
        </p:nvSpPr>
        <p:spPr>
          <a:xfrm>
            <a:off x="634983" y="676723"/>
            <a:ext cx="6756600" cy="53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Random Search</a:t>
            </a:r>
            <a:endParaRPr/>
          </a:p>
        </p:txBody>
      </p:sp>
      <p:sp>
        <p:nvSpPr>
          <p:cNvPr id="269" name="Google Shape;269;p37"/>
          <p:cNvSpPr txBox="1"/>
          <p:nvPr>
            <p:ph idx="1" type="body"/>
          </p:nvPr>
        </p:nvSpPr>
        <p:spPr>
          <a:xfrm>
            <a:off x="628650" y="1293019"/>
            <a:ext cx="7905900" cy="32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Random Search</a:t>
            </a:r>
            <a:r>
              <a:rPr lang="ru"/>
              <a:t> - простейшая стратегия NAS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ru"/>
              <a:t>На каждом шаге случайным образом выбирается архитектура из пространства поиска, затем она обучается и оценивается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ru"/>
              <a:t>Характеристика:</a:t>
            </a:r>
            <a:endParaRPr/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Не требует градиентов, эвристик или метаобучения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Легко реализуется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Подходит для задач с малыми размерами search space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ru"/>
              <a:t>Ограничения:</a:t>
            </a:r>
            <a:endParaRPr/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Неэффективен в больших пространствах: можно долго не находить хорошие архитектуры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Каждая новая архитектура не использует знания из предыдущих запусков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Плохо масштабируется при увеличении числа параметров архитектуры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Тема Office">
  <a:themeElements>
    <a:clrScheme name="RANEPA">
      <a:dk1>
        <a:srgbClr val="000000"/>
      </a:dk1>
      <a:lt1>
        <a:srgbClr val="FFFFFF"/>
      </a:lt1>
      <a:dk2>
        <a:srgbClr val="404040"/>
      </a:dk2>
      <a:lt2>
        <a:srgbClr val="E7E6E6"/>
      </a:lt2>
      <a:accent1>
        <a:srgbClr val="A30236"/>
      </a:accent1>
      <a:accent2>
        <a:srgbClr val="ED7D31"/>
      </a:accent2>
      <a:accent3>
        <a:srgbClr val="879DC1"/>
      </a:accent3>
      <a:accent4>
        <a:srgbClr val="FF5C36"/>
      </a:accent4>
      <a:accent5>
        <a:srgbClr val="3F5CBD"/>
      </a:accent5>
      <a:accent6>
        <a:srgbClr val="12A3AD"/>
      </a:accent6>
      <a:hlink>
        <a:srgbClr val="6D6D6D"/>
      </a:hlink>
      <a:folHlink>
        <a:srgbClr val="AFAB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