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6EA8BF-AA82-4A5F-B653-AB9C0FA26EC5}">
  <a:tblStyle styleId="{096EA8BF-AA82-4A5F-B653-AB9C0FA26E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bc22afeb7_4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4bc22afeb7_4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bc22afe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bc22afe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bc22afe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bc22afe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bc22afe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4bc22afe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4bc22afe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4bc22afe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bc22afe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bc22afe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bd24b3ec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bd24b3ec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bd24b3ec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bd24b3ec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bc22afe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bc22afe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d62ff52c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d62ff52c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bc22afe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bc22afe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d24b3ec5_2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bd24b3ec5_2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d62ff52c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4d62ff52c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bc22afeb7_4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4bc22afeb7_4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bd24b3ec5_2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4bd24b3ec5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bc22afe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bc22afe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bd24b3ec5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bd24b3ec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bc22afeb7_4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4bc22afeb7_4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bd24b3ec5_2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4bd24b3ec5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bd24b3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bd24b3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bc22afe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bc22afe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итульный слайд" type="title">
  <p:cSld name="TITL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46881" y="1215572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46881" y="2985964"/>
            <a:ext cx="7354120" cy="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7922" y="0"/>
            <a:ext cx="295607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0" y="247634"/>
            <a:ext cx="1314340" cy="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 rot="-5400001">
            <a:off x="8282000" y="706864"/>
            <a:ext cx="519283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8556936" y="1056327"/>
            <a:ext cx="0" cy="173137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/>
        </p:nvSpPr>
        <p:spPr>
          <a:xfrm rot="-5400001">
            <a:off x="8140992" y="4210699"/>
            <a:ext cx="824927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РАНХиГС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70" name="Google Shape;70;p15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type="title"/>
          </p:nvPr>
        </p:nvSpPr>
        <p:spPr>
          <a:xfrm>
            <a:off x="634983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28650" y="1369219"/>
            <a:ext cx="790604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250" lIns="64500" spcFirstLastPara="1" rIns="64500" wrap="square" tIns="32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b="0" i="0" lang="ru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440" y="0"/>
            <a:ext cx="7465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>
  <p:cSld name="1_Пусто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88" name="Google Shape;88;p17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94" name="Google Shape;94;p18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8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143001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2575528" y="485404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4777112" y="485404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04" name="Google Shape;104;p19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9"/>
          <p:cNvSpPr txBox="1"/>
          <p:nvPr>
            <p:ph type="ctrTitle"/>
          </p:nvPr>
        </p:nvSpPr>
        <p:spPr>
          <a:xfrm>
            <a:off x="634983" y="691157"/>
            <a:ext cx="6102685" cy="402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514491" y="2069201"/>
            <a:ext cx="4724902" cy="187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b="1"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76012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2328657" y="1706113"/>
            <a:ext cx="4847785" cy="187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0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4828"/>
          <a:stretch/>
        </p:blipFill>
        <p:spPr>
          <a:xfrm>
            <a:off x="7538228" y="-1"/>
            <a:ext cx="1376305" cy="7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20" name="Google Shape;120;p20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25" name="Google Shape;125;p21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1"/>
          <p:cNvSpPr txBox="1"/>
          <p:nvPr>
            <p:ph type="title"/>
          </p:nvPr>
        </p:nvSpPr>
        <p:spPr>
          <a:xfrm>
            <a:off x="634983" y="676723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/>
          <p:nvPr>
            <p:ph idx="2" type="pic"/>
          </p:nvPr>
        </p:nvSpPr>
        <p:spPr>
          <a:xfrm>
            <a:off x="3062730" y="1259303"/>
            <a:ext cx="5451428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Рисунок с подписью">
  <p:cSld name="1_Рисунок с подписью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36" name="Google Shape;136;p22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2"/>
          <p:cNvSpPr txBox="1"/>
          <p:nvPr>
            <p:ph type="title"/>
          </p:nvPr>
        </p:nvSpPr>
        <p:spPr>
          <a:xfrm>
            <a:off x="634983" y="649654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062730" y="1259303"/>
            <a:ext cx="2566988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3" name="Google Shape;143;p22"/>
          <p:cNvSpPr/>
          <p:nvPr>
            <p:ph idx="3" type="pic"/>
          </p:nvPr>
        </p:nvSpPr>
        <p:spPr>
          <a:xfrm>
            <a:off x="5914940" y="1259303"/>
            <a:ext cx="2566988" cy="3198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Рисунок с подписью">
  <p:cSld name="2_Рисунок с подписью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48" name="Google Shape;148;p23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3"/>
          <p:cNvSpPr txBox="1"/>
          <p:nvPr>
            <p:ph type="title"/>
          </p:nvPr>
        </p:nvSpPr>
        <p:spPr>
          <a:xfrm>
            <a:off x="629842" y="676723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/>
          <p:nvPr>
            <p:ph idx="2" type="pic"/>
          </p:nvPr>
        </p:nvSpPr>
        <p:spPr>
          <a:xfrm>
            <a:off x="3062730" y="1259303"/>
            <a:ext cx="1637594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3"/>
          <p:cNvSpPr/>
          <p:nvPr>
            <p:ph idx="3" type="pic"/>
          </p:nvPr>
        </p:nvSpPr>
        <p:spPr>
          <a:xfrm>
            <a:off x="4952237" y="1259303"/>
            <a:ext cx="1637594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3"/>
          <p:cNvSpPr/>
          <p:nvPr>
            <p:ph idx="4" type="pic"/>
          </p:nvPr>
        </p:nvSpPr>
        <p:spPr>
          <a:xfrm>
            <a:off x="6844656" y="1259303"/>
            <a:ext cx="1637594" cy="3198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Рисунок с подписью">
  <p:cSld name="3_Рисунок с подписью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61" name="Google Shape;161;p24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4"/>
          <p:cNvSpPr txBox="1"/>
          <p:nvPr>
            <p:ph type="title"/>
          </p:nvPr>
        </p:nvSpPr>
        <p:spPr>
          <a:xfrm>
            <a:off x="629842" y="676723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4"/>
          <p:cNvSpPr/>
          <p:nvPr>
            <p:ph idx="2" type="pic"/>
          </p:nvPr>
        </p:nvSpPr>
        <p:spPr>
          <a:xfrm>
            <a:off x="3062730" y="1259303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8" name="Google Shape;168;p24"/>
          <p:cNvSpPr/>
          <p:nvPr>
            <p:ph idx="3" type="pic"/>
          </p:nvPr>
        </p:nvSpPr>
        <p:spPr>
          <a:xfrm>
            <a:off x="4952237" y="1259303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4"/>
          <p:cNvSpPr/>
          <p:nvPr>
            <p:ph idx="4" type="pic"/>
          </p:nvPr>
        </p:nvSpPr>
        <p:spPr>
          <a:xfrm>
            <a:off x="6844656" y="1259303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4"/>
          <p:cNvSpPr/>
          <p:nvPr>
            <p:ph idx="5" type="pic"/>
          </p:nvPr>
        </p:nvSpPr>
        <p:spPr>
          <a:xfrm>
            <a:off x="3062730" y="3105868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4"/>
          <p:cNvSpPr/>
          <p:nvPr>
            <p:ph idx="6" type="pic"/>
          </p:nvPr>
        </p:nvSpPr>
        <p:spPr>
          <a:xfrm>
            <a:off x="4952237" y="3105868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4"/>
          <p:cNvSpPr/>
          <p:nvPr>
            <p:ph idx="7" type="pic"/>
          </p:nvPr>
        </p:nvSpPr>
        <p:spPr>
          <a:xfrm>
            <a:off x="6844656" y="3105868"/>
            <a:ext cx="1637594" cy="14712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77" name="Google Shape;177;p25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87" name="Google Shape;187;p26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6"/>
          <p:cNvSpPr txBox="1"/>
          <p:nvPr>
            <p:ph type="title"/>
          </p:nvPr>
        </p:nvSpPr>
        <p:spPr>
          <a:xfrm>
            <a:off x="628650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Титульный слайд">
  <p:cSld name="7_Титульный слайд">
    <p:bg>
      <p:bgPr>
        <a:solidFill>
          <a:srgbClr val="7F7F7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ctrTitle"/>
          </p:nvPr>
        </p:nvSpPr>
        <p:spPr>
          <a:xfrm>
            <a:off x="646881" y="1215573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646881" y="2985966"/>
            <a:ext cx="7354120" cy="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7922" y="0"/>
            <a:ext cx="295607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0" y="247634"/>
            <a:ext cx="1314340" cy="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 rot="-5400001">
            <a:off x="8282000" y="706864"/>
            <a:ext cx="519283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8556936" y="1056327"/>
            <a:ext cx="0" cy="173137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7"/>
          <p:cNvSpPr txBox="1"/>
          <p:nvPr/>
        </p:nvSpPr>
        <p:spPr>
          <a:xfrm rot="-5400001">
            <a:off x="8140992" y="4210699"/>
            <a:ext cx="824927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РАНХиГС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Титульный слайд">
  <p:cSld name="8_Титульный слайд">
    <p:bg>
      <p:bgPr>
        <a:solidFill>
          <a:srgbClr val="A5A5A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ctrTitle"/>
          </p:nvPr>
        </p:nvSpPr>
        <p:spPr>
          <a:xfrm>
            <a:off x="646881" y="1215573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646881" y="2985966"/>
            <a:ext cx="7354120" cy="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05" name="Google Shape;205;p28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7922" y="0"/>
            <a:ext cx="295607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0" y="247634"/>
            <a:ext cx="1314340" cy="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 rot="-5400001">
            <a:off x="8282000" y="706864"/>
            <a:ext cx="519283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8"/>
          <p:cNvCxnSpPr/>
          <p:nvPr/>
        </p:nvCxnSpPr>
        <p:spPr>
          <a:xfrm>
            <a:off x="8556936" y="1056327"/>
            <a:ext cx="0" cy="173137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8"/>
          <p:cNvSpPr txBox="1"/>
          <p:nvPr/>
        </p:nvSpPr>
        <p:spPr>
          <a:xfrm rot="-5400001">
            <a:off x="8140992" y="4210699"/>
            <a:ext cx="824927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РАНХиГС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90604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ctrTitle"/>
          </p:nvPr>
        </p:nvSpPr>
        <p:spPr>
          <a:xfrm>
            <a:off x="646881" y="1215572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lang="ru" sz="2400"/>
            </a:br>
            <a:br>
              <a:rPr lang="ru" sz="2400"/>
            </a:br>
            <a:r>
              <a:rPr lang="ru" sz="2600"/>
              <a:t>Сжатие BERT c помощью Neural Architecture Search</a:t>
            </a:r>
            <a:endParaRPr b="0" sz="2600">
              <a:solidFill>
                <a:schemeClr val="accent1"/>
              </a:solidFill>
            </a:endParaRPr>
          </a:p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646881" y="2960415"/>
            <a:ext cx="7354120" cy="1136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ru" sz="1100"/>
              <a:t>Конзафаров Илья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ru" sz="1100"/>
              <a:t>Селиванец Алина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ru" sz="1100"/>
              <a:t>Сердюков Андрей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644720" y="4480696"/>
            <a:ext cx="1514735" cy="23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Москва 2025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Search Strategy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/>
              <a:t>Search Strategy</a:t>
            </a:r>
            <a:r>
              <a:rPr lang="ru"/>
              <a:t> - стратегия (алгоритм) исследования пространства поиска, определяющая, каким образом NAS будет выбирать и пробовать новые архитектуры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Полный перебор всех возможных архитектур из search space, как правило, невозможен на практике - это слишком затратно по времени и вычислительным ресурсам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Эффективная стратегия поиска нужна, чтобы </a:t>
            </a:r>
            <a:r>
              <a:rPr b="1" lang="ru"/>
              <a:t>быстро</a:t>
            </a:r>
            <a:r>
              <a:rPr lang="ru"/>
              <a:t> находить удачные архитектуры и </a:t>
            </a:r>
            <a:r>
              <a:rPr b="1" lang="ru"/>
              <a:t>минимизировать</a:t>
            </a:r>
            <a:r>
              <a:rPr lang="ru"/>
              <a:t> затраты на неудачные пробы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 нашем проекте рассматриваются четыре подхода к поиску архитектуры: простой случайный поиск (Random Search), метод AlphaNAS, алгоритм сжатия BERT под названием AdaBERT и байесовский метод (Bayesian NAS).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Estimation Strategy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Performance Estimation</a:t>
            </a:r>
            <a:r>
              <a:rPr lang="ru"/>
              <a:t> - стратегия быстрой оценки качества каждой архитектуры-кандидата без полного обучения модели с нуля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Обучение и проверка </a:t>
            </a:r>
            <a:r>
              <a:rPr b="1" lang="ru"/>
              <a:t>каждой</a:t>
            </a:r>
            <a:r>
              <a:rPr lang="ru"/>
              <a:t> новой архитектуры BERT до конца – крайне долгий и ресурсоемкий процесс, поэтому нужен способ оценивать потенциал моделей быстрее</a:t>
            </a:r>
            <a:br>
              <a:rPr b="1" lang="ru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Решение: использовать приближенные методы оценки, которые предсказывают качество модели раньше (или без) полного обучения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 нашем подходе применён ряд таких методов: ограниченное обучение модели (early stopping на ранних эпохах), использование упрощенных прокси-задач, моделей-суррогатов для предсказания точности, а также </a:t>
            </a:r>
            <a:r>
              <a:rPr b="1" lang="ru"/>
              <a:t>distillation loss</a:t>
            </a:r>
            <a:r>
              <a:rPr lang="ru"/>
              <a:t> (передача знаний от большой модели) и дополнительный </a:t>
            </a:r>
            <a:r>
              <a:rPr b="1" lang="ru"/>
              <a:t>штраф за сложность</a:t>
            </a:r>
            <a:r>
              <a:rPr lang="ru"/>
              <a:t> модели (efficiency loss) при обучении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Random Search</a:t>
            </a:r>
            <a:endParaRPr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628650" y="12930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Random Search</a:t>
            </a:r>
            <a:r>
              <a:rPr lang="ru"/>
              <a:t> -  простейший подход к NAS, где на каждом шаге </a:t>
            </a:r>
            <a:r>
              <a:rPr b="1" lang="ru"/>
              <a:t>случайно выбирается архитектура</a:t>
            </a:r>
            <a:r>
              <a:rPr lang="ru"/>
              <a:t> из пространства поиска и оценивается ее качество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/>
              <a:t>Плюсы:</a:t>
            </a:r>
            <a:r>
              <a:rPr lang="ru"/>
              <a:t> 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Этот метод </a:t>
            </a:r>
            <a:r>
              <a:rPr b="1" lang="ru"/>
              <a:t>предельно простой</a:t>
            </a:r>
            <a:r>
              <a:rPr lang="ru"/>
              <a:t> - не нужны ни градиенты, ни сложные эвристики или мета-алгоритмы, ведь реализовать случайный перебор очень легко. Такой подход работает приемлемо, когда пространство поиска невелико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/>
              <a:t>Минусы:</a:t>
            </a:r>
            <a:r>
              <a:rPr lang="ru"/>
              <a:t> 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 больших пространствах </a:t>
            </a:r>
            <a:r>
              <a:rPr b="1" lang="ru"/>
              <a:t>неэффективен</a:t>
            </a:r>
            <a:r>
              <a:rPr lang="ru"/>
              <a:t> – случайный перебор может долго не находить удачную архитектуру. Метод плохо масштабируется с ростом размеров модели и не использует информацию о предыдущих попытках (каждый выбор делается с нуля  без учета накопленного опыта)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502608" y="651498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Alpha NAS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502600" y="109186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/>
              <a:t>AlphaNAS</a:t>
            </a:r>
            <a:r>
              <a:rPr lang="ru"/>
              <a:t> – это подход, основанный на </a:t>
            </a:r>
            <a:r>
              <a:rPr b="1" lang="ru"/>
              <a:t>эволюционном поиске в пространстве абстрактных свойств архитектуры,</a:t>
            </a:r>
            <a:r>
              <a:rPr lang="ru"/>
              <a:t> а не в пространстве конкретных архитектур. Ключевая идея AlphaNAS заключается в том, чтобы описывать архитектуру набором высокоуровневых свойств (например, размер модели, число слоев, типы операций), и выполнять мутации на уровне этих свойств, а затем синтезировать архитектуры с заданными свойствами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Шаги алгоритма: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Определяем абстрактное представление архитектуры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Формируем начальную популяцию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Оцениваем каждую архитектуру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Отбираем лучших и проводим мутацию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Синтезируем и дообучаем нового кандидата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Повторяем заданное количество итераций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Differentiable NAS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619050" y="1421244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Оптимизационная задача: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Использовали Differentiable NAS: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Сначала определили набор возможных операция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Каждой операции соответствует вес альфа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Итоговое представление это взвешенное по всем операциям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Для сохранения дифференцируемости используем Gumbel-Softmax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2" title="Снимок экрана 2025-04-14 в 22.47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50" y="1681050"/>
            <a:ext cx="4428926" cy="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Differentiable NAS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508475" y="12137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300"/>
              <a:t>Оптимизационная задача: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3"/>
          <p:cNvSpPr/>
          <p:nvPr/>
        </p:nvSpPr>
        <p:spPr>
          <a:xfrm>
            <a:off x="3180250" y="2835550"/>
            <a:ext cx="1489200" cy="29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DNAS </a:t>
            </a:r>
            <a:endParaRPr/>
          </a:p>
        </p:txBody>
      </p:sp>
      <p:cxnSp>
        <p:nvCxnSpPr>
          <p:cNvPr id="327" name="Google Shape;327;p43"/>
          <p:cNvCxnSpPr/>
          <p:nvPr/>
        </p:nvCxnSpPr>
        <p:spPr>
          <a:xfrm flipH="1">
            <a:off x="2776950" y="3128200"/>
            <a:ext cx="4098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3"/>
          <p:cNvCxnSpPr/>
          <p:nvPr/>
        </p:nvCxnSpPr>
        <p:spPr>
          <a:xfrm>
            <a:off x="3746050" y="3134725"/>
            <a:ext cx="66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3"/>
          <p:cNvCxnSpPr/>
          <p:nvPr/>
        </p:nvCxnSpPr>
        <p:spPr>
          <a:xfrm>
            <a:off x="4311950" y="3134725"/>
            <a:ext cx="66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3"/>
          <p:cNvCxnSpPr/>
          <p:nvPr/>
        </p:nvCxnSpPr>
        <p:spPr>
          <a:xfrm>
            <a:off x="4669550" y="3134725"/>
            <a:ext cx="5073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43"/>
          <p:cNvSpPr/>
          <p:nvPr/>
        </p:nvSpPr>
        <p:spPr>
          <a:xfrm>
            <a:off x="1703925" y="3453400"/>
            <a:ext cx="12228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Эмбеддинги</a:t>
            </a: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1703925" y="3453400"/>
            <a:ext cx="12228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Эмбеддинги</a:t>
            </a:r>
            <a:endParaRPr/>
          </a:p>
        </p:txBody>
      </p:sp>
      <p:sp>
        <p:nvSpPr>
          <p:cNvPr id="333" name="Google Shape;333;p43"/>
          <p:cNvSpPr/>
          <p:nvPr/>
        </p:nvSpPr>
        <p:spPr>
          <a:xfrm>
            <a:off x="3056675" y="3466400"/>
            <a:ext cx="9822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SC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>
            <a:off x="4100400" y="3459925"/>
            <a:ext cx="943200" cy="6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класси-фикатор</a:t>
            </a:r>
            <a:endParaRPr/>
          </a:p>
        </p:txBody>
      </p:sp>
      <p:sp>
        <p:nvSpPr>
          <p:cNvPr id="335" name="Google Shape;335;p43"/>
          <p:cNvSpPr/>
          <p:nvPr/>
        </p:nvSpPr>
        <p:spPr>
          <a:xfrm>
            <a:off x="5176825" y="3420875"/>
            <a:ext cx="1326600" cy="4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Усреднение по токенам </a:t>
            </a:r>
            <a:endParaRPr/>
          </a:p>
        </p:txBody>
      </p:sp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369" y="558725"/>
            <a:ext cx="625173" cy="6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 title="Снимок экрана 2025-04-14 в 22.47.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75" y="1552500"/>
            <a:ext cx="4428926" cy="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Differentiable NAS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619050" y="1421244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Также добавлены штрафы за сложную архитектуру: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FLOPS - вычислительная стоимость операции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Params - оценивает памятную стоимость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 нами был реализован механизм передачи знаний от модели-учителя к сжатой модели-ученика: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Сопоставляются скрытые представления между слоями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Вычисляется MSE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 время обучения Gumbel-Softmax помогает выбирать операции в рамках SearchCell. После завершения обучения архитектура замораживается, остаются только операции с наибольшим весом, остальное отбрасываем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4" title="Снимок экрана 2025-04-14 в 22.58.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51" y="1803426"/>
            <a:ext cx="3789525" cy="6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BANANAS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619050" y="114926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</a:rPr>
              <a:t>BANANAS - метод, изначально предназначенный для поиска оптимальных архитектур нейросетей, но адаптированный в нашем случае для тюнинга гиперпараметров предобученных моделей. 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</a:rPr>
              <a:t>Основные положения </a:t>
            </a:r>
            <a:r>
              <a:rPr lang="ru" sz="1300">
                <a:solidFill>
                  <a:srgbClr val="222222"/>
                </a:solidFill>
              </a:rPr>
              <a:t>метода</a:t>
            </a:r>
            <a:r>
              <a:rPr lang="ru" sz="1300">
                <a:solidFill>
                  <a:srgbClr val="222222"/>
                </a:solidFill>
              </a:rPr>
              <a:t>: 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Использование кодировки path encoding - не подходит для задачи, поскольку метод заточен под графы операций, а не под поиск гиперпараметров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Сравнение моделей-предсказателей (суррогатов) - лучший вариант - сети прямого распространения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Калибровка </a:t>
            </a:r>
            <a:r>
              <a:rPr lang="ru" sz="1300">
                <a:solidFill>
                  <a:srgbClr val="222222"/>
                </a:solidFill>
              </a:rPr>
              <a:t>неопределенности</a:t>
            </a:r>
            <a:r>
              <a:rPr lang="ru" sz="1300">
                <a:solidFill>
                  <a:srgbClr val="222222"/>
                </a:solidFill>
              </a:rPr>
              <a:t> - ансамбли предсказателей работают лучше, чем байесовские сети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Функция расширения и её оптимизация - сначала используем модель-суррогат для оценки перспективности новых конфигураций, добавляем случайность путем случайного выбора статуса слоев, мутация лучших конфигураций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BANANAS</a:t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619050" y="114926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</a:rPr>
              <a:t>BANANAS - метод, изначально предназначенный для поиска оптимальных архитектур нейросетей, но адаптированный в нашем случае для тюнинга гиперпараметров предобученных моделей. 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</a:rPr>
              <a:t>Алгоритм работы: 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Генерируется случайные значения гиперпараметров (значения </a:t>
            </a:r>
            <a:r>
              <a:rPr lang="ru" sz="1300">
                <a:solidFill>
                  <a:srgbClr val="222222"/>
                </a:solidFill>
              </a:rPr>
              <a:t>слоев</a:t>
            </a:r>
            <a:r>
              <a:rPr lang="ru" sz="1300">
                <a:solidFill>
                  <a:srgbClr val="222222"/>
                </a:solidFill>
              </a:rPr>
              <a:t> от 4 до 12)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Оценивается полученная архитектура и сохраняется в историю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Инициализация ансамбля предсказателей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Обучение предсказателей на исторических данных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Генерируются новые конфигурации на основании лучших существующих, путем случайной смены статуса активности у слоев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Выбор и оценка лучшей конфигурации</a:t>
            </a:r>
            <a:endParaRPr sz="1300">
              <a:solidFill>
                <a:srgbClr val="22222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</a:rPr>
              <a:t>Общее число итераций = 10, число начальных точек = 5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628658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graphicFrame>
        <p:nvGraphicFramePr>
          <p:cNvPr id="362" name="Google Shape;362;p47"/>
          <p:cNvGraphicFramePr/>
          <p:nvPr/>
        </p:nvGraphicFramePr>
        <p:xfrm>
          <a:off x="502575" y="112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{096EA8BF-AA82-4A5F-B653-AB9C0FA26EC5}</a:tableStyleId>
              </a:tblPr>
              <a:tblGrid>
                <a:gridCol w="1506625"/>
                <a:gridCol w="1447800"/>
                <a:gridCol w="1447800"/>
                <a:gridCol w="1447800"/>
                <a:gridCol w="1447800"/>
              </a:tblGrid>
              <a:tr h="5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на пример (мс)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Общее время (сек)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Параметров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BERT (Андрей)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93,3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512,77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109 483 778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/>
                        <a:t>BERT (Илья)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94,12*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511,22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109 483 778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BERT (Алина)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93,67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508,51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109 483 778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BanaNAS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90,31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209,58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52 780 802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Random 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90,77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246,48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59 868 674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/>
                        <a:t>DNAS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88,01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/>
                        <a:t>0,02*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74,20*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7 814 146*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AlphaNAS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90,27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209,73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52 780 802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637558" y="698673"/>
            <a:ext cx="6756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ru"/>
              <a:t>Проблема и постановка задачи 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35975" y="1479800"/>
            <a:ext cx="8632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			Кузя									Мирослав					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Использует обычный BERT,</a:t>
            </a:r>
            <a:r>
              <a:rPr lang="ru" sz="1300"/>
              <a:t> тратит</a:t>
            </a:r>
            <a:r>
              <a:rPr lang="ru" sz="1300"/>
              <a:t>				        Оптимизирует архитектуру BERT,</a:t>
            </a:r>
            <a:r>
              <a:rPr lang="ru" sz="1300"/>
              <a:t> 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на обучение несколько часов, 				        тратит на обучение в n раз меньше времени, 	а во время обучения деградирует 				        сэкономленное время тратит на саморазвитие		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116740" y="200293"/>
            <a:ext cx="52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950" y="2175463"/>
            <a:ext cx="2117850" cy="11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3544500" y="1235675"/>
            <a:ext cx="2055000" cy="32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студентов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075" y="1963375"/>
            <a:ext cx="1326475" cy="1411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0"/>
          <p:cNvCxnSpPr>
            <a:endCxn id="228" idx="0"/>
          </p:cNvCxnSpPr>
          <p:nvPr/>
        </p:nvCxnSpPr>
        <p:spPr>
          <a:xfrm>
            <a:off x="5626913" y="1558675"/>
            <a:ext cx="5454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0"/>
          <p:cNvCxnSpPr/>
          <p:nvPr/>
        </p:nvCxnSpPr>
        <p:spPr>
          <a:xfrm flipH="1">
            <a:off x="2620200" y="1547863"/>
            <a:ext cx="9243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628658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Выполненная работа</a:t>
            </a:r>
            <a:endParaRPr/>
          </a:p>
        </p:txBody>
      </p:sp>
      <p:graphicFrame>
        <p:nvGraphicFramePr>
          <p:cNvPr id="368" name="Google Shape;368;p48"/>
          <p:cNvGraphicFramePr/>
          <p:nvPr/>
        </p:nvGraphicFramePr>
        <p:xfrm>
          <a:off x="410125" y="112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{096EA8BF-AA82-4A5F-B653-AB9C0FA26EC5}</a:tableStyleId>
              </a:tblPr>
              <a:tblGrid>
                <a:gridCol w="1758750"/>
                <a:gridCol w="1363750"/>
                <a:gridCol w="1279725"/>
                <a:gridCol w="1447800"/>
              </a:tblGrid>
              <a:tr h="5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Участник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Андрей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Алина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Илья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Дообучение 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  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Random 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       ✅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BanaNas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  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AlphaNAS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Презентация / оформление гита / тех репорты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        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ctrTitle"/>
          </p:nvPr>
        </p:nvSpPr>
        <p:spPr>
          <a:xfrm>
            <a:off x="646881" y="1215572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ru" sz="2700"/>
              <a:t>СПАСИБО ЗА ВНИМАНИЕ!</a:t>
            </a:r>
            <a:endParaRPr sz="2700"/>
          </a:p>
        </p:txBody>
      </p:sp>
      <p:sp>
        <p:nvSpPr>
          <p:cNvPr id="374" name="Google Shape;374;p49"/>
          <p:cNvSpPr txBox="1"/>
          <p:nvPr/>
        </p:nvSpPr>
        <p:spPr>
          <a:xfrm>
            <a:off x="644720" y="4480696"/>
            <a:ext cx="1514735" cy="23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Москва 2</a:t>
            </a:r>
            <a:r>
              <a:rPr lang="ru" sz="1000">
                <a:solidFill>
                  <a:srgbClr val="FFFFFF"/>
                </a:solidFill>
              </a:rPr>
              <a:t>025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ru"/>
              <a:t>Проблематика задачи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b="1" lang="ru" sz="1300"/>
              <a:t>Цель:</a:t>
            </a:r>
            <a:r>
              <a:rPr lang="ru" sz="1300"/>
              <a:t> Мы не хотим быть как Кузя, поэтому будем оптимизировать BERT </a:t>
            </a:r>
            <a:r>
              <a:rPr lang="ru" sz="1300"/>
              <a:t>(bert-base-uncased)</a:t>
            </a:r>
            <a:r>
              <a:rPr lang="ru" sz="1300"/>
              <a:t> под нашу задачу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b="1" lang="ru" sz="1300"/>
              <a:t>Причины: 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BERT</a:t>
            </a:r>
            <a:r>
              <a:rPr b="1" lang="ru" sz="1300"/>
              <a:t> </a:t>
            </a:r>
            <a:r>
              <a:rPr lang="ru" sz="1300"/>
              <a:t>содержит ~ 109 млн параметров (что объективно </a:t>
            </a:r>
            <a:r>
              <a:rPr b="1" lang="ru" sz="1300"/>
              <a:t>очень много</a:t>
            </a:r>
            <a:r>
              <a:rPr lang="ru" sz="1300"/>
              <a:t>)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300"/>
              <a:t>Огромное время на обучение и инференс,</a:t>
            </a:r>
            <a:r>
              <a:rPr lang="ru" sz="1300"/>
              <a:t> особенно если работать на больших данных и в режиме реального времени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BERT</a:t>
            </a:r>
            <a:r>
              <a:rPr lang="ru" sz="1300"/>
              <a:t>, по сути, не оптимизирован под конкретную задачу и </a:t>
            </a:r>
            <a:r>
              <a:rPr b="1" lang="ru" sz="1300"/>
              <a:t>архитектура одинакова</a:t>
            </a:r>
            <a:r>
              <a:rPr lang="ru" sz="1300"/>
              <a:t> для всех задач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Сложно развернуть на проде ??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116740" y="200293"/>
            <a:ext cx="52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 данным?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300"/>
              <a:t>IMDB Dataset of 50k Movie Reviews:</a:t>
            </a:r>
            <a:endParaRPr b="1" sz="1300"/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AutoNum type="arabicParenR"/>
            </a:pPr>
            <a:r>
              <a:rPr b="1" lang="ru" sz="1300"/>
              <a:t>50 000 отзывов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ru" sz="1300"/>
              <a:t>2 класса (токсичные или нет)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ru" sz="1300"/>
              <a:t>Классы сбалансированы (~50/50)</a:t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pic>
        <p:nvPicPr>
          <p:cNvPr id="244" name="Google Shape;244;p32" title="imdb_cou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98" y="1369223"/>
            <a:ext cx="4348652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имеем на начало?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628650" y="1369225"/>
            <a:ext cx="45867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/>
              <a:t>Мы дообучили нашу модель и получили следующие результаты: 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400" y="1863401"/>
            <a:ext cx="3158486" cy="20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5315400" y="1369225"/>
            <a:ext cx="38901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300"/>
              <a:t>ГПУ в колабе, после 3 часов обучения:</a:t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189200" y="186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{096EA8BF-AA82-4A5F-B653-AB9C0FA26EC5}</a:tableStyleId>
              </a:tblPr>
              <a:tblGrid>
                <a:gridCol w="1128375"/>
                <a:gridCol w="1084300"/>
                <a:gridCol w="1084300"/>
                <a:gridCol w="1084300"/>
                <a:gridCol w="1084300"/>
              </a:tblGrid>
              <a:tr h="5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на пример (мс)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Общее время (сек)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Параметров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BERT (Андрей)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93,3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509,77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109 483 778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/>
                        <a:t>BERT (Илья)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94,12*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511,22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109 483 778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BERT (Алина)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93,67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508,51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109 483 778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634983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ru"/>
              <a:t>Ожидания и методы</a:t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260" name="Google Shape;260;p34"/>
          <p:cNvCxnSpPr/>
          <p:nvPr/>
        </p:nvCxnSpPr>
        <p:spPr>
          <a:xfrm>
            <a:off x="4581675" y="200492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4"/>
          <p:cNvSpPr/>
          <p:nvPr/>
        </p:nvSpPr>
        <p:spPr>
          <a:xfrm>
            <a:off x="637525" y="1467700"/>
            <a:ext cx="7733100" cy="53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Мы хотим сжать нашу модель (сократить количество параметров), при этом несильно сильно в качестве ( &lt;= 5-7%)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3070650" y="2511125"/>
            <a:ext cx="3237300" cy="27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Neural Architecture Search (NAS)</a:t>
            </a:r>
            <a:endParaRPr/>
          </a:p>
        </p:txBody>
      </p:sp>
      <p:cxnSp>
        <p:nvCxnSpPr>
          <p:cNvPr id="263" name="Google Shape;263;p34"/>
          <p:cNvCxnSpPr/>
          <p:nvPr/>
        </p:nvCxnSpPr>
        <p:spPr>
          <a:xfrm flipH="1">
            <a:off x="2484450" y="2784225"/>
            <a:ext cx="5862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4"/>
          <p:cNvCxnSpPr/>
          <p:nvPr/>
        </p:nvCxnSpPr>
        <p:spPr>
          <a:xfrm>
            <a:off x="4578375" y="2750925"/>
            <a:ext cx="66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4"/>
          <p:cNvCxnSpPr/>
          <p:nvPr/>
        </p:nvCxnSpPr>
        <p:spPr>
          <a:xfrm>
            <a:off x="6314475" y="2784225"/>
            <a:ext cx="5661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4"/>
          <p:cNvSpPr/>
          <p:nvPr/>
        </p:nvSpPr>
        <p:spPr>
          <a:xfrm>
            <a:off x="1072400" y="3170550"/>
            <a:ext cx="20649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Differentiable NAS</a:t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3783350" y="3170550"/>
            <a:ext cx="15186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AlphaNAS</a:t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6234525" y="3170550"/>
            <a:ext cx="1518600" cy="2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Bayesian NAS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619050" y="1150719"/>
            <a:ext cx="7905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b="1" lang="ru" sz="1300"/>
              <a:t>Цель:</a:t>
            </a:r>
            <a:r>
              <a:rPr lang="ru" sz="1300"/>
              <a:t> уменьшить размер модели BERT (bert-base-uncased) без значительной потери качества для задачи бинарной классификации текста на датасете IMDB.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Классический берт достаточно громоздкий: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b="1" lang="ru" sz="1300"/>
              <a:t>П</a:t>
            </a:r>
            <a:r>
              <a:rPr b="1" lang="ru" sz="1300"/>
              <a:t>араметров</a:t>
            </a:r>
            <a:r>
              <a:rPr lang="ru" sz="1300"/>
              <a:t> </a:t>
            </a:r>
            <a:r>
              <a:rPr lang="ru" sz="1300"/>
              <a:t>~ 110 млн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b="1" lang="ru" sz="1300"/>
              <a:t>Вес</a:t>
            </a:r>
            <a:r>
              <a:rPr lang="ru" sz="1300"/>
              <a:t> </a:t>
            </a:r>
            <a:r>
              <a:rPr lang="ru" sz="1300"/>
              <a:t>~ 440MB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b="1" lang="ru" sz="1300"/>
              <a:t>Accuracy</a:t>
            </a:r>
            <a:r>
              <a:rPr lang="ru" sz="1300"/>
              <a:t> ~ </a:t>
            </a:r>
            <a:r>
              <a:rPr lang="ru" sz="1300"/>
              <a:t>0.94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Задачи: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1)Н</a:t>
            </a:r>
            <a:r>
              <a:rPr lang="ru" sz="1300"/>
              <a:t>айти более компактную и эффективную архитектуру BERT (оптимизируя в первую очередь слои модели)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2)С</a:t>
            </a:r>
            <a:r>
              <a:rPr lang="ru" sz="1300"/>
              <a:t>равнить эффективность различных </a:t>
            </a:r>
            <a:r>
              <a:rPr lang="ru" sz="1300"/>
              <a:t>NAS- </a:t>
            </a:r>
            <a:r>
              <a:rPr lang="ru" sz="1300"/>
              <a:t>методов (случайный поиск, AlphaNAS, DNAS, Bayesian NAS) для автоматического построения такой модели</a:t>
            </a:r>
            <a:endParaRPr sz="1300"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116740" y="200293"/>
            <a:ext cx="52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NAS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  <a:highlight>
                  <a:srgbClr val="FCFCFC"/>
                </a:highlight>
              </a:rPr>
              <a:t>Neural Architecture Search</a:t>
            </a:r>
            <a:r>
              <a:rPr lang="ru" sz="1300"/>
              <a:t> - </a:t>
            </a:r>
            <a:r>
              <a:rPr lang="ru" sz="1300">
                <a:solidFill>
                  <a:srgbClr val="222222"/>
                </a:solidFill>
                <a:highlight>
                  <a:srgbClr val="FCFCFC"/>
                </a:highlight>
              </a:rPr>
              <a:t>это процесс поиска лучшей архитектуры ML модели.</a:t>
            </a:r>
            <a:endParaRPr sz="1300">
              <a:solidFill>
                <a:srgbClr val="222222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  <a:highlight>
                  <a:srgbClr val="FCFCFC"/>
                </a:highlight>
              </a:rPr>
              <a:t>NAS получает на вход набор данных и тип задачи (классификация, регрессия etc) и на выходе дает архитектуру модели. Полученная архитектура будет работать лучше остальных архитектур для данного типа задачи при обучении на предоставленном наборе данных.</a:t>
            </a:r>
            <a:endParaRPr sz="1300">
              <a:solidFill>
                <a:srgbClr val="222222"/>
              </a:solidFill>
              <a:highlight>
                <a:srgbClr val="FCFCFC"/>
              </a:highlight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125" y="2822846"/>
            <a:ext cx="6049501" cy="17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Search Space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Search Space -  множество всех возможных архитектур моделей, которые может рассматривать алгоритм NAS в процессе поиска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Пространство поиска задает, какие элементы архитектуры (типы и количество слоёв, их соединения, гиперпараметры) допускается варьировать и сочетать между собой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В нашем случае search space сформирован различными комбинациями </a:t>
            </a:r>
            <a:r>
              <a:rPr lang="ru" sz="1300"/>
              <a:t>слоев</a:t>
            </a:r>
            <a:r>
              <a:rPr lang="ru" sz="1300"/>
              <a:t> BERT-модели - именно за счёт подбора структуры </a:t>
            </a:r>
            <a:r>
              <a:rPr lang="ru" sz="1300"/>
              <a:t>слоев</a:t>
            </a:r>
            <a:r>
              <a:rPr lang="ru" sz="1300"/>
              <a:t> мы стремимся существенно уменьшить размер модели без значительной потери качества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Тема Office">
  <a:themeElements>
    <a:clrScheme name="RANEPA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A30236"/>
      </a:accent1>
      <a:accent2>
        <a:srgbClr val="ED7D31"/>
      </a:accent2>
      <a:accent3>
        <a:srgbClr val="879DC1"/>
      </a:accent3>
      <a:accent4>
        <a:srgbClr val="FF5C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