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handoutMasterIdLst>
    <p:handoutMasterId r:id="rId27"/>
  </p:handoutMasterIdLst>
  <p:sldIdLst>
    <p:sldId id="256" r:id="rId2"/>
    <p:sldId id="299" r:id="rId3"/>
    <p:sldId id="300" r:id="rId4"/>
    <p:sldId id="301" r:id="rId5"/>
    <p:sldId id="310" r:id="rId6"/>
    <p:sldId id="313" r:id="rId7"/>
    <p:sldId id="314" r:id="rId8"/>
    <p:sldId id="302" r:id="rId9"/>
    <p:sldId id="303" r:id="rId10"/>
    <p:sldId id="304" r:id="rId11"/>
    <p:sldId id="305" r:id="rId12"/>
    <p:sldId id="306" r:id="rId13"/>
    <p:sldId id="322" r:id="rId14"/>
    <p:sldId id="323" r:id="rId15"/>
    <p:sldId id="318" r:id="rId16"/>
    <p:sldId id="311" r:id="rId17"/>
    <p:sldId id="312" r:id="rId18"/>
    <p:sldId id="315" r:id="rId19"/>
    <p:sldId id="309" r:id="rId20"/>
    <p:sldId id="320" r:id="rId21"/>
    <p:sldId id="321" r:id="rId22"/>
    <p:sldId id="307" r:id="rId23"/>
    <p:sldId id="317" r:id="rId24"/>
    <p:sldId id="308" r:id="rId25"/>
  </p:sldIdLst>
  <p:sldSz cx="9144000" cy="6858000" type="screen4x3"/>
  <p:notesSz cx="6669088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84317" autoAdjust="0"/>
  </p:normalViewPr>
  <p:slideViewPr>
    <p:cSldViewPr>
      <p:cViewPr>
        <p:scale>
          <a:sx n="100" d="100"/>
          <a:sy n="100" d="100"/>
        </p:scale>
        <p:origin x="-1212" y="-3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\Z_PROJECTS\sls\SLS%20Rat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36"/>
    </mc:Choice>
    <mc:Fallback>
      <c:style val="36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RATES</a:t>
            </a:r>
            <a:endParaRPr lang="ru-RU"/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Лист1!$A$3</c:f>
              <c:strCache>
                <c:ptCount val="1"/>
                <c:pt idx="0">
                  <c:v>-61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Лист1!$B$3:$E$3</c:f>
              <c:numCache>
                <c:formatCode>General</c:formatCode>
                <c:ptCount val="4"/>
                <c:pt idx="0">
                  <c:v>144</c:v>
                </c:pt>
                <c:pt idx="1">
                  <c:v>300</c:v>
                </c:pt>
                <c:pt idx="2">
                  <c:v>144</c:v>
                </c:pt>
                <c:pt idx="3">
                  <c:v>300</c:v>
                </c:pt>
              </c:numCache>
            </c:numRef>
          </c:val>
        </c:ser>
        <c:ser>
          <c:idx val="1"/>
          <c:order val="1"/>
          <c:tx>
            <c:strRef>
              <c:f>Лист1!$A$4</c:f>
              <c:strCache>
                <c:ptCount val="1"/>
                <c:pt idx="0">
                  <c:v>-62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Лист1!$B$4:$E$4</c:f>
              <c:numCache>
                <c:formatCode>General</c:formatCode>
                <c:ptCount val="4"/>
                <c:pt idx="0">
                  <c:v>144</c:v>
                </c:pt>
                <c:pt idx="1">
                  <c:v>300</c:v>
                </c:pt>
                <c:pt idx="2">
                  <c:v>130</c:v>
                </c:pt>
                <c:pt idx="3">
                  <c:v>270</c:v>
                </c:pt>
              </c:numCache>
            </c:numRef>
          </c:val>
        </c:ser>
        <c:ser>
          <c:idx val="2"/>
          <c:order val="2"/>
          <c:tx>
            <c:strRef>
              <c:f>Лист1!$A$5</c:f>
              <c:strCache>
                <c:ptCount val="1"/>
                <c:pt idx="0">
                  <c:v>-63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Лист1!$B$5:$E$5</c:f>
              <c:numCache>
                <c:formatCode>General</c:formatCode>
                <c:ptCount val="4"/>
                <c:pt idx="0">
                  <c:v>144</c:v>
                </c:pt>
                <c:pt idx="1">
                  <c:v>300</c:v>
                </c:pt>
                <c:pt idx="2">
                  <c:v>115</c:v>
                </c:pt>
                <c:pt idx="3">
                  <c:v>240</c:v>
                </c:pt>
              </c:numCache>
            </c:numRef>
          </c:val>
        </c:ser>
        <c:ser>
          <c:idx val="3"/>
          <c:order val="3"/>
          <c:tx>
            <c:strRef>
              <c:f>Лист1!$A$6</c:f>
              <c:strCache>
                <c:ptCount val="1"/>
                <c:pt idx="0">
                  <c:v>-64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Лист1!$B$6:$E$6</c:f>
              <c:numCache>
                <c:formatCode>General</c:formatCode>
                <c:ptCount val="4"/>
                <c:pt idx="0">
                  <c:v>144</c:v>
                </c:pt>
                <c:pt idx="1">
                  <c:v>300</c:v>
                </c:pt>
                <c:pt idx="2">
                  <c:v>115</c:v>
                </c:pt>
                <c:pt idx="3">
                  <c:v>240</c:v>
                </c:pt>
              </c:numCache>
            </c:numRef>
          </c:val>
        </c:ser>
        <c:ser>
          <c:idx val="4"/>
          <c:order val="4"/>
          <c:tx>
            <c:strRef>
              <c:f>Лист1!$A$7</c:f>
              <c:strCache>
                <c:ptCount val="1"/>
                <c:pt idx="0">
                  <c:v>-65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Лист1!$B$7:$E$7</c:f>
              <c:numCache>
                <c:formatCode>General</c:formatCode>
                <c:ptCount val="4"/>
                <c:pt idx="0">
                  <c:v>130</c:v>
                </c:pt>
                <c:pt idx="1">
                  <c:v>270</c:v>
                </c:pt>
                <c:pt idx="2">
                  <c:v>115</c:v>
                </c:pt>
                <c:pt idx="3">
                  <c:v>240</c:v>
                </c:pt>
              </c:numCache>
            </c:numRef>
          </c:val>
        </c:ser>
        <c:ser>
          <c:idx val="5"/>
          <c:order val="5"/>
          <c:tx>
            <c:strRef>
              <c:f>Лист1!$A$8</c:f>
              <c:strCache>
                <c:ptCount val="1"/>
                <c:pt idx="0">
                  <c:v>-66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Лист1!$B$8:$E$8</c:f>
              <c:numCache>
                <c:formatCode>General</c:formatCode>
                <c:ptCount val="4"/>
                <c:pt idx="0">
                  <c:v>115</c:v>
                </c:pt>
                <c:pt idx="1">
                  <c:v>240</c:v>
                </c:pt>
                <c:pt idx="2">
                  <c:v>115</c:v>
                </c:pt>
                <c:pt idx="3">
                  <c:v>240</c:v>
                </c:pt>
              </c:numCache>
            </c:numRef>
          </c:val>
        </c:ser>
        <c:ser>
          <c:idx val="6"/>
          <c:order val="6"/>
          <c:tx>
            <c:strRef>
              <c:f>Лист1!$A$9</c:f>
              <c:strCache>
                <c:ptCount val="1"/>
                <c:pt idx="0">
                  <c:v>-67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Лист1!$B$9:$E$9</c:f>
              <c:numCache>
                <c:formatCode>General</c:formatCode>
                <c:ptCount val="4"/>
                <c:pt idx="0">
                  <c:v>115</c:v>
                </c:pt>
                <c:pt idx="1">
                  <c:v>240</c:v>
                </c:pt>
                <c:pt idx="2">
                  <c:v>86</c:v>
                </c:pt>
                <c:pt idx="3">
                  <c:v>180</c:v>
                </c:pt>
              </c:numCache>
            </c:numRef>
          </c:val>
        </c:ser>
        <c:ser>
          <c:idx val="7"/>
          <c:order val="7"/>
          <c:tx>
            <c:strRef>
              <c:f>Лист1!$A$10</c:f>
              <c:strCache>
                <c:ptCount val="1"/>
                <c:pt idx="0">
                  <c:v>-68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Лист1!$B$10:$E$10</c:f>
              <c:numCache>
                <c:formatCode>General</c:formatCode>
                <c:ptCount val="4"/>
                <c:pt idx="0">
                  <c:v>115</c:v>
                </c:pt>
                <c:pt idx="1">
                  <c:v>240</c:v>
                </c:pt>
                <c:pt idx="2">
                  <c:v>86</c:v>
                </c:pt>
                <c:pt idx="3">
                  <c:v>180</c:v>
                </c:pt>
              </c:numCache>
            </c:numRef>
          </c:val>
        </c:ser>
        <c:ser>
          <c:idx val="8"/>
          <c:order val="8"/>
          <c:tx>
            <c:strRef>
              <c:f>Лист1!$A$11</c:f>
              <c:strCache>
                <c:ptCount val="1"/>
                <c:pt idx="0">
                  <c:v>-69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Лист1!$B$11:$E$11</c:f>
              <c:numCache>
                <c:formatCode>General</c:formatCode>
                <c:ptCount val="4"/>
                <c:pt idx="0">
                  <c:v>115</c:v>
                </c:pt>
                <c:pt idx="1">
                  <c:v>240</c:v>
                </c:pt>
                <c:pt idx="2">
                  <c:v>86</c:v>
                </c:pt>
                <c:pt idx="3">
                  <c:v>180</c:v>
                </c:pt>
              </c:numCache>
            </c:numRef>
          </c:val>
        </c:ser>
        <c:ser>
          <c:idx val="9"/>
          <c:order val="9"/>
          <c:tx>
            <c:strRef>
              <c:f>Лист1!$A$12</c:f>
              <c:strCache>
                <c:ptCount val="1"/>
                <c:pt idx="0">
                  <c:v>-70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Лист1!$B$12:$E$12</c:f>
              <c:numCache>
                <c:formatCode>General</c:formatCode>
                <c:ptCount val="4"/>
                <c:pt idx="0">
                  <c:v>86</c:v>
                </c:pt>
                <c:pt idx="1">
                  <c:v>180</c:v>
                </c:pt>
                <c:pt idx="2">
                  <c:v>86</c:v>
                </c:pt>
                <c:pt idx="3">
                  <c:v>180</c:v>
                </c:pt>
              </c:numCache>
            </c:numRef>
          </c:val>
        </c:ser>
        <c:ser>
          <c:idx val="10"/>
          <c:order val="10"/>
          <c:tx>
            <c:strRef>
              <c:f>Лист1!$A$13</c:f>
              <c:strCache>
                <c:ptCount val="1"/>
                <c:pt idx="0">
                  <c:v>-71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Лист1!$B$13:$E$13</c:f>
              <c:numCache>
                <c:formatCode>General</c:formatCode>
                <c:ptCount val="4"/>
                <c:pt idx="0">
                  <c:v>86</c:v>
                </c:pt>
                <c:pt idx="1">
                  <c:v>180</c:v>
                </c:pt>
                <c:pt idx="2">
                  <c:v>57</c:v>
                </c:pt>
                <c:pt idx="3">
                  <c:v>120</c:v>
                </c:pt>
              </c:numCache>
            </c:numRef>
          </c:val>
        </c:ser>
        <c:ser>
          <c:idx val="11"/>
          <c:order val="11"/>
          <c:tx>
            <c:strRef>
              <c:f>Лист1!$A$14</c:f>
              <c:strCache>
                <c:ptCount val="1"/>
                <c:pt idx="0">
                  <c:v>-72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Лист1!$B$14:$E$14</c:f>
              <c:numCache>
                <c:formatCode>General</c:formatCode>
                <c:ptCount val="4"/>
                <c:pt idx="0">
                  <c:v>86</c:v>
                </c:pt>
                <c:pt idx="1">
                  <c:v>180</c:v>
                </c:pt>
                <c:pt idx="2">
                  <c:v>57</c:v>
                </c:pt>
                <c:pt idx="3">
                  <c:v>120</c:v>
                </c:pt>
              </c:numCache>
            </c:numRef>
          </c:val>
        </c:ser>
        <c:ser>
          <c:idx val="12"/>
          <c:order val="12"/>
          <c:tx>
            <c:strRef>
              <c:f>Лист1!$A$15</c:f>
              <c:strCache>
                <c:ptCount val="1"/>
                <c:pt idx="0">
                  <c:v>-73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Лист1!$B$15:$E$15</c:f>
              <c:numCache>
                <c:formatCode>General</c:formatCode>
                <c:ptCount val="4"/>
                <c:pt idx="0">
                  <c:v>86</c:v>
                </c:pt>
                <c:pt idx="1">
                  <c:v>180</c:v>
                </c:pt>
                <c:pt idx="2">
                  <c:v>57</c:v>
                </c:pt>
                <c:pt idx="3">
                  <c:v>120</c:v>
                </c:pt>
              </c:numCache>
            </c:numRef>
          </c:val>
        </c:ser>
        <c:ser>
          <c:idx val="13"/>
          <c:order val="13"/>
          <c:tx>
            <c:strRef>
              <c:f>Лист1!$A$16</c:f>
              <c:strCache>
                <c:ptCount val="1"/>
                <c:pt idx="0">
                  <c:v>-74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Лист1!$B$16:$E$16</c:f>
              <c:numCache>
                <c:formatCode>General</c:formatCode>
                <c:ptCount val="4"/>
                <c:pt idx="0">
                  <c:v>57</c:v>
                </c:pt>
                <c:pt idx="1">
                  <c:v>120</c:v>
                </c:pt>
                <c:pt idx="2">
                  <c:v>43</c:v>
                </c:pt>
                <c:pt idx="3">
                  <c:v>90</c:v>
                </c:pt>
              </c:numCache>
            </c:numRef>
          </c:val>
        </c:ser>
        <c:ser>
          <c:idx val="14"/>
          <c:order val="14"/>
          <c:tx>
            <c:strRef>
              <c:f>Лист1!$A$17</c:f>
              <c:strCache>
                <c:ptCount val="1"/>
                <c:pt idx="0">
                  <c:v>-75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Лист1!$B$17:$E$17</c:f>
              <c:numCache>
                <c:formatCode>General</c:formatCode>
                <c:ptCount val="4"/>
                <c:pt idx="0">
                  <c:v>57</c:v>
                </c:pt>
                <c:pt idx="1">
                  <c:v>120</c:v>
                </c:pt>
                <c:pt idx="2">
                  <c:v>43</c:v>
                </c:pt>
                <c:pt idx="3">
                  <c:v>90</c:v>
                </c:pt>
              </c:numCache>
            </c:numRef>
          </c:val>
        </c:ser>
        <c:ser>
          <c:idx val="15"/>
          <c:order val="15"/>
          <c:tx>
            <c:strRef>
              <c:f>Лист1!$A$18</c:f>
              <c:strCache>
                <c:ptCount val="1"/>
                <c:pt idx="0">
                  <c:v>-76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Лист1!$B$18:$E$18</c:f>
              <c:numCache>
                <c:formatCode>General</c:formatCode>
                <c:ptCount val="4"/>
                <c:pt idx="0">
                  <c:v>57</c:v>
                </c:pt>
                <c:pt idx="1">
                  <c:v>120</c:v>
                </c:pt>
                <c:pt idx="2">
                  <c:v>28</c:v>
                </c:pt>
                <c:pt idx="3">
                  <c:v>60</c:v>
                </c:pt>
              </c:numCache>
            </c:numRef>
          </c:val>
        </c:ser>
        <c:ser>
          <c:idx val="16"/>
          <c:order val="16"/>
          <c:tx>
            <c:strRef>
              <c:f>Лист1!$A$19</c:f>
              <c:strCache>
                <c:ptCount val="1"/>
                <c:pt idx="0">
                  <c:v>-77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Лист1!$B$19:$E$19</c:f>
              <c:numCache>
                <c:formatCode>General</c:formatCode>
                <c:ptCount val="4"/>
                <c:pt idx="0">
                  <c:v>43</c:v>
                </c:pt>
                <c:pt idx="1">
                  <c:v>90</c:v>
                </c:pt>
                <c:pt idx="2">
                  <c:v>28</c:v>
                </c:pt>
                <c:pt idx="3">
                  <c:v>60</c:v>
                </c:pt>
              </c:numCache>
            </c:numRef>
          </c:val>
        </c:ser>
        <c:ser>
          <c:idx val="17"/>
          <c:order val="17"/>
          <c:tx>
            <c:strRef>
              <c:f>Лист1!$A$20</c:f>
              <c:strCache>
                <c:ptCount val="1"/>
                <c:pt idx="0">
                  <c:v>-78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Лист1!$B$20:$E$20</c:f>
              <c:numCache>
                <c:formatCode>General</c:formatCode>
                <c:ptCount val="4"/>
                <c:pt idx="0">
                  <c:v>43</c:v>
                </c:pt>
                <c:pt idx="1">
                  <c:v>90</c:v>
                </c:pt>
                <c:pt idx="2">
                  <c:v>28</c:v>
                </c:pt>
                <c:pt idx="3">
                  <c:v>60</c:v>
                </c:pt>
              </c:numCache>
            </c:numRef>
          </c:val>
        </c:ser>
        <c:ser>
          <c:idx val="18"/>
          <c:order val="18"/>
          <c:tx>
            <c:strRef>
              <c:f>Лист1!$A$21</c:f>
              <c:strCache>
                <c:ptCount val="1"/>
                <c:pt idx="0">
                  <c:v>-79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Лист1!$B$21:$E$21</c:f>
              <c:numCache>
                <c:formatCode>General</c:formatCode>
                <c:ptCount val="4"/>
                <c:pt idx="0">
                  <c:v>28</c:v>
                </c:pt>
                <c:pt idx="1">
                  <c:v>60</c:v>
                </c:pt>
                <c:pt idx="2">
                  <c:v>14</c:v>
                </c:pt>
                <c:pt idx="3">
                  <c:v>30</c:v>
                </c:pt>
              </c:numCache>
            </c:numRef>
          </c:val>
        </c:ser>
        <c:ser>
          <c:idx val="19"/>
          <c:order val="19"/>
          <c:tx>
            <c:strRef>
              <c:f>Лист1!$A$22</c:f>
              <c:strCache>
                <c:ptCount val="1"/>
                <c:pt idx="0">
                  <c:v>-80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Лист1!$B$22:$E$22</c:f>
              <c:numCache>
                <c:formatCode>General</c:formatCode>
                <c:ptCount val="4"/>
                <c:pt idx="0">
                  <c:v>28</c:v>
                </c:pt>
                <c:pt idx="1">
                  <c:v>60</c:v>
                </c:pt>
                <c:pt idx="2">
                  <c:v>14</c:v>
                </c:pt>
                <c:pt idx="3">
                  <c:v>30</c:v>
                </c:pt>
              </c:numCache>
            </c:numRef>
          </c:val>
        </c:ser>
        <c:ser>
          <c:idx val="20"/>
          <c:order val="20"/>
          <c:tx>
            <c:strRef>
              <c:f>Лист1!$A$23</c:f>
              <c:strCache>
                <c:ptCount val="1"/>
                <c:pt idx="0">
                  <c:v>-81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Лист1!$B$23:$E$23</c:f>
              <c:numCache>
                <c:formatCode>General</c:formatCode>
                <c:ptCount val="4"/>
                <c:pt idx="0">
                  <c:v>28</c:v>
                </c:pt>
                <c:pt idx="1">
                  <c:v>60</c:v>
                </c:pt>
                <c:pt idx="2">
                  <c:v>14</c:v>
                </c:pt>
                <c:pt idx="3">
                  <c:v>30</c:v>
                </c:pt>
              </c:numCache>
            </c:numRef>
          </c:val>
        </c:ser>
        <c:ser>
          <c:idx val="21"/>
          <c:order val="21"/>
          <c:tx>
            <c:strRef>
              <c:f>Лист1!$A$24</c:f>
              <c:strCache>
                <c:ptCount val="1"/>
                <c:pt idx="0">
                  <c:v>-82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Лист1!$B$24:$E$24</c:f>
              <c:numCache>
                <c:formatCode>General</c:formatCode>
                <c:ptCount val="4"/>
                <c:pt idx="0">
                  <c:v>14</c:v>
                </c:pt>
                <c:pt idx="1">
                  <c:v>30</c:v>
                </c:pt>
                <c:pt idx="2">
                  <c:v>14</c:v>
                </c:pt>
                <c:pt idx="3">
                  <c:v>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6718976"/>
        <c:axId val="92379904"/>
      </c:barChart>
      <c:catAx>
        <c:axId val="467189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92379904"/>
        <c:crosses val="autoZero"/>
        <c:auto val="1"/>
        <c:lblAlgn val="ctr"/>
        <c:lblOffset val="100"/>
        <c:noMultiLvlLbl val="0"/>
      </c:catAx>
      <c:valAx>
        <c:axId val="92379904"/>
        <c:scaling>
          <c:orientation val="minMax"/>
        </c:scaling>
        <c:delete val="0"/>
        <c:axPos val="b"/>
        <c:majorGridlines/>
        <c:numFmt formatCode="General" sourceLinked="1"/>
        <c:majorTickMark val="none"/>
        <c:minorTickMark val="none"/>
        <c:tickLblPos val="nextTo"/>
        <c:crossAx val="4671897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1A93FE-F472-4350-BDC2-B421EDD75EC6}" type="datetimeFigureOut">
              <a:rPr lang="en-US" smtClean="0"/>
              <a:t>6/14/2013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348A8-7BC8-4EF6-9C5D-D2066828E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322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0FD31-B673-4764-A46F-AA367EDFFC51}" type="datetimeFigureOut">
              <a:rPr lang="en-US" smtClean="0"/>
              <a:t>6/14/2013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15907"/>
            <a:ext cx="533527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D8E522-60E3-4197-854A-59687A623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08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8E522-60E3-4197-854A-59687A6236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9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dhs01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yShamis/sls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jenkins.dhs01.com/" TargetMode="Externa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1183344" y="381000"/>
            <a:ext cx="6777318" cy="1157797"/>
          </a:xfrm>
        </p:spPr>
        <p:txBody>
          <a:bodyPr/>
          <a:lstStyle/>
          <a:p>
            <a:r>
              <a:rPr lang="en-US" dirty="0" smtClean="0"/>
              <a:t>Smart Link Selection</a:t>
            </a:r>
            <a:endParaRPr lang="ru-RU" dirty="0"/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3" y="3886200"/>
            <a:ext cx="6400800" cy="1752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By </a:t>
            </a:r>
          </a:p>
          <a:p>
            <a:r>
              <a:rPr lang="en-US" dirty="0" smtClean="0"/>
              <a:t>Andrey Shamis</a:t>
            </a:r>
          </a:p>
          <a:p>
            <a:r>
              <a:rPr lang="en-US" dirty="0" smtClean="0"/>
              <a:t>And </a:t>
            </a:r>
          </a:p>
          <a:p>
            <a:r>
              <a:rPr lang="en-US" dirty="0" smtClean="0"/>
              <a:t>Ilia Gaisinsky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2521806" y="1905000"/>
            <a:ext cx="40350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</a:rPr>
              <a:t>הצגת הפרויקט</a:t>
            </a:r>
            <a:endParaRPr 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907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dirty="0" smtClean="0"/>
              <a:t>Statistic and information</a:t>
            </a:r>
          </a:p>
          <a:p>
            <a:pPr algn="l"/>
            <a:r>
              <a:rPr lang="en-US" dirty="0" smtClean="0"/>
              <a:t>Easy access to get all simulated information </a:t>
            </a:r>
          </a:p>
          <a:p>
            <a:pPr algn="l"/>
            <a:r>
              <a:rPr lang="en-US" dirty="0" smtClean="0"/>
              <a:t>Ability to move objects on board</a:t>
            </a:r>
          </a:p>
          <a:p>
            <a:pPr algn="l"/>
            <a:r>
              <a:rPr lang="en-US" dirty="0" smtClean="0"/>
              <a:t>Drag &amp; Drop</a:t>
            </a:r>
          </a:p>
          <a:p>
            <a:pPr algn="l"/>
            <a:r>
              <a:rPr lang="en-US" dirty="0" smtClean="0"/>
              <a:t>Creation of RF device </a:t>
            </a:r>
          </a:p>
          <a:p>
            <a:pPr algn="l"/>
            <a:r>
              <a:rPr lang="en-US" dirty="0" smtClean="0"/>
              <a:t>Random simulation</a:t>
            </a:r>
          </a:p>
          <a:p>
            <a:pPr algn="l"/>
            <a:r>
              <a:rPr lang="en-US" dirty="0" smtClean="0"/>
              <a:t>Static simulation</a:t>
            </a:r>
          </a:p>
          <a:p>
            <a:pPr algn="l"/>
            <a:r>
              <a:rPr lang="en-US" dirty="0" smtClean="0"/>
              <a:t>Station info form 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Statistic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Logs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Station configuration and overview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Configurable </a:t>
            </a:r>
            <a:r>
              <a:rPr lang="en-US" dirty="0"/>
              <a:t>d</a:t>
            </a:r>
            <a:r>
              <a:rPr lang="en-US" dirty="0" smtClean="0"/>
              <a:t>ump of STA object</a:t>
            </a:r>
          </a:p>
          <a:p>
            <a:pPr algn="l"/>
            <a:r>
              <a:rPr lang="en-US" dirty="0" smtClean="0"/>
              <a:t>AP info form – provide basic configuration</a:t>
            </a:r>
          </a:p>
          <a:p>
            <a:pPr algn="l"/>
            <a:r>
              <a:rPr lang="en-US" dirty="0" smtClean="0"/>
              <a:t>Saving and Load current simulation into file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GUI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/>
            <a:r>
              <a:rPr lang="en-US" strike="sngStrike" dirty="0" smtClean="0"/>
              <a:t>Here insert graphs from wiki about standards</a:t>
            </a:r>
          </a:p>
          <a:p>
            <a:r>
              <a:rPr lang="en-US" dirty="0">
                <a:hlinkClick r:id="rId2"/>
              </a:rPr>
              <a:t>http://wiki.dhs01.com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RSSI</a:t>
            </a:r>
          </a:p>
          <a:p>
            <a:endParaRPr lang="en-US" dirty="0"/>
          </a:p>
          <a:p>
            <a:r>
              <a:rPr lang="en-US" dirty="0" smtClean="0"/>
              <a:t>Challenge – medium</a:t>
            </a:r>
          </a:p>
          <a:p>
            <a:pPr lvl="1"/>
            <a:r>
              <a:rPr lang="en-US" dirty="0" smtClean="0"/>
              <a:t>Send data</a:t>
            </a:r>
          </a:p>
          <a:p>
            <a:pPr lvl="1"/>
            <a:r>
              <a:rPr lang="en-US" dirty="0" smtClean="0"/>
              <a:t>Pars received packet</a:t>
            </a:r>
          </a:p>
          <a:p>
            <a:pPr lvl="1"/>
            <a:r>
              <a:rPr lang="en-US" dirty="0" smtClean="0"/>
              <a:t>Medium registration</a:t>
            </a:r>
          </a:p>
          <a:p>
            <a:pPr lvl="1"/>
            <a:r>
              <a:rPr lang="en-US" dirty="0" smtClean="0"/>
              <a:t>AP – support any kind of packets </a:t>
            </a:r>
          </a:p>
          <a:p>
            <a:pPr lvl="1"/>
            <a:r>
              <a:rPr lang="en-US" dirty="0" smtClean="0"/>
              <a:t>Stream handler / File to Packet division and restoration   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/>
              <a:t>Notable Functions / Algorithms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</p:spPr>
        <p:txBody>
          <a:bodyPr/>
          <a:lstStyle/>
          <a:p>
            <a:pPr rtl="1"/>
            <a:r>
              <a:rPr lang="en-US" dirty="0" smtClean="0"/>
              <a:t>Solved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879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81000" y="570156"/>
            <a:ext cx="8382000" cy="1030044"/>
          </a:xfrm>
        </p:spPr>
        <p:txBody>
          <a:bodyPr/>
          <a:lstStyle/>
          <a:p>
            <a:r>
              <a:rPr lang="en-US"/>
              <a:t>Low Rate Clients Degrade WLAN Performance</a:t>
            </a:r>
            <a:endParaRPr lang="ru-RU" dirty="0"/>
          </a:p>
        </p:txBody>
      </p:sp>
      <p:pic>
        <p:nvPicPr>
          <p:cNvPr id="5122" name="Picture 2" descr="D:\Dropbox\Z_PROJECTS\sls\Results\Coverage Are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76400"/>
            <a:ext cx="6986588" cy="4991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7470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" name="Content Placeholder 1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5994328"/>
              </p:ext>
            </p:extLst>
          </p:nvPr>
        </p:nvGraphicFramePr>
        <p:xfrm>
          <a:off x="228600" y="0"/>
          <a:ext cx="8616538" cy="6867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Visio" r:id="rId3" imgW="9147060" imgH="7289860" progId="Visio.Drawing.11">
                  <p:embed/>
                </p:oleObj>
              </mc:Choice>
              <mc:Fallback>
                <p:oleObj name="Visio" r:id="rId3" imgW="9147060" imgH="728986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" y="0"/>
                        <a:ext cx="8616538" cy="68679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747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0019030"/>
              </p:ext>
            </p:extLst>
          </p:nvPr>
        </p:nvGraphicFramePr>
        <p:xfrm>
          <a:off x="228600" y="0"/>
          <a:ext cx="8604079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3" name="Visio" r:id="rId3" imgW="9147060" imgH="7289860" progId="Visio.Drawing.11">
                  <p:embed/>
                </p:oleObj>
              </mc:Choice>
              <mc:Fallback>
                <p:oleObj name="Visio" r:id="rId3" imgW="9147060" imgH="728986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" y="0"/>
                        <a:ext cx="8604079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Rates used</a:t>
            </a:r>
            <a:endParaRPr lang="en-US" dirty="0"/>
          </a:p>
        </p:txBody>
      </p:sp>
      <p:graphicFrame>
        <p:nvGraphicFramePr>
          <p:cNvPr id="5" name="Диаграмма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2167458"/>
              </p:ext>
            </p:extLst>
          </p:nvPr>
        </p:nvGraphicFramePr>
        <p:xfrm>
          <a:off x="1143000" y="1676400"/>
          <a:ext cx="6781800" cy="4848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Start Simulation</a:t>
            </a:r>
            <a:endParaRPr lang="en-US" dirty="0"/>
          </a:p>
        </p:txBody>
      </p:sp>
      <p:pic>
        <p:nvPicPr>
          <p:cNvPr id="6146" name="Picture 2" descr="D:\Dropbox\Z_PROJECTS\sls\Results\Parameter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133600"/>
            <a:ext cx="6182212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Simulator demo</a:t>
            </a:r>
            <a:endParaRPr lang="en-US" dirty="0"/>
          </a:p>
        </p:txBody>
      </p:sp>
      <p:pic>
        <p:nvPicPr>
          <p:cNvPr id="8194" name="Picture 2" descr="D:\Dropbox\Z_PROJECTS\sls\Results\Dev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1" y="2286000"/>
            <a:ext cx="7610475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Project Overview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133600"/>
            <a:ext cx="5976664" cy="43204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15643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Simulator demo</a:t>
            </a:r>
            <a:endParaRPr lang="en-US" dirty="0"/>
          </a:p>
        </p:txBody>
      </p:sp>
      <p:pic>
        <p:nvPicPr>
          <p:cNvPr id="9218" name="Picture 2" descr="D:\Dropbox\Z_PROJECTS\sls\Results\De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7" y="2438400"/>
            <a:ext cx="644842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86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Simulator demo</a:t>
            </a:r>
            <a:endParaRPr lang="en-US" dirty="0"/>
          </a:p>
        </p:txBody>
      </p:sp>
      <p:pic>
        <p:nvPicPr>
          <p:cNvPr id="10242" name="Picture 2" descr="D:\Dropbox\Z_PROJECTS\sls\Results\Dev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7" y="2438400"/>
            <a:ext cx="644842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115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/>
              <a:t>Conclusions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Tools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218313"/>
            <a:ext cx="2069283" cy="864096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514600" y="3124795"/>
            <a:ext cx="4414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hlinkClick r:id="rId3"/>
              </a:rPr>
              <a:t>https://github.com/AndreyShamis/sls/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099" name="Picture 3" descr="D:\Dropbox\Z_PROJECTS\sls\Results\Jenki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120866"/>
            <a:ext cx="4855445" cy="156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429000" y="5313084"/>
            <a:ext cx="2965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http://jenkins.dhs01.com/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14325" y="2178159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Repository</a:t>
            </a:r>
            <a:endParaRPr lang="ru-R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3890033"/>
            <a:ext cx="2333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Auto compiler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3740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615" y="2492896"/>
            <a:ext cx="189547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dirty="0" smtClean="0"/>
              <a:t>Simulator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Design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Protocols support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Used algorithms </a:t>
            </a:r>
            <a:r>
              <a:rPr lang="en-US" strike="sngStrike" dirty="0" smtClean="0"/>
              <a:t>(</a:t>
            </a:r>
            <a:r>
              <a:rPr lang="en-US" strike="sngStrike" dirty="0" err="1" smtClean="0"/>
              <a:t>RSSI,Noise,Rate</a:t>
            </a:r>
            <a:r>
              <a:rPr lang="en-US" strike="sngStrike" dirty="0" smtClean="0"/>
              <a:t>)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Usability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Saving simulation</a:t>
            </a:r>
          </a:p>
          <a:p>
            <a:pPr marL="0" indent="0" algn="l">
              <a:buNone/>
            </a:pPr>
            <a:endParaRPr lang="en-US" dirty="0" smtClean="0"/>
          </a:p>
          <a:p>
            <a:pPr algn="l"/>
            <a:r>
              <a:rPr lang="en-US" dirty="0" smtClean="0"/>
              <a:t>SLS Algorithm</a:t>
            </a:r>
          </a:p>
          <a:p>
            <a:pPr lvl="1"/>
            <a:r>
              <a:rPr lang="en-US" dirty="0" smtClean="0"/>
              <a:t>Algorithms flow</a:t>
            </a:r>
          </a:p>
          <a:p>
            <a:pPr lvl="1"/>
            <a:r>
              <a:rPr lang="en-US" dirty="0" smtClean="0"/>
              <a:t>Statistic</a:t>
            </a:r>
          </a:p>
          <a:p>
            <a:pPr lvl="1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Project Overview - Goals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Medium infrastructure.</a:t>
            </a:r>
          </a:p>
          <a:p>
            <a:pPr algn="l"/>
            <a:r>
              <a:rPr lang="en-US" dirty="0" smtClean="0"/>
              <a:t>RF devices </a:t>
            </a:r>
            <a:endParaRPr lang="en-US" strike="sngStrike" dirty="0" smtClean="0"/>
          </a:p>
          <a:p>
            <a:pPr algn="l"/>
            <a:r>
              <a:rPr lang="en-US" dirty="0" smtClean="0"/>
              <a:t>Packets </a:t>
            </a:r>
            <a:endParaRPr lang="en-US" strike="sngStrike" dirty="0" smtClean="0"/>
          </a:p>
          <a:p>
            <a:pPr algn="l"/>
            <a:r>
              <a:rPr lang="en-US" dirty="0" smtClean="0"/>
              <a:t>Support of two different data links:</a:t>
            </a:r>
          </a:p>
          <a:p>
            <a:pPr lvl="1"/>
            <a:r>
              <a:rPr lang="en-US" dirty="0" smtClean="0"/>
              <a:t>BSS</a:t>
            </a:r>
          </a:p>
          <a:p>
            <a:pPr lvl="1"/>
            <a:r>
              <a:rPr lang="en-US" dirty="0" smtClean="0"/>
              <a:t>TDLS</a:t>
            </a:r>
          </a:p>
          <a:p>
            <a:pPr algn="l"/>
            <a:r>
              <a:rPr lang="en-US" dirty="0" smtClean="0"/>
              <a:t>Selection between links: </a:t>
            </a:r>
          </a:p>
          <a:p>
            <a:pPr lvl="1"/>
            <a:r>
              <a:rPr lang="en-US" dirty="0" smtClean="0"/>
              <a:t>BSS</a:t>
            </a:r>
          </a:p>
          <a:p>
            <a:pPr lvl="1"/>
            <a:r>
              <a:rPr lang="en-US" dirty="0" smtClean="0"/>
              <a:t>TDLS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Simulator -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5771688"/>
              </p:ext>
            </p:extLst>
          </p:nvPr>
        </p:nvGraphicFramePr>
        <p:xfrm>
          <a:off x="228600" y="0"/>
          <a:ext cx="8610600" cy="6863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Visio" r:id="rId3" imgW="9147060" imgH="7289860" progId="Visio.Drawing.11">
                  <p:embed/>
                </p:oleObj>
              </mc:Choice>
              <mc:Fallback>
                <p:oleObj name="Visio" r:id="rId3" imgW="9147060" imgH="728986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" y="0"/>
                        <a:ext cx="8610600" cy="68631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343400" y="1135474"/>
            <a:ext cx="4572000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>
                <a:cs typeface="Arial" pitchFamily="34" charset="0"/>
              </a:rPr>
              <a:t>Rx/Tx e</a:t>
            </a:r>
            <a:r>
              <a:rPr lang="en-US" sz="2400" dirty="0" smtClean="0">
                <a:cs typeface="Arial" pitchFamily="34" charset="0"/>
              </a:rPr>
              <a:t>mulation over Medium</a:t>
            </a:r>
            <a:endParaRPr lang="en-US" sz="2400" dirty="0">
              <a:cs typeface="Arial" pitchFamily="34" charset="0"/>
            </a:endParaRPr>
          </a:p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Radius Calculation</a:t>
            </a:r>
          </a:p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Multiple Channel support</a:t>
            </a:r>
          </a:p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Dual Band support</a:t>
            </a:r>
          </a:p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RSSI Calculation</a:t>
            </a:r>
          </a:p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Transmission Data Rate</a:t>
            </a:r>
          </a:p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Noise Simulation</a:t>
            </a:r>
          </a:p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Tx opportunity </a:t>
            </a:r>
          </a:p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Acknowledgment</a:t>
            </a:r>
          </a:p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MAC resolution  </a:t>
            </a:r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Packets UML</a:t>
            </a:r>
            <a:endParaRPr lang="en-US" dirty="0"/>
          </a:p>
        </p:txBody>
      </p:sp>
      <p:pic>
        <p:nvPicPr>
          <p:cNvPr id="4098" name="Picture 2" descr="D:\Dropbox\Z_PROJECTS\sls\Results\UML_Packe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76400"/>
            <a:ext cx="889635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RF Devices UML</a:t>
            </a:r>
            <a:endParaRPr lang="en-US" dirty="0"/>
          </a:p>
        </p:txBody>
      </p:sp>
      <p:pic>
        <p:nvPicPr>
          <p:cNvPr id="5122" name="Picture 2" descr="D:\Dropbox\Z_PROJECTS\sls\Results\UML_RFDevic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600200"/>
            <a:ext cx="8839200" cy="4135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dirty="0" smtClean="0"/>
              <a:t>IEEE80211</a:t>
            </a:r>
          </a:p>
          <a:p>
            <a:pPr algn="l"/>
            <a:r>
              <a:rPr lang="en-US" dirty="0" smtClean="0"/>
              <a:t>Passive scan</a:t>
            </a:r>
          </a:p>
          <a:p>
            <a:pPr algn="l"/>
            <a:r>
              <a:rPr lang="en-US" dirty="0" smtClean="0"/>
              <a:t>Beacon sending</a:t>
            </a:r>
          </a:p>
          <a:p>
            <a:pPr algn="l"/>
            <a:r>
              <a:rPr lang="en-US" dirty="0" smtClean="0"/>
              <a:t>Acknowledgment</a:t>
            </a:r>
          </a:p>
          <a:p>
            <a:pPr algn="l"/>
            <a:r>
              <a:rPr lang="en-US" dirty="0" smtClean="0"/>
              <a:t>BSS Connect/Disconnect flow</a:t>
            </a:r>
          </a:p>
          <a:p>
            <a:pPr algn="l"/>
            <a:r>
              <a:rPr lang="en-US" dirty="0" smtClean="0"/>
              <a:t>Keep Alive mechanism</a:t>
            </a:r>
          </a:p>
          <a:p>
            <a:r>
              <a:rPr lang="en-US" dirty="0"/>
              <a:t>Received Signal Strength </a:t>
            </a:r>
            <a:r>
              <a:rPr lang="en-US" dirty="0" smtClean="0"/>
              <a:t>Indication (RSSI)</a:t>
            </a:r>
          </a:p>
          <a:p>
            <a:r>
              <a:rPr lang="en-US" dirty="0" smtClean="0"/>
              <a:t>Transmit Rate Calculation (SNR – </a:t>
            </a:r>
            <a:r>
              <a:rPr lang="en-US" dirty="0" err="1" smtClean="0"/>
              <a:t>adventeges</a:t>
            </a:r>
            <a:r>
              <a:rPr lang="en-US" dirty="0" smtClean="0"/>
              <a:t>/ </a:t>
            </a:r>
            <a:r>
              <a:rPr lang="en-US" dirty="0" err="1" smtClean="0"/>
              <a:t>disad</a:t>
            </a:r>
            <a:endParaRPr lang="en-US" dirty="0" smtClean="0"/>
          </a:p>
          <a:p>
            <a:r>
              <a:rPr lang="en-US" dirty="0" smtClean="0"/>
              <a:t>Support of standards </a:t>
            </a:r>
            <a:r>
              <a:rPr lang="en-US" strike="sngStrike" dirty="0" smtClean="0"/>
              <a:t>Band</a:t>
            </a:r>
            <a:r>
              <a:rPr lang="en-US" dirty="0" smtClean="0"/>
              <a:t> A, </a:t>
            </a:r>
            <a:r>
              <a:rPr lang="en-US" strike="sngStrike" dirty="0" smtClean="0"/>
              <a:t>Band</a:t>
            </a:r>
            <a:r>
              <a:rPr lang="en-US" dirty="0" smtClean="0"/>
              <a:t> N</a:t>
            </a:r>
          </a:p>
          <a:p>
            <a:r>
              <a:rPr lang="en-US" dirty="0" smtClean="0"/>
              <a:t>Connection establishment negotiation</a:t>
            </a:r>
          </a:p>
          <a:p>
            <a:r>
              <a:rPr lang="en-US" dirty="0" smtClean="0"/>
              <a:t> Packets Encapsulation /Headers /hierarchy 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Protocols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 smtClean="0"/>
              <a:t>Preferred channel selection</a:t>
            </a:r>
          </a:p>
          <a:p>
            <a:pPr algn="l"/>
            <a:r>
              <a:rPr lang="en-US" dirty="0" smtClean="0"/>
              <a:t>Calculation of transmit rate regarding to RSSI</a:t>
            </a:r>
          </a:p>
          <a:p>
            <a:pPr algn="l"/>
            <a:r>
              <a:rPr lang="en-US" dirty="0" smtClean="0"/>
              <a:t>Calculation of RSSI regarding to Distance</a:t>
            </a:r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Used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6727</TotalTime>
  <Words>288</Words>
  <Application>Microsoft Office PowerPoint</Application>
  <PresentationFormat>Экран (4:3)</PresentationFormat>
  <Paragraphs>101</Paragraphs>
  <Slides>24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6" baseType="lpstr">
      <vt:lpstr>Hardcover</vt:lpstr>
      <vt:lpstr>Visio</vt:lpstr>
      <vt:lpstr>Smart Link Selection</vt:lpstr>
      <vt:lpstr>Project Overview</vt:lpstr>
      <vt:lpstr>Project Overview - Goals</vt:lpstr>
      <vt:lpstr>Simulator - Design</vt:lpstr>
      <vt:lpstr>Презентация PowerPoint</vt:lpstr>
      <vt:lpstr>Packets UML</vt:lpstr>
      <vt:lpstr>RF Devices UML</vt:lpstr>
      <vt:lpstr>Protocols Support</vt:lpstr>
      <vt:lpstr>Used Algorithms</vt:lpstr>
      <vt:lpstr>GUI</vt:lpstr>
      <vt:lpstr>Презентация PowerPoint</vt:lpstr>
      <vt:lpstr>Notable Functions / Algorithms  </vt:lpstr>
      <vt:lpstr>Solved problems</vt:lpstr>
      <vt:lpstr>Low Rate Clients Degrade WLAN Performance</vt:lpstr>
      <vt:lpstr>Презентация PowerPoint</vt:lpstr>
      <vt:lpstr>Презентация PowerPoint</vt:lpstr>
      <vt:lpstr>Rates used</vt:lpstr>
      <vt:lpstr>Start Simulation</vt:lpstr>
      <vt:lpstr>Simulator demo</vt:lpstr>
      <vt:lpstr>Simulator demo</vt:lpstr>
      <vt:lpstr>Simulator demo</vt:lpstr>
      <vt:lpstr>Conclusions  </vt:lpstr>
      <vt:lpstr>Management Tools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Shamis, Andrey</dc:creator>
  <cp:lastModifiedBy>werd</cp:lastModifiedBy>
  <cp:revision>286</cp:revision>
  <cp:lastPrinted>2013-03-06T16:16:33Z</cp:lastPrinted>
  <dcterms:created xsi:type="dcterms:W3CDTF">2006-08-16T00:00:00Z</dcterms:created>
  <dcterms:modified xsi:type="dcterms:W3CDTF">2013-06-14T18:55:32Z</dcterms:modified>
</cp:coreProperties>
</file>