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331" r:id="rId4"/>
    <p:sldId id="300" r:id="rId5"/>
    <p:sldId id="301" r:id="rId6"/>
    <p:sldId id="310" r:id="rId7"/>
    <p:sldId id="314" r:id="rId8"/>
    <p:sldId id="313" r:id="rId9"/>
    <p:sldId id="302" r:id="rId10"/>
    <p:sldId id="303" r:id="rId11"/>
    <p:sldId id="304" r:id="rId12"/>
    <p:sldId id="305" r:id="rId13"/>
    <p:sldId id="323" r:id="rId14"/>
    <p:sldId id="324" r:id="rId15"/>
    <p:sldId id="325" r:id="rId16"/>
    <p:sldId id="318" r:id="rId17"/>
    <p:sldId id="326" r:id="rId18"/>
    <p:sldId id="327" r:id="rId19"/>
    <p:sldId id="329" r:id="rId20"/>
    <p:sldId id="330" r:id="rId21"/>
    <p:sldId id="311" r:id="rId22"/>
    <p:sldId id="328" r:id="rId23"/>
    <p:sldId id="312" r:id="rId24"/>
    <p:sldId id="315" r:id="rId25"/>
    <p:sldId id="309" r:id="rId26"/>
    <p:sldId id="320" r:id="rId27"/>
    <p:sldId id="321" r:id="rId28"/>
    <p:sldId id="307" r:id="rId29"/>
    <p:sldId id="332" r:id="rId30"/>
    <p:sldId id="317" r:id="rId31"/>
    <p:sldId id="308" r:id="rId32"/>
    <p:sldId id="333" r:id="rId33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SLS%20Rat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90720"/>
        <c:axId val="86620928"/>
      </c:barChart>
      <c:catAx>
        <c:axId val="4739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6620928"/>
        <c:crosses val="autoZero"/>
        <c:auto val="1"/>
        <c:lblAlgn val="ctr"/>
        <c:lblOffset val="100"/>
        <c:noMultiLvlLbl val="0"/>
      </c:catAx>
      <c:valAx>
        <c:axId val="8662092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47390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4576"/>
        <c:axId val="52439872"/>
      </c:barChart>
      <c:catAx>
        <c:axId val="78744576"/>
        <c:scaling>
          <c:orientation val="minMax"/>
        </c:scaling>
        <c:delete val="0"/>
        <c:axPos val="b"/>
        <c:majorTickMark val="out"/>
        <c:minorTickMark val="none"/>
        <c:tickLblPos val="nextTo"/>
        <c:crossAx val="52439872"/>
        <c:crosses val="autoZero"/>
        <c:auto val="1"/>
        <c:lblAlgn val="ctr"/>
        <c:lblOffset val="100"/>
        <c:noMultiLvlLbl val="0"/>
      </c:catAx>
      <c:valAx>
        <c:axId val="5243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4457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Retransmission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110</c:v>
                </c:pt>
                <c:pt idx="1">
                  <c:v>200</c:v>
                </c:pt>
                <c:pt idx="2">
                  <c:v>190</c:v>
                </c:pt>
                <c:pt idx="3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5088"/>
        <c:axId val="47821888"/>
      </c:barChart>
      <c:catAx>
        <c:axId val="78745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47821888"/>
        <c:crosses val="autoZero"/>
        <c:auto val="1"/>
        <c:lblAlgn val="ctr"/>
        <c:lblOffset val="100"/>
        <c:noMultiLvlLbl val="0"/>
      </c:catAx>
      <c:valAx>
        <c:axId val="47821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874508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Лист1!$B$13:$B$16</c:f>
              <c:numCache>
                <c:formatCode>General</c:formatCode>
                <c:ptCount val="4"/>
                <c:pt idx="0">
                  <c:v>2</c:v>
                </c:pt>
                <c:pt idx="1">
                  <c:v>50</c:v>
                </c:pt>
                <c:pt idx="2">
                  <c:v>30</c:v>
                </c:pt>
                <c:pt idx="3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999872"/>
        <c:axId val="45818432"/>
      </c:barChart>
      <c:catAx>
        <c:axId val="8999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45818432"/>
        <c:crosses val="autoZero"/>
        <c:auto val="1"/>
        <c:lblAlgn val="ctr"/>
        <c:lblOffset val="100"/>
        <c:noMultiLvlLbl val="0"/>
      </c:catAx>
      <c:valAx>
        <c:axId val="4581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99987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Лист1!$C$13:$C$16</c:f>
              <c:numCache>
                <c:formatCode>General</c:formatCode>
                <c:ptCount val="4"/>
                <c:pt idx="0">
                  <c:v>598</c:v>
                </c:pt>
                <c:pt idx="1">
                  <c:v>11</c:v>
                </c:pt>
                <c:pt idx="2">
                  <c:v>40</c:v>
                </c:pt>
                <c:pt idx="3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54624"/>
        <c:axId val="90487552"/>
      </c:barChart>
      <c:catAx>
        <c:axId val="88154624"/>
        <c:scaling>
          <c:orientation val="minMax"/>
        </c:scaling>
        <c:delete val="0"/>
        <c:axPos val="b"/>
        <c:majorTickMark val="none"/>
        <c:minorTickMark val="none"/>
        <c:tickLblPos val="nextTo"/>
        <c:crossAx val="90487552"/>
        <c:crosses val="autoZero"/>
        <c:auto val="1"/>
        <c:lblAlgn val="ctr"/>
        <c:lblOffset val="100"/>
        <c:noMultiLvlLbl val="0"/>
      </c:catAx>
      <c:valAx>
        <c:axId val="90487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81546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reless_network" TargetMode="External"/><Relationship Id="rId3" Type="http://schemas.openxmlformats.org/officeDocument/2006/relationships/hyperlink" Target="http://madwifi-project.org/browser/madwifi/trunk/ath_rate/minstrel/minstrel.txt" TargetMode="External"/><Relationship Id="rId7" Type="http://schemas.openxmlformats.org/officeDocument/2006/relationships/hyperlink" Target="http://dclab.cs.nthu.edu.tw/~vincent/paper/092806.pdf" TargetMode="External"/><Relationship Id="rId2" Type="http://schemas.openxmlformats.org/officeDocument/2006/relationships/hyperlink" Target="http://cuap-cuap.com/Duncan_Honou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wireless.org/" TargetMode="External"/><Relationship Id="rId5" Type="http://schemas.openxmlformats.org/officeDocument/2006/relationships/hyperlink" Target="http://wi-fi.org/knowledge-center/articles/wi-fi-certified%E2%84%A2-tdls" TargetMode="External"/><Relationship Id="rId4" Type="http://schemas.openxmlformats.org/officeDocument/2006/relationships/hyperlink" Target="http://itee.uq.edu.au/~uqwyin/publications/UIC2010" TargetMode="External"/><Relationship Id="rId9" Type="http://schemas.openxmlformats.org/officeDocument/2006/relationships/hyperlink" Target="http://wiki.dhs01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r>
              <a:rPr lang="en-US" dirty="0" smtClean="0"/>
              <a:t>Signal to Noise Ratio (SNR) – Packet Loss </a:t>
            </a:r>
          </a:p>
          <a:p>
            <a:r>
              <a:rPr lang="en-US" dirty="0"/>
              <a:t>Calculation 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RSSI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registration</a:t>
            </a:r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handler / File to Packet division and restoration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382000" cy="1030044"/>
          </a:xfrm>
        </p:spPr>
        <p:txBody>
          <a:bodyPr/>
          <a:lstStyle/>
          <a:p>
            <a:r>
              <a:rPr lang="en-US"/>
              <a:t>Low Rate Clients Degrade WLAN Performance</a:t>
            </a:r>
            <a:endParaRPr lang="ru-RU" dirty="0"/>
          </a:p>
        </p:txBody>
      </p:sp>
      <p:pic>
        <p:nvPicPr>
          <p:cNvPr id="5122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986588" cy="49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7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Null Data Packet </a:t>
            </a:r>
            <a:r>
              <a:rPr lang="en-US" sz="3200" dirty="0"/>
              <a:t>Based </a:t>
            </a:r>
            <a:r>
              <a:rPr lang="en-US" sz="3200" dirty="0" smtClean="0"/>
              <a:t>Algorithm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Window Based Algorithm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7050104"/>
              </p:ext>
            </p:extLst>
          </p:nvPr>
        </p:nvGraphicFramePr>
        <p:xfrm>
          <a:off x="7938" y="0"/>
          <a:ext cx="9136062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9136062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371600"/>
            <a:ext cx="5181599" cy="4648200"/>
          </a:xfrm>
        </p:spPr>
        <p:txBody>
          <a:bodyPr/>
          <a:lstStyle/>
          <a:p>
            <a:r>
              <a:rPr lang="en-US" sz="2800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Cycle size (NUM of Packets)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Size (Percent of Cycle)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boundaries (MIN, MAX)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66268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76664" cy="432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2710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Rates used</a:t>
            </a:r>
            <a:endParaRPr lang="en-US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167458"/>
              </p:ext>
            </p:extLst>
          </p:nvPr>
        </p:nvGraphicFramePr>
        <p:xfrm>
          <a:off x="1143000" y="1676400"/>
          <a:ext cx="67818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Start Simulation</a:t>
            </a:r>
            <a:endParaRPr lang="en-US" dirty="0"/>
          </a:p>
        </p:txBody>
      </p:sp>
      <p:pic>
        <p:nvPicPr>
          <p:cNvPr id="6146" name="Picture 2" descr="D:\Dropbox\Z_PROJECTS\sls\Results\Para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8221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8194" name="Picture 2" descr="D:\Dropbox\Z_PROJECTS\sls\Results\De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2286000"/>
            <a:ext cx="7610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9218" name="Picture 2" descr="D:\Dropbox\Z_PROJECTS\sls\Results\D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10242" name="Picture 2" descr="D:\Dropbox\Z_PROJECTS\sls\Result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BSS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80053"/>
              </p:ext>
            </p:extLst>
          </p:nvPr>
        </p:nvGraphicFramePr>
        <p:xfrm>
          <a:off x="2971800" y="2514599"/>
          <a:ext cx="54102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684414"/>
              </p:ext>
            </p:extLst>
          </p:nvPr>
        </p:nvGraphicFramePr>
        <p:xfrm>
          <a:off x="609600" y="4114800"/>
          <a:ext cx="3790950" cy="220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589850"/>
              </p:ext>
            </p:extLst>
          </p:nvPr>
        </p:nvGraphicFramePr>
        <p:xfrm>
          <a:off x="4495800" y="4114800"/>
          <a:ext cx="3933826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TDLS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38240"/>
              </p:ext>
            </p:extLst>
          </p:nvPr>
        </p:nvGraphicFramePr>
        <p:xfrm>
          <a:off x="2971800" y="2514599"/>
          <a:ext cx="54102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268317"/>
              </p:ext>
            </p:extLst>
          </p:nvPr>
        </p:nvGraphicFramePr>
        <p:xfrm>
          <a:off x="609600" y="41148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908833"/>
              </p:ext>
            </p:extLst>
          </p:nvPr>
        </p:nvGraphicFramePr>
        <p:xfrm>
          <a:off x="4495800" y="4114800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960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Creation of WiFi simulator in order to develop Smart Link Selection Algorithm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 SPEC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WiFi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802.11z SPEC - TDLS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Wireless Rate Control Algorithms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DDRS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4"/>
              </a:rPr>
              <a:t>MAC rate control algorithm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5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 Alliance</a:t>
            </a:r>
            <a:r>
              <a:rPr lang="ru-RU" dirty="0">
                <a:latin typeface="Arial" pitchFamily="34" charset="0"/>
                <a:cs typeface="Arial" pitchFamily="34" charset="0"/>
                <a:hlinkClick r:id="rId5"/>
              </a:rPr>
              <a:t>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6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6"/>
              </a:rPr>
              <a:t> Direct - http://linuxwireless.org/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7"/>
              </a:rPr>
              <a:t>A Routing Algorithm for Wireless Ad Hoc Networks with Unidirectional Links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  <a:hlinkClick r:id="rId8"/>
              </a:rPr>
              <a:t>Wikipedia - </a:t>
            </a:r>
            <a:r>
              <a:rPr lang="en-US" dirty="0">
                <a:hlinkClick r:id="rId8"/>
              </a:rPr>
              <a:t>Wireless </a:t>
            </a:r>
            <a:r>
              <a:rPr lang="en-US" dirty="0" smtClean="0">
                <a:hlinkClick r:id="rId8"/>
              </a:rPr>
              <a:t>network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>
                <a:hlinkClick r:id="rId9"/>
              </a:rPr>
              <a:t>http://wiki.dhs01.com/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2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Saving simulation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algn="l"/>
            <a:r>
              <a:rPr lang="en-US" dirty="0" smtClean="0"/>
              <a:t>RF devices 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Packets 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BSS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TDLS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</a:t>
            </a:r>
            <a:r>
              <a:rPr lang="en-US" dirty="0" smtClean="0"/>
              <a:t>SNR)</a:t>
            </a:r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r>
              <a:rPr lang="en-US" dirty="0" smtClean="0"/>
              <a:t>Connection </a:t>
            </a:r>
            <a:r>
              <a:rPr lang="en-US" dirty="0" smtClean="0"/>
              <a:t>establishment negotiation</a:t>
            </a:r>
          </a:p>
          <a:p>
            <a:r>
              <a:rPr lang="en-US" dirty="0" smtClean="0"/>
              <a:t> Packets Encapsulation /Headers /hierarchy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6913</TotalTime>
  <Words>551</Words>
  <Application>Microsoft Office PowerPoint</Application>
  <PresentationFormat>Экран (4:3)</PresentationFormat>
  <Paragraphs>194</Paragraphs>
  <Slides>32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4" baseType="lpstr">
      <vt:lpstr>Hardcover</vt:lpstr>
      <vt:lpstr>Visio</vt:lpstr>
      <vt:lpstr>Smart Link Selection</vt:lpstr>
      <vt:lpstr>Project Overview</vt:lpstr>
      <vt:lpstr>Project Goals</vt:lpstr>
      <vt:lpstr>Project Overview</vt:lpstr>
      <vt:lpstr>Simulator - Design</vt:lpstr>
      <vt:lpstr>Презентация PowerPoint</vt:lpstr>
      <vt:lpstr>RF Devices UML</vt:lpstr>
      <vt:lpstr>Packets UML</vt:lpstr>
      <vt:lpstr>Protocols Support</vt:lpstr>
      <vt:lpstr>Used Algorithms</vt:lpstr>
      <vt:lpstr>GUI</vt:lpstr>
      <vt:lpstr>Презентация PowerPoint</vt:lpstr>
      <vt:lpstr>Low Rate Clients Degrade WLAN Performance</vt:lpstr>
      <vt:lpstr>SLS</vt:lpstr>
      <vt:lpstr>Null Data Packet</vt:lpstr>
      <vt:lpstr>Презентация PowerPoint</vt:lpstr>
      <vt:lpstr>Null Data Packet</vt:lpstr>
      <vt:lpstr>Window Based Algorithm</vt:lpstr>
      <vt:lpstr>Window Based Algorithm</vt:lpstr>
      <vt:lpstr>Window Based Algorithm</vt:lpstr>
      <vt:lpstr>Презентация PowerPoint</vt:lpstr>
      <vt:lpstr>Window Based Algorithm</vt:lpstr>
      <vt:lpstr>Rates used</vt:lpstr>
      <vt:lpstr>Start Simulation</vt:lpstr>
      <vt:lpstr>Simulator demo</vt:lpstr>
      <vt:lpstr>Simulator demo</vt:lpstr>
      <vt:lpstr>Simulator demo</vt:lpstr>
      <vt:lpstr>Conclusions  </vt:lpstr>
      <vt:lpstr>Conclusions  </vt:lpstr>
      <vt:lpstr>Management Tools</vt:lpstr>
      <vt:lpstr>Questions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332</cp:revision>
  <cp:lastPrinted>2013-03-06T16:16:33Z</cp:lastPrinted>
  <dcterms:created xsi:type="dcterms:W3CDTF">2006-08-16T00:00:00Z</dcterms:created>
  <dcterms:modified xsi:type="dcterms:W3CDTF">2013-06-15T11:02:32Z</dcterms:modified>
</cp:coreProperties>
</file>