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41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07" r:id="rId25"/>
    <p:sldId id="332" r:id="rId26"/>
    <p:sldId id="317" r:id="rId27"/>
    <p:sldId id="339" r:id="rId28"/>
    <p:sldId id="308" r:id="rId29"/>
    <p:sldId id="333" r:id="rId30"/>
    <p:sldId id="340" r:id="rId31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ropbox\Z_PROJECTS\sls\Results\For%20Presentation\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Probability of </a:t>
            </a:r>
            <a:r>
              <a:rPr lang="en-US" dirty="0"/>
              <a:t>loss </a:t>
            </a:r>
            <a:r>
              <a:rPr lang="en-US" dirty="0" smtClean="0"/>
              <a:t>packet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Лист2!$D$18</c:f>
              <c:strCache>
                <c:ptCount val="1"/>
                <c:pt idx="0">
                  <c:v>Probability %</c:v>
                </c:pt>
              </c:strCache>
            </c:strRef>
          </c:tx>
          <c:marker>
            <c:symbol val="none"/>
          </c:marker>
          <c:cat>
            <c:numRef>
              <c:f>Лист2!$C$19:$C$39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Лист2!$D$19:$D$39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1.4999999999999999E-2</c:v>
                </c:pt>
                <c:pt idx="4">
                  <c:v>2.98E-2</c:v>
                </c:pt>
                <c:pt idx="5">
                  <c:v>5.7500000000000002E-2</c:v>
                </c:pt>
                <c:pt idx="6">
                  <c:v>8.43E-2</c:v>
                </c:pt>
                <c:pt idx="7">
                  <c:v>0.1048</c:v>
                </c:pt>
                <c:pt idx="8">
                  <c:v>0.13669999999999999</c:v>
                </c:pt>
                <c:pt idx="9">
                  <c:v>0.16550000000000001</c:v>
                </c:pt>
                <c:pt idx="10">
                  <c:v>0.18959999999999999</c:v>
                </c:pt>
                <c:pt idx="11">
                  <c:v>0.21210000000000001</c:v>
                </c:pt>
                <c:pt idx="12">
                  <c:v>0.24379999999999999</c:v>
                </c:pt>
                <c:pt idx="13">
                  <c:v>0.27089999999999997</c:v>
                </c:pt>
                <c:pt idx="14">
                  <c:v>0.2898</c:v>
                </c:pt>
                <c:pt idx="15">
                  <c:v>0.3165</c:v>
                </c:pt>
                <c:pt idx="16">
                  <c:v>0.34229999999999999</c:v>
                </c:pt>
                <c:pt idx="17">
                  <c:v>0.37609999999999999</c:v>
                </c:pt>
                <c:pt idx="18">
                  <c:v>0.40229999999999999</c:v>
                </c:pt>
                <c:pt idx="19">
                  <c:v>0.42909999999999998</c:v>
                </c:pt>
                <c:pt idx="20">
                  <c:v>0.46179999999999999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931584"/>
        <c:axId val="144912320"/>
      </c:lineChart>
      <c:catAx>
        <c:axId val="689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4912320"/>
        <c:crosses val="autoZero"/>
        <c:auto val="1"/>
        <c:lblAlgn val="ctr"/>
        <c:lblOffset val="100"/>
        <c:noMultiLvlLbl val="0"/>
      </c:catAx>
      <c:valAx>
        <c:axId val="1449123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to loss %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689315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719808"/>
        <c:axId val="99095040"/>
      </c:barChart>
      <c:catAx>
        <c:axId val="3371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9095040"/>
        <c:crosses val="autoZero"/>
        <c:auto val="1"/>
        <c:lblAlgn val="ctr"/>
        <c:lblOffset val="100"/>
        <c:noMultiLvlLbl val="0"/>
      </c:catAx>
      <c:valAx>
        <c:axId val="9909504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33719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041792"/>
        <c:axId val="92388096"/>
      </c:barChart>
      <c:catAx>
        <c:axId val="99041792"/>
        <c:scaling>
          <c:orientation val="minMax"/>
        </c:scaling>
        <c:delete val="0"/>
        <c:axPos val="b"/>
        <c:majorTickMark val="out"/>
        <c:minorTickMark val="none"/>
        <c:tickLblPos val="nextTo"/>
        <c:crossAx val="92388096"/>
        <c:crosses val="autoZero"/>
        <c:auto val="1"/>
        <c:lblAlgn val="ctr"/>
        <c:lblOffset val="100"/>
        <c:noMultiLvlLbl val="0"/>
      </c:catAx>
      <c:valAx>
        <c:axId val="9238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04179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48256"/>
        <c:axId val="97395264"/>
      </c:barChart>
      <c:catAx>
        <c:axId val="95648256"/>
        <c:scaling>
          <c:orientation val="minMax"/>
        </c:scaling>
        <c:delete val="0"/>
        <c:axPos val="b"/>
        <c:majorTickMark val="none"/>
        <c:minorTickMark val="none"/>
        <c:tickLblPos val="nextTo"/>
        <c:crossAx val="97395264"/>
        <c:crosses val="autoZero"/>
        <c:auto val="1"/>
        <c:lblAlgn val="ctr"/>
        <c:lblOffset val="100"/>
        <c:noMultiLvlLbl val="0"/>
      </c:catAx>
      <c:valAx>
        <c:axId val="97395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56482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044864"/>
        <c:axId val="97398144"/>
      </c:barChart>
      <c:catAx>
        <c:axId val="99044864"/>
        <c:scaling>
          <c:orientation val="minMax"/>
        </c:scaling>
        <c:delete val="0"/>
        <c:axPos val="b"/>
        <c:majorTickMark val="out"/>
        <c:minorTickMark val="none"/>
        <c:tickLblPos val="nextTo"/>
        <c:crossAx val="97398144"/>
        <c:crosses val="autoZero"/>
        <c:auto val="1"/>
        <c:lblAlgn val="ctr"/>
        <c:lblOffset val="100"/>
        <c:noMultiLvlLbl val="0"/>
      </c:catAx>
      <c:valAx>
        <c:axId val="9739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044864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00672"/>
        <c:axId val="97399872"/>
      </c:barChart>
      <c:catAx>
        <c:axId val="131100672"/>
        <c:scaling>
          <c:orientation val="minMax"/>
        </c:scaling>
        <c:delete val="0"/>
        <c:axPos val="b"/>
        <c:majorTickMark val="none"/>
        <c:minorTickMark val="none"/>
        <c:tickLblPos val="nextTo"/>
        <c:crossAx val="97399872"/>
        <c:crosses val="autoZero"/>
        <c:auto val="1"/>
        <c:lblAlgn val="ctr"/>
        <c:lblOffset val="100"/>
        <c:noMultiLvlLbl val="0"/>
      </c:catAx>
      <c:valAx>
        <c:axId val="973998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11006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0.47573</cdr:x>
      <cdr:y>0.8</cdr:y>
    </cdr:from>
    <cdr:to>
      <cdr:x>0.64078</cdr:x>
      <cdr:y>0.86667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733800" y="2743200"/>
          <a:ext cx="1295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&lt; Noise Level &gt;</a:t>
          </a:r>
          <a:endParaRPr lang="ru-RU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reless_network" TargetMode="External"/><Relationship Id="rId3" Type="http://schemas.openxmlformats.org/officeDocument/2006/relationships/hyperlink" Target="http://madwifi-project.org/browser/madwifi/trunk/ath_rate/minstrel/minstrel.txt" TargetMode="External"/><Relationship Id="rId7" Type="http://schemas.openxmlformats.org/officeDocument/2006/relationships/hyperlink" Target="http://dclab.cs.nthu.edu.tw/~vincent/paper/092806.pdf" TargetMode="External"/><Relationship Id="rId2" Type="http://schemas.openxmlformats.org/officeDocument/2006/relationships/hyperlink" Target="http://cuap-cuap.com/Duncan_Honou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wireless.org/" TargetMode="External"/><Relationship Id="rId5" Type="http://schemas.openxmlformats.org/officeDocument/2006/relationships/hyperlink" Target="http://wi-fi.org/knowledge-center/articles/wi-fi-certified%E2%84%A2-tdls" TargetMode="External"/><Relationship Id="rId4" Type="http://schemas.openxmlformats.org/officeDocument/2006/relationships/hyperlink" Target="http://itee.uq.edu.au/~uqwyin/publications/UIC2010" TargetMode="External"/><Relationship Id="rId9" Type="http://schemas.openxmlformats.org/officeDocument/2006/relationships/hyperlink" Target="http://wiki.dhs01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ubnt.com/t5/UniFi/RSSI-vs-Data-rates/td-p/428015" TargetMode="External"/><Relationship Id="rId2" Type="http://schemas.openxmlformats.org/officeDocument/2006/relationships/hyperlink" Target="http://en.wikipedia.org/wiki/Signal-to-noise_rati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dtechglobal.com/Data/Sites/1/marketing/juniperwhitepaperwlancoverageorcapacity.pdf" TargetMode="External"/><Relationship Id="rId4" Type="http://schemas.openxmlformats.org/officeDocument/2006/relationships/hyperlink" Target="http://www.cisco.com/en/US/products/ps6366/products_tech_note09186a0080a3443f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Connection 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(RSSI)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953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647253"/>
          </a:xfrm>
        </p:spPr>
        <p:txBody>
          <a:bodyPr/>
          <a:lstStyle/>
          <a:p>
            <a:pPr algn="l"/>
            <a:r>
              <a:rPr lang="en-US" dirty="0" smtClean="0"/>
              <a:t>Signal to Noise Ratio (SNR) – Packet Loss 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15900"/>
              </p:ext>
            </p:extLst>
          </p:nvPr>
        </p:nvGraphicFramePr>
        <p:xfrm>
          <a:off x="685800" y="2819400"/>
          <a:ext cx="7848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Simulation Results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56263" cy="3352800"/>
          </a:xfrm>
        </p:spPr>
        <p:txBody>
          <a:bodyPr/>
          <a:lstStyle/>
          <a:p>
            <a:r>
              <a:rPr lang="en-US" sz="13800" dirty="0" smtClean="0"/>
              <a:t>Demo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876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4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5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5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7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8"/>
              </a:rPr>
              <a:t>Wikipedia - </a:t>
            </a:r>
            <a:r>
              <a:rPr lang="en-US" dirty="0">
                <a:hlinkClick r:id="rId8"/>
              </a:rPr>
              <a:t>Wireless </a:t>
            </a:r>
            <a:r>
              <a:rPr lang="en-US" dirty="0" smtClean="0">
                <a:hlinkClick r:id="rId8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>
                <a:hlinkClick r:id="rId9"/>
              </a:rPr>
              <a:t>Our web site for project: http</a:t>
            </a:r>
            <a:r>
              <a:rPr lang="en-US" dirty="0">
                <a:hlinkClick r:id="rId9"/>
              </a:rPr>
              <a:t>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Supported Protocols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400" dirty="0" smtClean="0">
                <a:hlinkClick r:id="rId2"/>
              </a:rPr>
              <a:t>Signal-to-noise ratio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3"/>
              </a:rPr>
              <a:t>RSSI </a:t>
            </a:r>
            <a:r>
              <a:rPr lang="en-US" sz="1400" dirty="0" err="1" smtClean="0">
                <a:hlinkClick r:id="rId3"/>
              </a:rPr>
              <a:t>vs</a:t>
            </a:r>
            <a:r>
              <a:rPr lang="en-US" sz="1400" dirty="0" smtClean="0">
                <a:hlinkClick r:id="rId3"/>
              </a:rPr>
              <a:t> Data rates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4"/>
              </a:rPr>
              <a:t>Configure 802.11n on the WLC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5"/>
              </a:rPr>
              <a:t>Coverage or Capacity - Making the best use of 802.11N</a:t>
            </a:r>
            <a:r>
              <a:rPr lang="en-US" sz="1400" dirty="0" smtClean="0"/>
              <a:t> </a:t>
            </a:r>
            <a:endParaRPr lang="en-US" sz="1400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2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GUI</a:t>
            </a:r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strike="sngStrike" dirty="0" smtClean="0"/>
              <a:t>Easy access to get all simulated information </a:t>
            </a:r>
          </a:p>
          <a:p>
            <a:pPr algn="l"/>
            <a:r>
              <a:rPr lang="en-US" sz="1050" strike="sngStrike" dirty="0" smtClean="0"/>
              <a:t>Ability to move objects on board - Drag &amp; Drop</a:t>
            </a:r>
          </a:p>
          <a:p>
            <a:pPr algn="l"/>
            <a:r>
              <a:rPr lang="en-US" sz="1050" strike="sngStrike" dirty="0" smtClean="0"/>
              <a:t>Creation of RF device </a:t>
            </a:r>
          </a:p>
          <a:p>
            <a:pPr algn="l"/>
            <a:r>
              <a:rPr lang="en-US" sz="1050" strike="sngStrike" dirty="0" smtClean="0"/>
              <a:t>Random simulation</a:t>
            </a:r>
          </a:p>
          <a:p>
            <a:pPr algn="l"/>
            <a:r>
              <a:rPr lang="en-US" sz="1050" strike="sngStrike" dirty="0" smtClean="0"/>
              <a:t>Static simulation</a:t>
            </a:r>
          </a:p>
          <a:p>
            <a:pPr algn="l"/>
            <a:r>
              <a:rPr lang="en-US" sz="1050" strike="sngStrike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1050" strike="sngStrike" dirty="0" smtClean="0"/>
              <a:t>Configurable </a:t>
            </a:r>
            <a:r>
              <a:rPr lang="en-US" sz="1050" strike="sngStrike" dirty="0"/>
              <a:t>d</a:t>
            </a:r>
            <a:r>
              <a:rPr lang="en-US" sz="1050" strike="sngStrike" dirty="0" smtClean="0"/>
              <a:t>ump of STA object</a:t>
            </a:r>
          </a:p>
          <a:p>
            <a:pPr algn="l"/>
            <a:r>
              <a:rPr lang="en-US" sz="1050" strike="sngStrike" dirty="0" smtClean="0"/>
              <a:t>AP info form – provide basic configuration</a:t>
            </a:r>
          </a:p>
          <a:p>
            <a:pPr algn="l"/>
            <a:r>
              <a:rPr lang="en-US" sz="1050" strike="sngStrike" dirty="0" smtClean="0"/>
              <a:t>Saving and Load current simulation into file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Here we will show the bullets mentioned above on the real Program.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7140</TotalTime>
  <Words>610</Words>
  <Application>Microsoft Office PowerPoint</Application>
  <PresentationFormat>Экран (4:3)</PresentationFormat>
  <Paragraphs>205</Paragraphs>
  <Slides>30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Презентация PowerPoint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Презентация PowerPoint</vt:lpstr>
      <vt:lpstr>Null Data Packet</vt:lpstr>
      <vt:lpstr>Window Based Algorithm</vt:lpstr>
      <vt:lpstr>Window Based Algorithm</vt:lpstr>
      <vt:lpstr>Window Based Algorithm</vt:lpstr>
      <vt:lpstr>Презентация PowerPoint</vt:lpstr>
      <vt:lpstr>Window Based Algorithm</vt:lpstr>
      <vt:lpstr>Simulation Results</vt:lpstr>
      <vt:lpstr>Simulation Results</vt:lpstr>
      <vt:lpstr>Management Tools</vt:lpstr>
      <vt:lpstr>Demo</vt:lpstr>
      <vt:lpstr>Questions</vt:lpstr>
      <vt:lpstr>Bibliography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350</cp:revision>
  <cp:lastPrinted>2013-03-06T16:16:33Z</cp:lastPrinted>
  <dcterms:created xsi:type="dcterms:W3CDTF">2006-08-16T00:00:00Z</dcterms:created>
  <dcterms:modified xsi:type="dcterms:W3CDTF">2013-06-15T15:23:31Z</dcterms:modified>
</cp:coreProperties>
</file>