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1" r:id="rId3"/>
    <p:sldId id="300" r:id="rId4"/>
    <p:sldId id="301" r:id="rId5"/>
    <p:sldId id="310" r:id="rId6"/>
    <p:sldId id="314" r:id="rId7"/>
    <p:sldId id="334" r:id="rId8"/>
    <p:sldId id="313" r:id="rId9"/>
    <p:sldId id="304" r:id="rId10"/>
    <p:sldId id="302" r:id="rId11"/>
    <p:sldId id="303" r:id="rId12"/>
    <p:sldId id="336" r:id="rId13"/>
    <p:sldId id="337" r:id="rId14"/>
    <p:sldId id="338" r:id="rId15"/>
    <p:sldId id="324" r:id="rId16"/>
    <p:sldId id="325" r:id="rId17"/>
    <p:sldId id="318" r:id="rId18"/>
    <p:sldId id="326" r:id="rId19"/>
    <p:sldId id="327" r:id="rId20"/>
    <p:sldId id="329" r:id="rId21"/>
    <p:sldId id="330" r:id="rId22"/>
    <p:sldId id="311" r:id="rId23"/>
    <p:sldId id="328" r:id="rId24"/>
    <p:sldId id="307" r:id="rId25"/>
    <p:sldId id="332" r:id="rId26"/>
    <p:sldId id="317" r:id="rId27"/>
    <p:sldId id="339" r:id="rId28"/>
    <p:sldId id="308" r:id="rId29"/>
    <p:sldId id="333" r:id="rId3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ropbox\Z_PROJECTS\sls\Results\For%20Presentation\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Probability of </a:t>
            </a:r>
            <a:r>
              <a:rPr lang="en-US" dirty="0"/>
              <a:t>loss </a:t>
            </a:r>
            <a:r>
              <a:rPr lang="en-US" dirty="0" smtClean="0"/>
              <a:t>packet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Лист2!$D$18</c:f>
              <c:strCache>
                <c:ptCount val="1"/>
                <c:pt idx="0">
                  <c:v>Probability %</c:v>
                </c:pt>
              </c:strCache>
            </c:strRef>
          </c:tx>
          <c:marker>
            <c:symbol val="none"/>
          </c:marker>
          <c:cat>
            <c:numRef>
              <c:f>Лист2!$C$19:$C$39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Лист2!$D$19:$D$39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1.4999999999999999E-2</c:v>
                </c:pt>
                <c:pt idx="4">
                  <c:v>2.98E-2</c:v>
                </c:pt>
                <c:pt idx="5">
                  <c:v>5.7500000000000002E-2</c:v>
                </c:pt>
                <c:pt idx="6">
                  <c:v>8.43E-2</c:v>
                </c:pt>
                <c:pt idx="7">
                  <c:v>0.1048</c:v>
                </c:pt>
                <c:pt idx="8">
                  <c:v>0.13669999999999999</c:v>
                </c:pt>
                <c:pt idx="9">
                  <c:v>0.16550000000000001</c:v>
                </c:pt>
                <c:pt idx="10">
                  <c:v>0.18959999999999999</c:v>
                </c:pt>
                <c:pt idx="11">
                  <c:v>0.21210000000000001</c:v>
                </c:pt>
                <c:pt idx="12">
                  <c:v>0.24379999999999999</c:v>
                </c:pt>
                <c:pt idx="13">
                  <c:v>0.27089999999999997</c:v>
                </c:pt>
                <c:pt idx="14">
                  <c:v>0.2898</c:v>
                </c:pt>
                <c:pt idx="15">
                  <c:v>0.3165</c:v>
                </c:pt>
                <c:pt idx="16">
                  <c:v>0.34229999999999999</c:v>
                </c:pt>
                <c:pt idx="17">
                  <c:v>0.37609999999999999</c:v>
                </c:pt>
                <c:pt idx="18">
                  <c:v>0.40229999999999999</c:v>
                </c:pt>
                <c:pt idx="19">
                  <c:v>0.42909999999999998</c:v>
                </c:pt>
                <c:pt idx="20">
                  <c:v>0.46179999999999999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008128"/>
        <c:axId val="45873920"/>
      </c:lineChart>
      <c:catAx>
        <c:axId val="14500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5873920"/>
        <c:crosses val="autoZero"/>
        <c:auto val="1"/>
        <c:lblAlgn val="ctr"/>
        <c:lblOffset val="100"/>
        <c:noMultiLvlLbl val="0"/>
      </c:catAx>
      <c:valAx>
        <c:axId val="45873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to loss %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50081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334784"/>
        <c:axId val="51533440"/>
      </c:barChart>
      <c:catAx>
        <c:axId val="89334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1533440"/>
        <c:crosses val="autoZero"/>
        <c:auto val="1"/>
        <c:lblAlgn val="ctr"/>
        <c:lblOffset val="100"/>
        <c:noMultiLvlLbl val="0"/>
      </c:catAx>
      <c:valAx>
        <c:axId val="5153344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9334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238422280548261"/>
          <c:y val="2.0497930547143151E-2"/>
          <c:w val="5.6504666083406242E-2"/>
          <c:h val="0.903555168584696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4576"/>
        <c:axId val="52439872"/>
      </c:barChart>
      <c:catAx>
        <c:axId val="78744576"/>
        <c:scaling>
          <c:orientation val="minMax"/>
        </c:scaling>
        <c:delete val="0"/>
        <c:axPos val="b"/>
        <c:majorTickMark val="out"/>
        <c:minorTickMark val="none"/>
        <c:tickLblPos val="nextTo"/>
        <c:crossAx val="52439872"/>
        <c:crosses val="autoZero"/>
        <c:auto val="1"/>
        <c:lblAlgn val="ctr"/>
        <c:lblOffset val="100"/>
        <c:noMultiLvlLbl val="0"/>
      </c:catAx>
      <c:valAx>
        <c:axId val="5243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4457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Retransmission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110</c:v>
                </c:pt>
                <c:pt idx="1">
                  <c:v>200</c:v>
                </c:pt>
                <c:pt idx="2">
                  <c:v>190</c:v>
                </c:pt>
                <c:pt idx="3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5088"/>
        <c:axId val="47821888"/>
      </c:barChart>
      <c:catAx>
        <c:axId val="78745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47821888"/>
        <c:crosses val="autoZero"/>
        <c:auto val="1"/>
        <c:lblAlgn val="ctr"/>
        <c:lblOffset val="100"/>
        <c:noMultiLvlLbl val="0"/>
      </c:catAx>
      <c:valAx>
        <c:axId val="47821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87450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Лист1!$B$13:$B$16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30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999872"/>
        <c:axId val="45818432"/>
      </c:barChart>
      <c:catAx>
        <c:axId val="8999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45818432"/>
        <c:crosses val="autoZero"/>
        <c:auto val="1"/>
        <c:lblAlgn val="ctr"/>
        <c:lblOffset val="100"/>
        <c:noMultiLvlLbl val="0"/>
      </c:catAx>
      <c:valAx>
        <c:axId val="4581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99987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Лист1!$C$13:$C$16</c:f>
              <c:numCache>
                <c:formatCode>General</c:formatCode>
                <c:ptCount val="4"/>
                <c:pt idx="0">
                  <c:v>598</c:v>
                </c:pt>
                <c:pt idx="1">
                  <c:v>11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54624"/>
        <c:axId val="90487552"/>
      </c:barChart>
      <c:catAx>
        <c:axId val="88154624"/>
        <c:scaling>
          <c:orientation val="minMax"/>
        </c:scaling>
        <c:delete val="0"/>
        <c:axPos val="b"/>
        <c:majorTickMark val="none"/>
        <c:minorTickMark val="none"/>
        <c:tickLblPos val="nextTo"/>
        <c:crossAx val="90487552"/>
        <c:crosses val="autoZero"/>
        <c:auto val="1"/>
        <c:lblAlgn val="ctr"/>
        <c:lblOffset val="100"/>
        <c:noMultiLvlLbl val="0"/>
      </c:catAx>
      <c:valAx>
        <c:axId val="90487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81546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0.47573</cdr:x>
      <cdr:y>0.8</cdr:y>
    </cdr:from>
    <cdr:to>
      <cdr:x>0.64078</cdr:x>
      <cdr:y>0.86667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733800" y="2743200"/>
          <a:ext cx="12954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&lt; Noise Level &gt;</a:t>
          </a:r>
          <a:endParaRPr lang="ru-RU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reless_network" TargetMode="External"/><Relationship Id="rId3" Type="http://schemas.openxmlformats.org/officeDocument/2006/relationships/hyperlink" Target="http://madwifi-project.org/browser/madwifi/trunk/ath_rate/minstrel/minstrel.txt" TargetMode="External"/><Relationship Id="rId7" Type="http://schemas.openxmlformats.org/officeDocument/2006/relationships/hyperlink" Target="http://dclab.cs.nthu.edu.tw/~vincent/paper/092806.pdf" TargetMode="External"/><Relationship Id="rId2" Type="http://schemas.openxmlformats.org/officeDocument/2006/relationships/hyperlink" Target="http://cuap-cuap.com/Duncan_Honou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wireless.org/" TargetMode="External"/><Relationship Id="rId5" Type="http://schemas.openxmlformats.org/officeDocument/2006/relationships/hyperlink" Target="http://wi-fi.org/knowledge-center/articles/wi-fi-certified%E2%84%A2-tdls" TargetMode="External"/><Relationship Id="rId4" Type="http://schemas.openxmlformats.org/officeDocument/2006/relationships/hyperlink" Target="http://itee.uq.edu.au/~uqwyin/publications/UIC2010" TargetMode="External"/><Relationship Id="rId9" Type="http://schemas.openxmlformats.org/officeDocument/2006/relationships/hyperlink" Target="http://wiki.dhs01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lvl="1"/>
            <a:r>
              <a:rPr lang="en-US" dirty="0" smtClean="0"/>
              <a:t>Passive scan</a:t>
            </a:r>
          </a:p>
          <a:p>
            <a:pPr lvl="1"/>
            <a:r>
              <a:rPr lang="en-US" dirty="0" smtClean="0"/>
              <a:t>Beacon sending</a:t>
            </a:r>
          </a:p>
          <a:p>
            <a:pPr lvl="1"/>
            <a:r>
              <a:rPr lang="en-US" dirty="0" smtClean="0"/>
              <a:t>Acknowledgment</a:t>
            </a:r>
          </a:p>
          <a:p>
            <a:pPr lvl="1"/>
            <a:r>
              <a:rPr lang="en-US" dirty="0" smtClean="0"/>
              <a:t>Connect/Disconnect flow</a:t>
            </a:r>
          </a:p>
          <a:p>
            <a:pPr lvl="1"/>
            <a:r>
              <a:rPr lang="en-US" dirty="0" smtClean="0"/>
              <a:t>Keep Alive </a:t>
            </a:r>
            <a:r>
              <a:rPr lang="en-US" dirty="0" smtClean="0"/>
              <a:t>mechanism</a:t>
            </a:r>
          </a:p>
          <a:p>
            <a:pPr lvl="1"/>
            <a:r>
              <a:rPr lang="en-US" dirty="0"/>
              <a:t>Support of </a:t>
            </a:r>
            <a:r>
              <a:rPr lang="en-US" dirty="0" smtClean="0"/>
              <a:t>standards - </a:t>
            </a:r>
            <a:r>
              <a:rPr lang="en-US" dirty="0"/>
              <a:t>Band A, Band </a:t>
            </a:r>
            <a:r>
              <a:rPr lang="en-US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Connection </a:t>
            </a:r>
            <a:r>
              <a:rPr lang="en-US" dirty="0" smtClean="0"/>
              <a:t>establishment negotiation</a:t>
            </a:r>
          </a:p>
          <a:p>
            <a:pPr lvl="1"/>
            <a:r>
              <a:rPr lang="en-US" dirty="0" smtClean="0"/>
              <a:t>Base Service Set</a:t>
            </a:r>
          </a:p>
          <a:p>
            <a:pPr lvl="1"/>
            <a:r>
              <a:rPr lang="en-US" dirty="0" smtClean="0"/>
              <a:t>Tunneled Direct Link Setup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Supported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sz="2000" b="1" i="1" dirty="0"/>
              <a:t>Received Signal Strength Indication</a:t>
            </a:r>
            <a:r>
              <a:rPr lang="en-US" sz="2000" b="1" dirty="0"/>
              <a:t> </a:t>
            </a:r>
            <a:r>
              <a:rPr lang="en-US" dirty="0" smtClean="0"/>
              <a:t>(</a:t>
            </a:r>
            <a:r>
              <a:rPr lang="en-US" dirty="0" smtClean="0"/>
              <a:t>RSSI)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49530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647253"/>
          </a:xfrm>
        </p:spPr>
        <p:txBody>
          <a:bodyPr/>
          <a:lstStyle/>
          <a:p>
            <a:pPr algn="l"/>
            <a:r>
              <a:rPr lang="en-US" dirty="0" smtClean="0"/>
              <a:t>Signal </a:t>
            </a:r>
            <a:r>
              <a:rPr lang="en-US" dirty="0" smtClean="0"/>
              <a:t>to Noise Ratio (SNR) – Packet Loss </a:t>
            </a:r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435485"/>
              </p:ext>
            </p:extLst>
          </p:nvPr>
        </p:nvGraphicFramePr>
        <p:xfrm>
          <a:off x="685800" y="2819400"/>
          <a:ext cx="7848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76947"/>
              </p:ext>
            </p:extLst>
          </p:nvPr>
        </p:nvGraphicFramePr>
        <p:xfrm>
          <a:off x="1143000" y="2743200"/>
          <a:ext cx="6858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1400" y="641032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(Kbps)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819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7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48089"/>
            <a:ext cx="5753189" cy="41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developed 2 different SLS algorithms: </a:t>
            </a:r>
          </a:p>
          <a:p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Null </a:t>
            </a:r>
            <a:r>
              <a:rPr lang="en-US" sz="3000" dirty="0" smtClean="0"/>
              <a:t>Data Packet </a:t>
            </a:r>
            <a:r>
              <a:rPr lang="en-US" sz="3000" dirty="0"/>
              <a:t>Based </a:t>
            </a:r>
            <a:r>
              <a:rPr lang="en-US" sz="3000" dirty="0" smtClean="0"/>
              <a:t>Algorithm</a:t>
            </a:r>
          </a:p>
          <a:p>
            <a:pPr marL="411480" lvl="1" indent="0">
              <a:buNone/>
            </a:pPr>
            <a:endParaRPr lang="en-US" sz="3000" dirty="0" smtClean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Window Based Algorithm</a:t>
            </a:r>
            <a:endParaRPr lang="ru-RU" sz="3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</a:t>
            </a:r>
            <a:r>
              <a:rPr lang="en-US" dirty="0" smtClean="0"/>
              <a:t>Algorithms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84411"/>
            <a:ext cx="4648200" cy="336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7987553" cy="422116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BSS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80952"/>
              </p:ext>
            </p:extLst>
          </p:nvPr>
        </p:nvGraphicFramePr>
        <p:xfrm>
          <a:off x="609600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562827"/>
              </p:ext>
            </p:extLst>
          </p:nvPr>
        </p:nvGraphicFramePr>
        <p:xfrm>
          <a:off x="4495800" y="2209800"/>
          <a:ext cx="3943350" cy="22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857893"/>
              </p:ext>
            </p:extLst>
          </p:nvPr>
        </p:nvGraphicFramePr>
        <p:xfrm>
          <a:off x="4495800" y="4495800"/>
          <a:ext cx="3933826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266" name="Picture 2" descr="D:\Снимо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4099"/>
            <a:ext cx="3048000" cy="2891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905000"/>
            <a:ext cx="7911352" cy="42211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TDLS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08965"/>
              </p:ext>
            </p:extLst>
          </p:nvPr>
        </p:nvGraphicFramePr>
        <p:xfrm>
          <a:off x="609598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 (meters)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2641"/>
              </p:ext>
            </p:extLst>
          </p:nvPr>
        </p:nvGraphicFramePr>
        <p:xfrm>
          <a:off x="4495800" y="2129871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5482"/>
              </p:ext>
            </p:extLst>
          </p:nvPr>
        </p:nvGraphicFramePr>
        <p:xfrm>
          <a:off x="4495800" y="44958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8882"/>
            <a:ext cx="3051856" cy="2812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7756263" cy="3352800"/>
          </a:xfrm>
        </p:spPr>
        <p:txBody>
          <a:bodyPr/>
          <a:lstStyle/>
          <a:p>
            <a:r>
              <a:rPr lang="en-US" sz="13800" dirty="0" smtClean="0"/>
              <a:t>Demo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762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 SPEC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WiFi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802.11z SPEC - TDLS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Wireless Rate Control Algorithms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DDRS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4"/>
              </a:rPr>
              <a:t>MAC rate control algorithm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5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 Alliance</a:t>
            </a:r>
            <a:r>
              <a:rPr lang="ru-RU" dirty="0">
                <a:latin typeface="Arial" pitchFamily="34" charset="0"/>
                <a:cs typeface="Arial" pitchFamily="34" charset="0"/>
                <a:hlinkClick r:id="rId5"/>
              </a:rPr>
              <a:t>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6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6"/>
              </a:rPr>
              <a:t> Direct - http://linuxwireless.org/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7"/>
              </a:rPr>
              <a:t>A Routing Algorithm for Wireless Ad Hoc Networks with Unidirectional Links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  <a:hlinkClick r:id="rId8"/>
              </a:rPr>
              <a:t>Wikipedia - </a:t>
            </a:r>
            <a:r>
              <a:rPr lang="en-US" dirty="0">
                <a:hlinkClick r:id="rId8"/>
              </a:rPr>
              <a:t>Wireless </a:t>
            </a:r>
            <a:r>
              <a:rPr lang="en-US" dirty="0" smtClean="0">
                <a:hlinkClick r:id="rId8"/>
              </a:rPr>
              <a:t>network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>
                <a:hlinkClick r:id="rId9"/>
              </a:rPr>
              <a:t>http://wiki.dhs01.com/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</a:t>
            </a:r>
            <a:r>
              <a:rPr lang="en-US" dirty="0" smtClean="0"/>
              <a:t>upported Protocols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Medium infrastructure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algn="l"/>
            <a:r>
              <a:rPr lang="en-US" dirty="0" smtClean="0"/>
              <a:t>RF devices 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Packets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GUI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Support of two different data links</a:t>
            </a:r>
            <a:r>
              <a:rPr lang="en-US" dirty="0" smtClean="0"/>
              <a:t>:</a:t>
            </a:r>
          </a:p>
          <a:p>
            <a:pPr marL="0" indent="0" algn="l">
              <a:buNone/>
            </a:pPr>
            <a:endParaRPr lang="en-US" sz="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BSS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TDLS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Able to transfer any </a:t>
            </a:r>
            <a:r>
              <a:rPr lang="en-US" dirty="0"/>
              <a:t>kind of packets </a:t>
            </a:r>
            <a:r>
              <a:rPr lang="en-US" dirty="0" smtClean="0"/>
              <a:t>without any code change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Buffers packet for each STA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pPr marL="365760" lvl="1">
              <a:buFont typeface="Wingdings" pitchFamily="2" charset="2"/>
              <a:buChar char=""/>
            </a:pPr>
            <a:r>
              <a:rPr lang="en-US" dirty="0" smtClean="0"/>
              <a:t>STA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 smtClean="0"/>
              <a:t>Preferred (best) Channel finding for TDLS 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/>
              <a:t>Stream handler / File to </a:t>
            </a:r>
            <a:r>
              <a:rPr lang="en-US" dirty="0" smtClean="0"/>
              <a:t>Packets </a:t>
            </a:r>
            <a:r>
              <a:rPr lang="en-US" dirty="0"/>
              <a:t>division and restoration    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Devices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50" strike="sngStrike" dirty="0" smtClean="0"/>
              <a:t>Easy </a:t>
            </a:r>
            <a:r>
              <a:rPr lang="en-US" sz="1050" strike="sngStrike" dirty="0" smtClean="0"/>
              <a:t>access to get all simulated information </a:t>
            </a:r>
          </a:p>
          <a:p>
            <a:pPr algn="l"/>
            <a:r>
              <a:rPr lang="en-US" sz="1050" strike="sngStrike" dirty="0" smtClean="0"/>
              <a:t>Ability to move objects on </a:t>
            </a:r>
            <a:r>
              <a:rPr lang="en-US" sz="1050" strike="sngStrike" dirty="0" smtClean="0"/>
              <a:t>board - Drag </a:t>
            </a:r>
            <a:r>
              <a:rPr lang="en-US" sz="1050" strike="sngStrike" dirty="0" smtClean="0"/>
              <a:t>&amp; Drop</a:t>
            </a:r>
          </a:p>
          <a:p>
            <a:pPr algn="l"/>
            <a:r>
              <a:rPr lang="en-US" sz="1050" strike="sngStrike" dirty="0" smtClean="0"/>
              <a:t>Creation of RF device </a:t>
            </a:r>
          </a:p>
          <a:p>
            <a:pPr algn="l"/>
            <a:r>
              <a:rPr lang="en-US" sz="1050" strike="sngStrike" dirty="0" smtClean="0"/>
              <a:t>Random simulation</a:t>
            </a:r>
          </a:p>
          <a:p>
            <a:pPr algn="l"/>
            <a:r>
              <a:rPr lang="en-US" sz="1050" strike="sngStrike" dirty="0" smtClean="0"/>
              <a:t>Static simulation</a:t>
            </a:r>
          </a:p>
          <a:p>
            <a:pPr algn="l"/>
            <a:r>
              <a:rPr lang="en-US" sz="1050" strike="sngStrike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Configurable </a:t>
            </a:r>
            <a:r>
              <a:rPr lang="en-US" sz="1050" strike="sngStrike" dirty="0"/>
              <a:t>d</a:t>
            </a:r>
            <a:r>
              <a:rPr lang="en-US" sz="1050" strike="sngStrike" dirty="0" smtClean="0"/>
              <a:t>ump of STA object</a:t>
            </a:r>
          </a:p>
          <a:p>
            <a:pPr algn="l"/>
            <a:r>
              <a:rPr lang="en-US" sz="1050" strike="sngStrike" dirty="0" smtClean="0"/>
              <a:t>AP info form – provide basic configuration</a:t>
            </a:r>
          </a:p>
          <a:p>
            <a:pPr algn="l"/>
            <a:r>
              <a:rPr lang="en-US" sz="1050" strike="sngStrike" dirty="0" smtClean="0"/>
              <a:t>Saving and Load current simulation into </a:t>
            </a:r>
            <a:r>
              <a:rPr lang="en-US" sz="1050" strike="sngStrike" dirty="0" smtClean="0"/>
              <a:t>file</a:t>
            </a:r>
            <a:endParaRPr lang="en-US" sz="1050" strike="sngStrike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Here we will show the bullets mentioned above on the real Program.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7171</TotalTime>
  <Words>582</Words>
  <Application>Microsoft Office PowerPoint</Application>
  <PresentationFormat>Экран (4:3)</PresentationFormat>
  <Paragraphs>200</Paragraphs>
  <Slides>29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Hardcover</vt:lpstr>
      <vt:lpstr>Visio</vt:lpstr>
      <vt:lpstr>Smart Link Selection</vt:lpstr>
      <vt:lpstr>Project Goal</vt:lpstr>
      <vt:lpstr>Project Overview</vt:lpstr>
      <vt:lpstr>Simulator - Design</vt:lpstr>
      <vt:lpstr>Презентация PowerPoint</vt:lpstr>
      <vt:lpstr>RF Devices UML</vt:lpstr>
      <vt:lpstr>RF Devices</vt:lpstr>
      <vt:lpstr>Packets UML</vt:lpstr>
      <vt:lpstr>GUI</vt:lpstr>
      <vt:lpstr>Supported Protocols</vt:lpstr>
      <vt:lpstr>Used Algorithms</vt:lpstr>
      <vt:lpstr>Used Algorithms</vt:lpstr>
      <vt:lpstr>Used Algorithms</vt:lpstr>
      <vt:lpstr>Used Algorithms</vt:lpstr>
      <vt:lpstr>Smart Link Selection</vt:lpstr>
      <vt:lpstr>Null Data Packet</vt:lpstr>
      <vt:lpstr>Презентация PowerPoint</vt:lpstr>
      <vt:lpstr>Null Data Packet</vt:lpstr>
      <vt:lpstr>Window Based Algorithm</vt:lpstr>
      <vt:lpstr>Window Based Algorithm</vt:lpstr>
      <vt:lpstr>Window Based Algorithm</vt:lpstr>
      <vt:lpstr>Презентация PowerPoint</vt:lpstr>
      <vt:lpstr>Window Based Algorithm</vt:lpstr>
      <vt:lpstr>Simulation Results</vt:lpstr>
      <vt:lpstr>Simulation Results</vt:lpstr>
      <vt:lpstr>Management Tools</vt:lpstr>
      <vt:lpstr>Demo</vt:lpstr>
      <vt:lpstr>Questions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348</cp:revision>
  <cp:lastPrinted>2013-03-06T16:16:33Z</cp:lastPrinted>
  <dcterms:created xsi:type="dcterms:W3CDTF">2006-08-16T00:00:00Z</dcterms:created>
  <dcterms:modified xsi:type="dcterms:W3CDTF">2013-06-15T15:20:05Z</dcterms:modified>
</cp:coreProperties>
</file>