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handoutMasterIdLst>
    <p:handoutMasterId r:id="rId32"/>
  </p:handoutMasterIdLst>
  <p:sldIdLst>
    <p:sldId id="256" r:id="rId2"/>
    <p:sldId id="331" r:id="rId3"/>
    <p:sldId id="300" r:id="rId4"/>
    <p:sldId id="301" r:id="rId5"/>
    <p:sldId id="310" r:id="rId6"/>
    <p:sldId id="314" r:id="rId7"/>
    <p:sldId id="334" r:id="rId8"/>
    <p:sldId id="313" r:id="rId9"/>
    <p:sldId id="304" r:id="rId10"/>
    <p:sldId id="302" r:id="rId11"/>
    <p:sldId id="303" r:id="rId12"/>
    <p:sldId id="336" r:id="rId13"/>
    <p:sldId id="337" r:id="rId14"/>
    <p:sldId id="338" r:id="rId15"/>
    <p:sldId id="324" r:id="rId16"/>
    <p:sldId id="325" r:id="rId17"/>
    <p:sldId id="318" r:id="rId18"/>
    <p:sldId id="326" r:id="rId19"/>
    <p:sldId id="327" r:id="rId20"/>
    <p:sldId id="329" r:id="rId21"/>
    <p:sldId id="330" r:id="rId22"/>
    <p:sldId id="311" r:id="rId23"/>
    <p:sldId id="328" r:id="rId24"/>
    <p:sldId id="307" r:id="rId25"/>
    <p:sldId id="332" r:id="rId26"/>
    <p:sldId id="317" r:id="rId27"/>
    <p:sldId id="339" r:id="rId28"/>
    <p:sldId id="308" r:id="rId29"/>
    <p:sldId id="333" r:id="rId30"/>
  </p:sldIdLst>
  <p:sldSz cx="9144000" cy="6858000" type="screen4x3"/>
  <p:notesSz cx="6669088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Средний стиль 4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84317" autoAdjust="0"/>
  </p:normalViewPr>
  <p:slideViewPr>
    <p:cSldViewPr>
      <p:cViewPr>
        <p:scale>
          <a:sx n="100" d="100"/>
          <a:sy n="100" d="100"/>
        </p:scale>
        <p:origin x="-1212" y="-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2.bin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\Z_PROJECTS\sls\Results\For%20Presentation\Graph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\Z_PROJECTS\sls\Results\For%20Presentation\Graph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\Z_PROJECTS\sls\Results\For%20Presentation\Graph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\Z_PROJECTS\sls\Results\For%20Presentation\Graph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36"/>
    </mc:Choice>
    <mc:Fallback>
      <c:style val="36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RATES</a:t>
            </a:r>
            <a:endParaRPr lang="ru-RU"/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Лист1!$A$3</c:f>
              <c:strCache>
                <c:ptCount val="1"/>
                <c:pt idx="0">
                  <c:v>-61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Лист1!$B$3:$E$3</c:f>
              <c:numCache>
                <c:formatCode>General</c:formatCode>
                <c:ptCount val="4"/>
                <c:pt idx="0">
                  <c:v>144</c:v>
                </c:pt>
                <c:pt idx="1">
                  <c:v>300</c:v>
                </c:pt>
                <c:pt idx="2">
                  <c:v>144</c:v>
                </c:pt>
                <c:pt idx="3">
                  <c:v>300</c:v>
                </c:pt>
              </c:numCache>
            </c:numRef>
          </c:val>
        </c:ser>
        <c:ser>
          <c:idx val="1"/>
          <c:order val="1"/>
          <c:tx>
            <c:strRef>
              <c:f>Лист1!$A$4</c:f>
              <c:strCache>
                <c:ptCount val="1"/>
                <c:pt idx="0">
                  <c:v>-62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Лист1!$B$4:$E$4</c:f>
              <c:numCache>
                <c:formatCode>General</c:formatCode>
                <c:ptCount val="4"/>
                <c:pt idx="0">
                  <c:v>144</c:v>
                </c:pt>
                <c:pt idx="1">
                  <c:v>300</c:v>
                </c:pt>
                <c:pt idx="2">
                  <c:v>130</c:v>
                </c:pt>
                <c:pt idx="3">
                  <c:v>270</c:v>
                </c:pt>
              </c:numCache>
            </c:numRef>
          </c:val>
        </c:ser>
        <c:ser>
          <c:idx val="2"/>
          <c:order val="2"/>
          <c:tx>
            <c:strRef>
              <c:f>Лист1!$A$5</c:f>
              <c:strCache>
                <c:ptCount val="1"/>
                <c:pt idx="0">
                  <c:v>-63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Лист1!$B$5:$E$5</c:f>
              <c:numCache>
                <c:formatCode>General</c:formatCode>
                <c:ptCount val="4"/>
                <c:pt idx="0">
                  <c:v>144</c:v>
                </c:pt>
                <c:pt idx="1">
                  <c:v>300</c:v>
                </c:pt>
                <c:pt idx="2">
                  <c:v>115</c:v>
                </c:pt>
                <c:pt idx="3">
                  <c:v>240</c:v>
                </c:pt>
              </c:numCache>
            </c:numRef>
          </c:val>
        </c:ser>
        <c:ser>
          <c:idx val="3"/>
          <c:order val="3"/>
          <c:tx>
            <c:strRef>
              <c:f>Лист1!$A$6</c:f>
              <c:strCache>
                <c:ptCount val="1"/>
                <c:pt idx="0">
                  <c:v>-64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Лист1!$B$6:$E$6</c:f>
              <c:numCache>
                <c:formatCode>General</c:formatCode>
                <c:ptCount val="4"/>
                <c:pt idx="0">
                  <c:v>144</c:v>
                </c:pt>
                <c:pt idx="1">
                  <c:v>300</c:v>
                </c:pt>
                <c:pt idx="2">
                  <c:v>115</c:v>
                </c:pt>
                <c:pt idx="3">
                  <c:v>240</c:v>
                </c:pt>
              </c:numCache>
            </c:numRef>
          </c:val>
        </c:ser>
        <c:ser>
          <c:idx val="4"/>
          <c:order val="4"/>
          <c:tx>
            <c:strRef>
              <c:f>Лист1!$A$7</c:f>
              <c:strCache>
                <c:ptCount val="1"/>
                <c:pt idx="0">
                  <c:v>-65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Лист1!$B$7:$E$7</c:f>
              <c:numCache>
                <c:formatCode>General</c:formatCode>
                <c:ptCount val="4"/>
                <c:pt idx="0">
                  <c:v>130</c:v>
                </c:pt>
                <c:pt idx="1">
                  <c:v>270</c:v>
                </c:pt>
                <c:pt idx="2">
                  <c:v>115</c:v>
                </c:pt>
                <c:pt idx="3">
                  <c:v>240</c:v>
                </c:pt>
              </c:numCache>
            </c:numRef>
          </c:val>
        </c:ser>
        <c:ser>
          <c:idx val="5"/>
          <c:order val="5"/>
          <c:tx>
            <c:strRef>
              <c:f>Лист1!$A$8</c:f>
              <c:strCache>
                <c:ptCount val="1"/>
                <c:pt idx="0">
                  <c:v>-66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Лист1!$B$8:$E$8</c:f>
              <c:numCache>
                <c:formatCode>General</c:formatCode>
                <c:ptCount val="4"/>
                <c:pt idx="0">
                  <c:v>115</c:v>
                </c:pt>
                <c:pt idx="1">
                  <c:v>240</c:v>
                </c:pt>
                <c:pt idx="2">
                  <c:v>115</c:v>
                </c:pt>
                <c:pt idx="3">
                  <c:v>240</c:v>
                </c:pt>
              </c:numCache>
            </c:numRef>
          </c:val>
        </c:ser>
        <c:ser>
          <c:idx val="6"/>
          <c:order val="6"/>
          <c:tx>
            <c:strRef>
              <c:f>Лист1!$A$9</c:f>
              <c:strCache>
                <c:ptCount val="1"/>
                <c:pt idx="0">
                  <c:v>-67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Лист1!$B$9:$E$9</c:f>
              <c:numCache>
                <c:formatCode>General</c:formatCode>
                <c:ptCount val="4"/>
                <c:pt idx="0">
                  <c:v>115</c:v>
                </c:pt>
                <c:pt idx="1">
                  <c:v>240</c:v>
                </c:pt>
                <c:pt idx="2">
                  <c:v>86</c:v>
                </c:pt>
                <c:pt idx="3">
                  <c:v>180</c:v>
                </c:pt>
              </c:numCache>
            </c:numRef>
          </c:val>
        </c:ser>
        <c:ser>
          <c:idx val="7"/>
          <c:order val="7"/>
          <c:tx>
            <c:strRef>
              <c:f>Лист1!$A$10</c:f>
              <c:strCache>
                <c:ptCount val="1"/>
                <c:pt idx="0">
                  <c:v>-68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Лист1!$B$10:$E$10</c:f>
              <c:numCache>
                <c:formatCode>General</c:formatCode>
                <c:ptCount val="4"/>
                <c:pt idx="0">
                  <c:v>115</c:v>
                </c:pt>
                <c:pt idx="1">
                  <c:v>240</c:v>
                </c:pt>
                <c:pt idx="2">
                  <c:v>86</c:v>
                </c:pt>
                <c:pt idx="3">
                  <c:v>180</c:v>
                </c:pt>
              </c:numCache>
            </c:numRef>
          </c:val>
        </c:ser>
        <c:ser>
          <c:idx val="8"/>
          <c:order val="8"/>
          <c:tx>
            <c:strRef>
              <c:f>Лист1!$A$11</c:f>
              <c:strCache>
                <c:ptCount val="1"/>
                <c:pt idx="0">
                  <c:v>-69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Лист1!$B$11:$E$11</c:f>
              <c:numCache>
                <c:formatCode>General</c:formatCode>
                <c:ptCount val="4"/>
                <c:pt idx="0">
                  <c:v>115</c:v>
                </c:pt>
                <c:pt idx="1">
                  <c:v>240</c:v>
                </c:pt>
                <c:pt idx="2">
                  <c:v>86</c:v>
                </c:pt>
                <c:pt idx="3">
                  <c:v>180</c:v>
                </c:pt>
              </c:numCache>
            </c:numRef>
          </c:val>
        </c:ser>
        <c:ser>
          <c:idx val="9"/>
          <c:order val="9"/>
          <c:tx>
            <c:strRef>
              <c:f>Лист1!$A$12</c:f>
              <c:strCache>
                <c:ptCount val="1"/>
                <c:pt idx="0">
                  <c:v>-70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Лист1!$B$12:$E$12</c:f>
              <c:numCache>
                <c:formatCode>General</c:formatCode>
                <c:ptCount val="4"/>
                <c:pt idx="0">
                  <c:v>86</c:v>
                </c:pt>
                <c:pt idx="1">
                  <c:v>180</c:v>
                </c:pt>
                <c:pt idx="2">
                  <c:v>86</c:v>
                </c:pt>
                <c:pt idx="3">
                  <c:v>180</c:v>
                </c:pt>
              </c:numCache>
            </c:numRef>
          </c:val>
        </c:ser>
        <c:ser>
          <c:idx val="10"/>
          <c:order val="10"/>
          <c:tx>
            <c:strRef>
              <c:f>Лист1!$A$13</c:f>
              <c:strCache>
                <c:ptCount val="1"/>
                <c:pt idx="0">
                  <c:v>-71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Лист1!$B$13:$E$13</c:f>
              <c:numCache>
                <c:formatCode>General</c:formatCode>
                <c:ptCount val="4"/>
                <c:pt idx="0">
                  <c:v>86</c:v>
                </c:pt>
                <c:pt idx="1">
                  <c:v>180</c:v>
                </c:pt>
                <c:pt idx="2">
                  <c:v>57</c:v>
                </c:pt>
                <c:pt idx="3">
                  <c:v>120</c:v>
                </c:pt>
              </c:numCache>
            </c:numRef>
          </c:val>
        </c:ser>
        <c:ser>
          <c:idx val="11"/>
          <c:order val="11"/>
          <c:tx>
            <c:strRef>
              <c:f>Лист1!$A$14</c:f>
              <c:strCache>
                <c:ptCount val="1"/>
                <c:pt idx="0">
                  <c:v>-72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Лист1!$B$14:$E$14</c:f>
              <c:numCache>
                <c:formatCode>General</c:formatCode>
                <c:ptCount val="4"/>
                <c:pt idx="0">
                  <c:v>86</c:v>
                </c:pt>
                <c:pt idx="1">
                  <c:v>180</c:v>
                </c:pt>
                <c:pt idx="2">
                  <c:v>57</c:v>
                </c:pt>
                <c:pt idx="3">
                  <c:v>120</c:v>
                </c:pt>
              </c:numCache>
            </c:numRef>
          </c:val>
        </c:ser>
        <c:ser>
          <c:idx val="12"/>
          <c:order val="12"/>
          <c:tx>
            <c:strRef>
              <c:f>Лист1!$A$15</c:f>
              <c:strCache>
                <c:ptCount val="1"/>
                <c:pt idx="0">
                  <c:v>-73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Лист1!$B$15:$E$15</c:f>
              <c:numCache>
                <c:formatCode>General</c:formatCode>
                <c:ptCount val="4"/>
                <c:pt idx="0">
                  <c:v>86</c:v>
                </c:pt>
                <c:pt idx="1">
                  <c:v>180</c:v>
                </c:pt>
                <c:pt idx="2">
                  <c:v>57</c:v>
                </c:pt>
                <c:pt idx="3">
                  <c:v>120</c:v>
                </c:pt>
              </c:numCache>
            </c:numRef>
          </c:val>
        </c:ser>
        <c:ser>
          <c:idx val="13"/>
          <c:order val="13"/>
          <c:tx>
            <c:strRef>
              <c:f>Лист1!$A$16</c:f>
              <c:strCache>
                <c:ptCount val="1"/>
                <c:pt idx="0">
                  <c:v>-74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Лист1!$B$16:$E$16</c:f>
              <c:numCache>
                <c:formatCode>General</c:formatCode>
                <c:ptCount val="4"/>
                <c:pt idx="0">
                  <c:v>57</c:v>
                </c:pt>
                <c:pt idx="1">
                  <c:v>120</c:v>
                </c:pt>
                <c:pt idx="2">
                  <c:v>43</c:v>
                </c:pt>
                <c:pt idx="3">
                  <c:v>90</c:v>
                </c:pt>
              </c:numCache>
            </c:numRef>
          </c:val>
        </c:ser>
        <c:ser>
          <c:idx val="14"/>
          <c:order val="14"/>
          <c:tx>
            <c:strRef>
              <c:f>Лист1!$A$17</c:f>
              <c:strCache>
                <c:ptCount val="1"/>
                <c:pt idx="0">
                  <c:v>-75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Лист1!$B$17:$E$17</c:f>
              <c:numCache>
                <c:formatCode>General</c:formatCode>
                <c:ptCount val="4"/>
                <c:pt idx="0">
                  <c:v>57</c:v>
                </c:pt>
                <c:pt idx="1">
                  <c:v>120</c:v>
                </c:pt>
                <c:pt idx="2">
                  <c:v>43</c:v>
                </c:pt>
                <c:pt idx="3">
                  <c:v>90</c:v>
                </c:pt>
              </c:numCache>
            </c:numRef>
          </c:val>
        </c:ser>
        <c:ser>
          <c:idx val="15"/>
          <c:order val="15"/>
          <c:tx>
            <c:strRef>
              <c:f>Лист1!$A$18</c:f>
              <c:strCache>
                <c:ptCount val="1"/>
                <c:pt idx="0">
                  <c:v>-76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Лист1!$B$18:$E$18</c:f>
              <c:numCache>
                <c:formatCode>General</c:formatCode>
                <c:ptCount val="4"/>
                <c:pt idx="0">
                  <c:v>57</c:v>
                </c:pt>
                <c:pt idx="1">
                  <c:v>120</c:v>
                </c:pt>
                <c:pt idx="2">
                  <c:v>28</c:v>
                </c:pt>
                <c:pt idx="3">
                  <c:v>60</c:v>
                </c:pt>
              </c:numCache>
            </c:numRef>
          </c:val>
        </c:ser>
        <c:ser>
          <c:idx val="16"/>
          <c:order val="16"/>
          <c:tx>
            <c:strRef>
              <c:f>Лист1!$A$19</c:f>
              <c:strCache>
                <c:ptCount val="1"/>
                <c:pt idx="0">
                  <c:v>-77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Лист1!$B$19:$E$19</c:f>
              <c:numCache>
                <c:formatCode>General</c:formatCode>
                <c:ptCount val="4"/>
                <c:pt idx="0">
                  <c:v>43</c:v>
                </c:pt>
                <c:pt idx="1">
                  <c:v>90</c:v>
                </c:pt>
                <c:pt idx="2">
                  <c:v>28</c:v>
                </c:pt>
                <c:pt idx="3">
                  <c:v>60</c:v>
                </c:pt>
              </c:numCache>
            </c:numRef>
          </c:val>
        </c:ser>
        <c:ser>
          <c:idx val="17"/>
          <c:order val="17"/>
          <c:tx>
            <c:strRef>
              <c:f>Лист1!$A$20</c:f>
              <c:strCache>
                <c:ptCount val="1"/>
                <c:pt idx="0">
                  <c:v>-78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Лист1!$B$20:$E$20</c:f>
              <c:numCache>
                <c:formatCode>General</c:formatCode>
                <c:ptCount val="4"/>
                <c:pt idx="0">
                  <c:v>43</c:v>
                </c:pt>
                <c:pt idx="1">
                  <c:v>90</c:v>
                </c:pt>
                <c:pt idx="2">
                  <c:v>28</c:v>
                </c:pt>
                <c:pt idx="3">
                  <c:v>60</c:v>
                </c:pt>
              </c:numCache>
            </c:numRef>
          </c:val>
        </c:ser>
        <c:ser>
          <c:idx val="18"/>
          <c:order val="18"/>
          <c:tx>
            <c:strRef>
              <c:f>Лист1!$A$21</c:f>
              <c:strCache>
                <c:ptCount val="1"/>
                <c:pt idx="0">
                  <c:v>-79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Лист1!$B$21:$E$21</c:f>
              <c:numCache>
                <c:formatCode>General</c:formatCode>
                <c:ptCount val="4"/>
                <c:pt idx="0">
                  <c:v>28</c:v>
                </c:pt>
                <c:pt idx="1">
                  <c:v>60</c:v>
                </c:pt>
                <c:pt idx="2">
                  <c:v>14</c:v>
                </c:pt>
                <c:pt idx="3">
                  <c:v>30</c:v>
                </c:pt>
              </c:numCache>
            </c:numRef>
          </c:val>
        </c:ser>
        <c:ser>
          <c:idx val="19"/>
          <c:order val="19"/>
          <c:tx>
            <c:strRef>
              <c:f>Лист1!$A$22</c:f>
              <c:strCache>
                <c:ptCount val="1"/>
                <c:pt idx="0">
                  <c:v>-80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Лист1!$B$22:$E$22</c:f>
              <c:numCache>
                <c:formatCode>General</c:formatCode>
                <c:ptCount val="4"/>
                <c:pt idx="0">
                  <c:v>28</c:v>
                </c:pt>
                <c:pt idx="1">
                  <c:v>60</c:v>
                </c:pt>
                <c:pt idx="2">
                  <c:v>14</c:v>
                </c:pt>
                <c:pt idx="3">
                  <c:v>30</c:v>
                </c:pt>
              </c:numCache>
            </c:numRef>
          </c:val>
        </c:ser>
        <c:ser>
          <c:idx val="20"/>
          <c:order val="20"/>
          <c:tx>
            <c:strRef>
              <c:f>Лист1!$A$23</c:f>
              <c:strCache>
                <c:ptCount val="1"/>
                <c:pt idx="0">
                  <c:v>-81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Лист1!$B$23:$E$23</c:f>
              <c:numCache>
                <c:formatCode>General</c:formatCode>
                <c:ptCount val="4"/>
                <c:pt idx="0">
                  <c:v>28</c:v>
                </c:pt>
                <c:pt idx="1">
                  <c:v>60</c:v>
                </c:pt>
                <c:pt idx="2">
                  <c:v>14</c:v>
                </c:pt>
                <c:pt idx="3">
                  <c:v>30</c:v>
                </c:pt>
              </c:numCache>
            </c:numRef>
          </c:val>
        </c:ser>
        <c:ser>
          <c:idx val="21"/>
          <c:order val="21"/>
          <c:tx>
            <c:strRef>
              <c:f>Лист1!$A$24</c:f>
              <c:strCache>
                <c:ptCount val="1"/>
                <c:pt idx="0">
                  <c:v>-82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Лист1!$B$24:$E$24</c:f>
              <c:numCache>
                <c:formatCode>General</c:formatCode>
                <c:ptCount val="4"/>
                <c:pt idx="0">
                  <c:v>14</c:v>
                </c:pt>
                <c:pt idx="1">
                  <c:v>30</c:v>
                </c:pt>
                <c:pt idx="2">
                  <c:v>14</c:v>
                </c:pt>
                <c:pt idx="3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9334784"/>
        <c:axId val="51533440"/>
      </c:barChart>
      <c:catAx>
        <c:axId val="893347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51533440"/>
        <c:crosses val="autoZero"/>
        <c:auto val="1"/>
        <c:lblAlgn val="ctr"/>
        <c:lblOffset val="100"/>
        <c:noMultiLvlLbl val="0"/>
      </c:catAx>
      <c:valAx>
        <c:axId val="51533440"/>
        <c:scaling>
          <c:orientation val="minMax"/>
        </c:scaling>
        <c:delete val="0"/>
        <c:axPos val="b"/>
        <c:majorGridlines/>
        <c:numFmt formatCode="General" sourceLinked="1"/>
        <c:majorTickMark val="none"/>
        <c:minorTickMark val="none"/>
        <c:tickLblPos val="nextTo"/>
        <c:crossAx val="8933478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93238422280548261"/>
          <c:y val="2.0497930547143151E-2"/>
          <c:w val="5.6504666083406242E-2"/>
          <c:h val="0.90355516858469609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Speed </a:t>
            </a:r>
            <a:r>
              <a:rPr lang="en-US" dirty="0" err="1" smtClean="0"/>
              <a:t>MBps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Speed Mbs</c:v>
                </c:pt>
              </c:strCache>
            </c:strRef>
          </c:tx>
          <c:invertIfNegative val="0"/>
          <c:cat>
            <c:strRef>
              <c:f>Лист1!$A$2:$A$5</c:f>
              <c:strCache>
                <c:ptCount val="4"/>
                <c:pt idx="0">
                  <c:v>BSS</c:v>
                </c:pt>
                <c:pt idx="1">
                  <c:v>TDLS</c:v>
                </c:pt>
                <c:pt idx="2">
                  <c:v>SLS NullData</c:v>
                </c:pt>
                <c:pt idx="3">
                  <c:v>SLS Window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17</c:v>
                </c:pt>
                <c:pt idx="1">
                  <c:v>6</c:v>
                </c:pt>
                <c:pt idx="2">
                  <c:v>8</c:v>
                </c:pt>
                <c:pt idx="3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8744576"/>
        <c:axId val="52439872"/>
      </c:barChart>
      <c:catAx>
        <c:axId val="78744576"/>
        <c:scaling>
          <c:orientation val="minMax"/>
        </c:scaling>
        <c:delete val="0"/>
        <c:axPos val="b"/>
        <c:majorTickMark val="out"/>
        <c:minorTickMark val="none"/>
        <c:tickLblPos val="nextTo"/>
        <c:crossAx val="52439872"/>
        <c:crosses val="autoZero"/>
        <c:auto val="1"/>
        <c:lblAlgn val="ctr"/>
        <c:lblOffset val="100"/>
        <c:noMultiLvlLbl val="0"/>
      </c:catAx>
      <c:valAx>
        <c:axId val="524398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8744576"/>
        <c:crosses val="autoZero"/>
        <c:crossBetween val="between"/>
      </c:valAx>
    </c:plotArea>
    <c:plotVisOnly val="1"/>
    <c:dispBlanksAs val="gap"/>
    <c:showDLblsOverMax val="0"/>
  </c:chart>
  <c:spPr>
    <a:solidFill>
      <a:schemeClr val="lt1"/>
    </a:solidFill>
    <a:ln w="19050" cap="flat" cmpd="sng" algn="ctr">
      <a:solidFill>
        <a:schemeClr val="accent5">
          <a:shade val="75000"/>
          <a:lumMod val="90000"/>
        </a:schemeClr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ru-RU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Retransmission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Лист1!$C$1</c:f>
              <c:strCache>
                <c:ptCount val="1"/>
                <c:pt idx="0">
                  <c:v>Retransmission</c:v>
                </c:pt>
              </c:strCache>
            </c:strRef>
          </c:tx>
          <c:invertIfNegative val="0"/>
          <c:cat>
            <c:strRef>
              <c:f>Лист1!$A$2:$A$5</c:f>
              <c:strCache>
                <c:ptCount val="4"/>
                <c:pt idx="0">
                  <c:v>BSS</c:v>
                </c:pt>
                <c:pt idx="1">
                  <c:v>TDLS</c:v>
                </c:pt>
                <c:pt idx="2">
                  <c:v>SLS NullData</c:v>
                </c:pt>
                <c:pt idx="3">
                  <c:v>SLS Window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110</c:v>
                </c:pt>
                <c:pt idx="1">
                  <c:v>200</c:v>
                </c:pt>
                <c:pt idx="2">
                  <c:v>190</c:v>
                </c:pt>
                <c:pt idx="3">
                  <c:v>125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8745088"/>
        <c:axId val="47821888"/>
      </c:barChart>
      <c:catAx>
        <c:axId val="78745088"/>
        <c:scaling>
          <c:orientation val="minMax"/>
        </c:scaling>
        <c:delete val="0"/>
        <c:axPos val="b"/>
        <c:majorTickMark val="none"/>
        <c:minorTickMark val="none"/>
        <c:tickLblPos val="nextTo"/>
        <c:crossAx val="47821888"/>
        <c:crosses val="autoZero"/>
        <c:auto val="1"/>
        <c:lblAlgn val="ctr"/>
        <c:lblOffset val="100"/>
        <c:noMultiLvlLbl val="0"/>
      </c:catAx>
      <c:valAx>
        <c:axId val="47821888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78745088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spPr>
    <a:solidFill>
      <a:schemeClr val="lt1"/>
    </a:solidFill>
    <a:ln w="19050" cap="flat" cmpd="sng" algn="ctr">
      <a:solidFill>
        <a:schemeClr val="accent5">
          <a:shade val="75000"/>
          <a:lumMod val="90000"/>
        </a:schemeClr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ru-RU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Speed </a:t>
            </a:r>
            <a:r>
              <a:rPr lang="en-US" dirty="0" err="1" smtClean="0"/>
              <a:t>MBps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Speed Mbs</c:v>
                </c:pt>
              </c:strCache>
            </c:strRef>
          </c:tx>
          <c:invertIfNegative val="0"/>
          <c:cat>
            <c:strRef>
              <c:f>Лист1!$A$13:$A$16</c:f>
              <c:strCache>
                <c:ptCount val="4"/>
                <c:pt idx="0">
                  <c:v>BSS</c:v>
                </c:pt>
                <c:pt idx="1">
                  <c:v>TDLS</c:v>
                </c:pt>
                <c:pt idx="2">
                  <c:v>SLS NullData</c:v>
                </c:pt>
                <c:pt idx="3">
                  <c:v>SLS Window</c:v>
                </c:pt>
              </c:strCache>
            </c:strRef>
          </c:cat>
          <c:val>
            <c:numRef>
              <c:f>Лист1!$B$13:$B$16</c:f>
              <c:numCache>
                <c:formatCode>General</c:formatCode>
                <c:ptCount val="4"/>
                <c:pt idx="0">
                  <c:v>2</c:v>
                </c:pt>
                <c:pt idx="1">
                  <c:v>50</c:v>
                </c:pt>
                <c:pt idx="2">
                  <c:v>30</c:v>
                </c:pt>
                <c:pt idx="3">
                  <c:v>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9999872"/>
        <c:axId val="45818432"/>
      </c:barChart>
      <c:catAx>
        <c:axId val="89999872"/>
        <c:scaling>
          <c:orientation val="minMax"/>
        </c:scaling>
        <c:delete val="0"/>
        <c:axPos val="b"/>
        <c:majorTickMark val="out"/>
        <c:minorTickMark val="none"/>
        <c:tickLblPos val="nextTo"/>
        <c:crossAx val="45818432"/>
        <c:crosses val="autoZero"/>
        <c:auto val="1"/>
        <c:lblAlgn val="ctr"/>
        <c:lblOffset val="100"/>
        <c:noMultiLvlLbl val="0"/>
      </c:catAx>
      <c:valAx>
        <c:axId val="458184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9999872"/>
        <c:crosses val="autoZero"/>
        <c:crossBetween val="between"/>
      </c:valAx>
    </c:plotArea>
    <c:plotVisOnly val="1"/>
    <c:dispBlanksAs val="gap"/>
    <c:showDLblsOverMax val="0"/>
  </c:chart>
  <c:spPr>
    <a:solidFill>
      <a:schemeClr val="lt1"/>
    </a:solidFill>
    <a:ln w="19050" cap="flat" cmpd="sng" algn="ctr">
      <a:solidFill>
        <a:schemeClr val="accent5">
          <a:shade val="75000"/>
          <a:lumMod val="90000"/>
        </a:schemeClr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ru-RU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Лист1!$C$1</c:f>
              <c:strCache>
                <c:ptCount val="1"/>
                <c:pt idx="0">
                  <c:v>Retransmission</c:v>
                </c:pt>
              </c:strCache>
            </c:strRef>
          </c:tx>
          <c:invertIfNegative val="0"/>
          <c:cat>
            <c:strRef>
              <c:f>Лист1!$A$13:$A$16</c:f>
              <c:strCache>
                <c:ptCount val="4"/>
                <c:pt idx="0">
                  <c:v>BSS</c:v>
                </c:pt>
                <c:pt idx="1">
                  <c:v>TDLS</c:v>
                </c:pt>
                <c:pt idx="2">
                  <c:v>SLS NullData</c:v>
                </c:pt>
                <c:pt idx="3">
                  <c:v>SLS Window</c:v>
                </c:pt>
              </c:strCache>
            </c:strRef>
          </c:cat>
          <c:val>
            <c:numRef>
              <c:f>Лист1!$C$13:$C$16</c:f>
              <c:numCache>
                <c:formatCode>General</c:formatCode>
                <c:ptCount val="4"/>
                <c:pt idx="0">
                  <c:v>598</c:v>
                </c:pt>
                <c:pt idx="1">
                  <c:v>11</c:v>
                </c:pt>
                <c:pt idx="2">
                  <c:v>40</c:v>
                </c:pt>
                <c:pt idx="3">
                  <c:v>37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8154624"/>
        <c:axId val="90487552"/>
      </c:barChart>
      <c:catAx>
        <c:axId val="88154624"/>
        <c:scaling>
          <c:orientation val="minMax"/>
        </c:scaling>
        <c:delete val="0"/>
        <c:axPos val="b"/>
        <c:majorTickMark val="none"/>
        <c:minorTickMark val="none"/>
        <c:tickLblPos val="nextTo"/>
        <c:crossAx val="90487552"/>
        <c:crosses val="autoZero"/>
        <c:auto val="1"/>
        <c:lblAlgn val="ctr"/>
        <c:lblOffset val="100"/>
        <c:noMultiLvlLbl val="0"/>
      </c:catAx>
      <c:valAx>
        <c:axId val="9048755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88154624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spPr>
    <a:solidFill>
      <a:schemeClr val="lt1"/>
    </a:solidFill>
    <a:ln w="19050" cap="flat" cmpd="sng" algn="ctr">
      <a:solidFill>
        <a:schemeClr val="accent5">
          <a:shade val="75000"/>
          <a:lumMod val="90000"/>
        </a:schemeClr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ru-RU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1A93FE-F472-4350-BDC2-B421EDD75EC6}" type="datetimeFigureOut">
              <a:rPr lang="en-US" smtClean="0"/>
              <a:t>6/15/2013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348A8-7BC8-4EF6-9C5D-D2066828E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322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0FD31-B673-4764-A46F-AA367EDFFC51}" type="datetimeFigureOut">
              <a:rPr lang="en-US" smtClean="0"/>
              <a:t>6/15/2013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8E522-60E3-4197-854A-59687A623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08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8E522-60E3-4197-854A-59687A6236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9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yShamis/sls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jenkins.dhs01.com/" TargetMode="Externa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Wireless_network" TargetMode="External"/><Relationship Id="rId3" Type="http://schemas.openxmlformats.org/officeDocument/2006/relationships/hyperlink" Target="http://madwifi-project.org/browser/madwifi/trunk/ath_rate/minstrel/minstrel.txt" TargetMode="External"/><Relationship Id="rId7" Type="http://schemas.openxmlformats.org/officeDocument/2006/relationships/hyperlink" Target="http://dclab.cs.nthu.edu.tw/~vincent/paper/092806.pdf" TargetMode="External"/><Relationship Id="rId2" Type="http://schemas.openxmlformats.org/officeDocument/2006/relationships/hyperlink" Target="http://cuap-cuap.com/Duncan_Honours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inuxwireless.org/" TargetMode="External"/><Relationship Id="rId5" Type="http://schemas.openxmlformats.org/officeDocument/2006/relationships/hyperlink" Target="http://wi-fi.org/knowledge-center/articles/wi-fi-certified%E2%84%A2-tdls" TargetMode="External"/><Relationship Id="rId4" Type="http://schemas.openxmlformats.org/officeDocument/2006/relationships/hyperlink" Target="http://itee.uq.edu.au/~uqwyin/publications/UIC2010" TargetMode="External"/><Relationship Id="rId9" Type="http://schemas.openxmlformats.org/officeDocument/2006/relationships/hyperlink" Target="http://wiki.dhs01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1183344" y="381000"/>
            <a:ext cx="6777318" cy="1157797"/>
          </a:xfrm>
        </p:spPr>
        <p:txBody>
          <a:bodyPr/>
          <a:lstStyle/>
          <a:p>
            <a:r>
              <a:rPr lang="en-US" dirty="0" smtClean="0"/>
              <a:t>Smart Link Selection</a:t>
            </a:r>
            <a:endParaRPr lang="ru-RU" dirty="0"/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3" y="3886200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By </a:t>
            </a:r>
          </a:p>
          <a:p>
            <a:r>
              <a:rPr lang="en-US" dirty="0" smtClean="0"/>
              <a:t>Andrey Shamis</a:t>
            </a:r>
          </a:p>
          <a:p>
            <a:r>
              <a:rPr lang="en-US" dirty="0" smtClean="0"/>
              <a:t>And </a:t>
            </a:r>
          </a:p>
          <a:p>
            <a:r>
              <a:rPr lang="en-US" dirty="0" smtClean="0"/>
              <a:t>Ilia Gaisinsky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2521806" y="1905000"/>
            <a:ext cx="40350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הצגת הפרויקט</a:t>
            </a:r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907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IEEE80211</a:t>
            </a:r>
          </a:p>
          <a:p>
            <a:pPr lvl="1"/>
            <a:r>
              <a:rPr lang="en-US" dirty="0" smtClean="0"/>
              <a:t>Passive scan</a:t>
            </a:r>
          </a:p>
          <a:p>
            <a:pPr lvl="1"/>
            <a:r>
              <a:rPr lang="en-US" dirty="0" smtClean="0"/>
              <a:t>Beacon sending</a:t>
            </a:r>
          </a:p>
          <a:p>
            <a:pPr lvl="1"/>
            <a:r>
              <a:rPr lang="en-US" dirty="0" smtClean="0"/>
              <a:t>Acknowledgment</a:t>
            </a:r>
          </a:p>
          <a:p>
            <a:pPr lvl="1"/>
            <a:r>
              <a:rPr lang="en-US" dirty="0" smtClean="0"/>
              <a:t>Connect/Disconnect flow</a:t>
            </a:r>
          </a:p>
          <a:p>
            <a:pPr lvl="1"/>
            <a:r>
              <a:rPr lang="en-US" dirty="0" smtClean="0"/>
              <a:t>Keep Alive </a:t>
            </a:r>
            <a:r>
              <a:rPr lang="en-US" dirty="0" smtClean="0"/>
              <a:t>mechanism</a:t>
            </a:r>
          </a:p>
          <a:p>
            <a:pPr lvl="1"/>
            <a:r>
              <a:rPr lang="en-US" dirty="0"/>
              <a:t>Support of </a:t>
            </a:r>
            <a:r>
              <a:rPr lang="en-US" dirty="0" smtClean="0"/>
              <a:t>standards - </a:t>
            </a:r>
            <a:r>
              <a:rPr lang="en-US" dirty="0"/>
              <a:t>Band A, Band </a:t>
            </a:r>
            <a:r>
              <a:rPr lang="en-US" dirty="0" smtClean="0"/>
              <a:t>N</a:t>
            </a:r>
            <a:endParaRPr lang="en-US" dirty="0" smtClean="0"/>
          </a:p>
          <a:p>
            <a:pPr lvl="1"/>
            <a:r>
              <a:rPr lang="en-US" dirty="0" smtClean="0"/>
              <a:t>Connection </a:t>
            </a:r>
            <a:r>
              <a:rPr lang="en-US" dirty="0" smtClean="0"/>
              <a:t>establishment negotiation</a:t>
            </a:r>
          </a:p>
          <a:p>
            <a:pPr lvl="1"/>
            <a:r>
              <a:rPr lang="en-US" dirty="0" smtClean="0"/>
              <a:t>Base Service Set</a:t>
            </a:r>
          </a:p>
          <a:p>
            <a:pPr lvl="1"/>
            <a:r>
              <a:rPr lang="en-US" dirty="0" smtClean="0"/>
              <a:t>Tunneled Direct Link Setup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Supported Protocols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Calculation </a:t>
            </a:r>
            <a:r>
              <a:rPr lang="en-US" dirty="0"/>
              <a:t>of </a:t>
            </a:r>
            <a:r>
              <a:rPr lang="en-US" sz="2000" b="1" i="1" dirty="0"/>
              <a:t>Received Signal Strength Indication</a:t>
            </a:r>
            <a:r>
              <a:rPr lang="en-US" sz="2000" b="1" dirty="0"/>
              <a:t> </a:t>
            </a:r>
            <a:r>
              <a:rPr lang="en-US" dirty="0" smtClean="0"/>
              <a:t>(</a:t>
            </a:r>
            <a:r>
              <a:rPr lang="en-US" dirty="0" smtClean="0"/>
              <a:t>RSSI)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Used Algorithms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43200"/>
            <a:ext cx="4953000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 smtClean="0"/>
              <a:t>Signal </a:t>
            </a:r>
            <a:r>
              <a:rPr lang="en-US" dirty="0" smtClean="0"/>
              <a:t>to Noise Ratio (SNR) – Packet Loss </a:t>
            </a:r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Graph will be here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Used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08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Calculation </a:t>
            </a:r>
            <a:r>
              <a:rPr lang="en-US" dirty="0"/>
              <a:t>of transmit rate regarding to RSSI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Used Algorithms</a:t>
            </a:r>
            <a:endParaRPr lang="en-US" dirty="0"/>
          </a:p>
        </p:txBody>
      </p:sp>
      <p:graphicFrame>
        <p:nvGraphicFramePr>
          <p:cNvPr id="4" name="Диаграмм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0276947"/>
              </p:ext>
            </p:extLst>
          </p:nvPr>
        </p:nvGraphicFramePr>
        <p:xfrm>
          <a:off x="1143000" y="2743200"/>
          <a:ext cx="6858000" cy="396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391400" y="6410325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(Kbps)</a:t>
            </a:r>
            <a:endParaRPr lang="ru-RU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6705600" y="281940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(</a:t>
            </a:r>
            <a:r>
              <a:rPr lang="en-US" sz="1200" dirty="0" err="1" smtClean="0"/>
              <a:t>DBm</a:t>
            </a:r>
            <a:r>
              <a:rPr lang="en-US" sz="1200" dirty="0" smtClean="0"/>
              <a:t>)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24108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Calculation </a:t>
            </a:r>
            <a:r>
              <a:rPr lang="en-US" dirty="0"/>
              <a:t>of transmit rate regarding to RSSI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Used Algorithms</a:t>
            </a:r>
            <a:endParaRPr lang="en-US" dirty="0"/>
          </a:p>
        </p:txBody>
      </p:sp>
      <p:pic>
        <p:nvPicPr>
          <p:cNvPr id="7" name="Picture 2" descr="D:\Dropbox\Z_PROJECTS\sls\Results\Coverage Are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2748089"/>
            <a:ext cx="5753189" cy="4109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23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We have developed 2 different SLS algorithms: </a:t>
            </a:r>
          </a:p>
          <a:p>
            <a:endParaRPr lang="en-US" sz="3200" dirty="0"/>
          </a:p>
          <a:p>
            <a:pPr lvl="1">
              <a:buFont typeface="Wingdings" pitchFamily="2" charset="2"/>
              <a:buChar char="Ø"/>
            </a:pPr>
            <a:r>
              <a:rPr lang="en-US" sz="3000" dirty="0" smtClean="0"/>
              <a:t>Null </a:t>
            </a:r>
            <a:r>
              <a:rPr lang="en-US" sz="3000" dirty="0" smtClean="0"/>
              <a:t>Data Packet </a:t>
            </a:r>
            <a:r>
              <a:rPr lang="en-US" sz="3000" dirty="0"/>
              <a:t>Based </a:t>
            </a:r>
            <a:r>
              <a:rPr lang="en-US" sz="3000" dirty="0" smtClean="0"/>
              <a:t>Algorithm</a:t>
            </a:r>
          </a:p>
          <a:p>
            <a:pPr marL="411480" lvl="1" indent="0">
              <a:buNone/>
            </a:pPr>
            <a:endParaRPr lang="en-US" sz="3000" dirty="0" smtClean="0"/>
          </a:p>
          <a:p>
            <a:pPr lvl="1">
              <a:buFont typeface="Wingdings" pitchFamily="2" charset="2"/>
              <a:buChar char="Ø"/>
            </a:pPr>
            <a:r>
              <a:rPr lang="en-US" sz="3000" dirty="0" smtClean="0"/>
              <a:t>Window Based Algorithm</a:t>
            </a:r>
            <a:endParaRPr lang="ru-RU" sz="30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Link Selection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668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Sampling by sending packet on </a:t>
            </a:r>
            <a:r>
              <a:rPr lang="en-US" dirty="0" smtClean="0"/>
              <a:t>TDLS link </a:t>
            </a:r>
            <a:r>
              <a:rPr lang="en-US" dirty="0"/>
              <a:t>and then on </a:t>
            </a:r>
            <a:r>
              <a:rPr lang="en-US" dirty="0" smtClean="0"/>
              <a:t>BSS link</a:t>
            </a:r>
          </a:p>
          <a:p>
            <a:endParaRPr lang="en-US" dirty="0" smtClean="0"/>
          </a:p>
          <a:p>
            <a:r>
              <a:rPr lang="en-US" dirty="0"/>
              <a:t>Each channel is sent X packets</a:t>
            </a:r>
          </a:p>
          <a:p>
            <a:endParaRPr lang="en-US" dirty="0" smtClean="0"/>
          </a:p>
          <a:p>
            <a:r>
              <a:rPr lang="en-US" dirty="0"/>
              <a:t>The </a:t>
            </a:r>
            <a:r>
              <a:rPr lang="en-US" dirty="0" smtClean="0"/>
              <a:t>sampling is </a:t>
            </a:r>
            <a:r>
              <a:rPr lang="en-US" dirty="0"/>
              <a:t>performed </a:t>
            </a:r>
            <a:r>
              <a:rPr lang="en-US" dirty="0" smtClean="0"/>
              <a:t>every Y seconds</a:t>
            </a:r>
          </a:p>
          <a:p>
            <a:endParaRPr lang="en-US" dirty="0" smtClean="0"/>
          </a:p>
          <a:p>
            <a:r>
              <a:rPr lang="en-US" dirty="0" smtClean="0"/>
              <a:t>Sending </a:t>
            </a:r>
            <a:r>
              <a:rPr lang="en-US" dirty="0"/>
              <a:t>packets </a:t>
            </a:r>
            <a:r>
              <a:rPr lang="en-US" dirty="0" smtClean="0"/>
              <a:t>are in </a:t>
            </a:r>
            <a:r>
              <a:rPr lang="en-US" dirty="0"/>
              <a:t>parallel to sending data</a:t>
            </a:r>
            <a:endParaRPr lang="en-US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Data Packet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219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Content Placeholder 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5994328"/>
              </p:ext>
            </p:extLst>
          </p:nvPr>
        </p:nvGraphicFramePr>
        <p:xfrm>
          <a:off x="228600" y="0"/>
          <a:ext cx="8616538" cy="6867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Visio" r:id="rId3" imgW="9147060" imgH="7289860" progId="Visio.Drawing.11">
                  <p:embed/>
                </p:oleObj>
              </mc:Choice>
              <mc:Fallback>
                <p:oleObj name="Visio" r:id="rId3" imgW="9147060" imgH="72898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0"/>
                        <a:ext cx="8616538" cy="68679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747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Small packet size </a:t>
            </a:r>
            <a:r>
              <a:rPr lang="en-US" sz="1800" dirty="0"/>
              <a:t>– not overload the </a:t>
            </a:r>
            <a:r>
              <a:rPr lang="en-US" sz="1800" dirty="0" smtClean="0"/>
              <a:t>network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Simple 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Independent on sending actual data</a:t>
            </a:r>
          </a:p>
          <a:p>
            <a:pPr marL="411480" lvl="1" indent="0">
              <a:buNone/>
            </a:pPr>
            <a:endParaRPr lang="en-US" sz="1800" dirty="0"/>
          </a:p>
          <a:p>
            <a:r>
              <a:rPr lang="en-US" dirty="0" smtClean="0"/>
              <a:t>Disadvantages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/>
              <a:t>While sampling, affects on sending actual </a:t>
            </a:r>
            <a:r>
              <a:rPr lang="en-US" sz="1800" dirty="0" smtClean="0"/>
              <a:t>data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Independent </a:t>
            </a:r>
            <a:r>
              <a:rPr lang="en-US" sz="1800" dirty="0"/>
              <a:t>on sending actual data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Data Packet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859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027050104"/>
              </p:ext>
            </p:extLst>
          </p:nvPr>
        </p:nvGraphicFramePr>
        <p:xfrm>
          <a:off x="7938" y="0"/>
          <a:ext cx="9136062" cy="687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" name="Visio" r:id="rId3" imgW="10758690" imgH="7626560" progId="Visio.Drawing.11">
                  <p:embed/>
                </p:oleObj>
              </mc:Choice>
              <mc:Fallback>
                <p:oleObj name="Visio" r:id="rId3" imgW="10758690" imgH="7626560" progId="Visio.Drawing.11">
                  <p:embed/>
                  <p:pic>
                    <p:nvPicPr>
                      <p:cNvPr id="0" name="Content Placeholder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8" y="0"/>
                        <a:ext cx="9136062" cy="687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81000" y="1371600"/>
            <a:ext cx="5181599" cy="4648200"/>
          </a:xfrm>
        </p:spPr>
        <p:txBody>
          <a:bodyPr/>
          <a:lstStyle/>
          <a:p>
            <a:r>
              <a:rPr lang="en-US" sz="2800" dirty="0" smtClean="0"/>
              <a:t>Parameters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Cycle size (NUM of Packets)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Window Size (Percent of Cycle)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Window boundaries (MIN, MAX)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85750" y="95250"/>
            <a:ext cx="7756263" cy="1054250"/>
          </a:xfrm>
        </p:spPr>
        <p:txBody>
          <a:bodyPr/>
          <a:lstStyle/>
          <a:p>
            <a:r>
              <a:rPr lang="en-US" sz="4800" dirty="0"/>
              <a:t>Window Based </a:t>
            </a:r>
            <a:r>
              <a:rPr lang="en-US" sz="4800" dirty="0" smtClean="0"/>
              <a:t>Algorithm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815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Creation of WiFi simulator in order to develop Smart Link Selection </a:t>
            </a:r>
            <a:r>
              <a:rPr lang="en-US" dirty="0" smtClean="0"/>
              <a:t>Algorithms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Project </a:t>
            </a:r>
            <a:r>
              <a:rPr lang="en-US" dirty="0" smtClean="0"/>
              <a:t>Goal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084411"/>
            <a:ext cx="4648200" cy="33601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7247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266268"/>
              </p:ext>
            </p:extLst>
          </p:nvPr>
        </p:nvGraphicFramePr>
        <p:xfrm>
          <a:off x="0" y="-1"/>
          <a:ext cx="9144000" cy="6858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Visio" r:id="rId3" imgW="10758690" imgH="7626560" progId="Visio.Drawing.11">
                  <p:embed/>
                </p:oleObj>
              </mc:Choice>
              <mc:Fallback>
                <p:oleObj name="Visio" r:id="rId3" imgW="10758690" imgH="76265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-1"/>
                        <a:ext cx="9144000" cy="68580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85750" y="95250"/>
            <a:ext cx="7756263" cy="1054250"/>
          </a:xfrm>
        </p:spPr>
        <p:txBody>
          <a:bodyPr/>
          <a:lstStyle/>
          <a:p>
            <a:r>
              <a:rPr lang="en-US" sz="4800" dirty="0"/>
              <a:t>Window Based </a:t>
            </a:r>
            <a:r>
              <a:rPr lang="en-US" sz="4800" dirty="0" smtClean="0"/>
              <a:t>Algorithm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795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8127103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Visio" r:id="rId3" imgW="10758690" imgH="7626560" progId="Visio.Drawing.11">
                  <p:embed/>
                </p:oleObj>
              </mc:Choice>
              <mc:Fallback>
                <p:oleObj name="Visio" r:id="rId3" imgW="10758690" imgH="76265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85750" y="95250"/>
            <a:ext cx="7756263" cy="1054250"/>
          </a:xfrm>
        </p:spPr>
        <p:txBody>
          <a:bodyPr/>
          <a:lstStyle/>
          <a:p>
            <a:r>
              <a:rPr lang="en-US" sz="4800" dirty="0"/>
              <a:t>Window Based </a:t>
            </a:r>
            <a:r>
              <a:rPr lang="en-US" sz="4800" dirty="0" smtClean="0"/>
              <a:t>Algorithm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795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0019030"/>
              </p:ext>
            </p:extLst>
          </p:nvPr>
        </p:nvGraphicFramePr>
        <p:xfrm>
          <a:off x="228600" y="0"/>
          <a:ext cx="8604079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" name="Visio" r:id="rId3" imgW="9147060" imgH="7289860" progId="Visio.Drawing.11">
                  <p:embed/>
                </p:oleObj>
              </mc:Choice>
              <mc:Fallback>
                <p:oleObj name="Visio" r:id="rId3" imgW="9147060" imgH="72898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0"/>
                        <a:ext cx="8604079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Uses actual Data Packets for sampling – No Overhead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Dynamic increase/decrease samples window size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Can be integrated in the MAC layer (Wi-Fi Driver) or on the device it self (Firmware)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Samples count parameter might be controllable regarding traffic load.</a:t>
            </a:r>
          </a:p>
          <a:p>
            <a:pPr marL="411480" lvl="1" indent="0">
              <a:buNone/>
            </a:pPr>
            <a:endParaRPr lang="en-US" sz="1800" dirty="0"/>
          </a:p>
          <a:p>
            <a:r>
              <a:rPr lang="en-US" dirty="0" smtClean="0"/>
              <a:t>Disadvantages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Not end-to-end estimation 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strike="sngStrike" dirty="0" smtClean="0"/>
              <a:t>On bad conditions, sample link may degrade throughput </a:t>
            </a:r>
            <a:endParaRPr lang="ru-RU" sz="1800" strike="sngStrike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Window Based Algorithm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26561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05001"/>
            <a:ext cx="7987553" cy="4221162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smtClean="0"/>
              <a:t>BSS better</a:t>
            </a:r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Simulation Results</a:t>
            </a:r>
            <a:endParaRPr lang="en-US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180952"/>
              </p:ext>
            </p:extLst>
          </p:nvPr>
        </p:nvGraphicFramePr>
        <p:xfrm>
          <a:off x="609600" y="5334000"/>
          <a:ext cx="3733800" cy="137160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33450"/>
                <a:gridCol w="933450"/>
                <a:gridCol w="933450"/>
                <a:gridCol w="933450"/>
              </a:tblGrid>
              <a:tr h="3635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Distance</a:t>
                      </a:r>
                      <a:r>
                        <a:rPr lang="ru-RU" sz="1100" u="none" strike="noStrike" dirty="0">
                          <a:effectLst/>
                        </a:rPr>
                        <a:t> 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STA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STA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60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50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60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u="none" strike="noStrike" dirty="0">
                          <a:effectLst/>
                        </a:rPr>
                        <a:t>50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60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u="none" strike="noStrike" dirty="0">
                          <a:effectLst/>
                        </a:rPr>
                        <a:t>55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u="none" strike="noStrike" dirty="0">
                          <a:effectLst/>
                        </a:rPr>
                        <a:t>80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Диаграмма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7562827"/>
              </p:ext>
            </p:extLst>
          </p:nvPr>
        </p:nvGraphicFramePr>
        <p:xfrm>
          <a:off x="4495800" y="2209800"/>
          <a:ext cx="3943350" cy="22050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Диаграмма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2857893"/>
              </p:ext>
            </p:extLst>
          </p:nvPr>
        </p:nvGraphicFramePr>
        <p:xfrm>
          <a:off x="4495800" y="4495800"/>
          <a:ext cx="3933826" cy="2224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1266" name="Picture 2" descr="D:\Снимок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24099"/>
            <a:ext cx="3048000" cy="28914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1" y="1905000"/>
            <a:ext cx="7911352" cy="4221163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smtClean="0"/>
              <a:t>TDLS better</a:t>
            </a:r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/>
              <a:t>Simulation Results</a:t>
            </a:r>
            <a:endParaRPr lang="en-US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008965"/>
              </p:ext>
            </p:extLst>
          </p:nvPr>
        </p:nvGraphicFramePr>
        <p:xfrm>
          <a:off x="609598" y="5334000"/>
          <a:ext cx="3733800" cy="137160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33450"/>
                <a:gridCol w="933450"/>
                <a:gridCol w="933450"/>
                <a:gridCol w="933450"/>
              </a:tblGrid>
              <a:tr h="3635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Distance</a:t>
                      </a:r>
                      <a:r>
                        <a:rPr lang="ru-RU" sz="1100" u="none" strike="noStrike" dirty="0">
                          <a:effectLst/>
                        </a:rPr>
                        <a:t> </a:t>
                      </a:r>
                      <a:r>
                        <a:rPr lang="en-US" sz="1100" u="none" strike="noStrike" dirty="0" smtClean="0">
                          <a:effectLst/>
                        </a:rPr>
                        <a:t> (meters)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STA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STA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60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</a:t>
                      </a:r>
                    </a:p>
                  </a:txBody>
                  <a:tcPr marL="9525" marR="9525" marT="9525" marB="0" anchor="b"/>
                </a:tc>
              </a:tr>
              <a:tr h="3360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</a:tr>
              <a:tr h="3360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Диаграмма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132641"/>
              </p:ext>
            </p:extLst>
          </p:nvPr>
        </p:nvGraphicFramePr>
        <p:xfrm>
          <a:off x="4495800" y="2129871"/>
          <a:ext cx="39624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Диаграмма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435482"/>
              </p:ext>
            </p:extLst>
          </p:nvPr>
        </p:nvGraphicFramePr>
        <p:xfrm>
          <a:off x="4495800" y="4495800"/>
          <a:ext cx="3962400" cy="2209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68882"/>
            <a:ext cx="3051856" cy="281271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960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Tools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218313"/>
            <a:ext cx="2069283" cy="86409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514600" y="3124795"/>
            <a:ext cx="4414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https://github.com/AndreyShamis/sls/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099" name="Picture 3" descr="D:\Dropbox\Z_PROJECTS\sls\Results\Jenki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120866"/>
            <a:ext cx="4855445" cy="156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429000" y="5313084"/>
            <a:ext cx="2965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http://jenkins.dhs01.com/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14325" y="2178159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Repository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3890033"/>
            <a:ext cx="2333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Auto compiler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3740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33400" y="2286000"/>
            <a:ext cx="7756263" cy="3352800"/>
          </a:xfrm>
        </p:spPr>
        <p:txBody>
          <a:bodyPr/>
          <a:lstStyle/>
          <a:p>
            <a:r>
              <a:rPr lang="en-US" sz="13800" dirty="0" smtClean="0"/>
              <a:t>Demo</a:t>
            </a:r>
            <a:endParaRPr lang="ru-RU" sz="13800" dirty="0"/>
          </a:p>
        </p:txBody>
      </p:sp>
    </p:spTree>
    <p:extLst>
      <p:ext uri="{BB962C8B-B14F-4D97-AF65-F5344CB8AC3E}">
        <p14:creationId xmlns:p14="http://schemas.microsoft.com/office/powerpoint/2010/main" val="87626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615" y="2492896"/>
            <a:ext cx="18954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IEEE 802.11 SPEC -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WiFi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6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IEEE 802.11z SPEC - TDLS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Arial" pitchFamily="34" charset="0"/>
                <a:cs typeface="Arial" pitchFamily="34" charset="0"/>
                <a:hlinkClick r:id="rId2"/>
              </a:rPr>
              <a:t>Wireless Rate Control Algorithms </a:t>
            </a:r>
            <a:endParaRPr lang="he-IL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60000"/>
              </a:lnSpc>
            </a:pPr>
            <a:r>
              <a:rPr lang="en-US" dirty="0">
                <a:latin typeface="Arial" pitchFamily="34" charset="0"/>
                <a:cs typeface="Arial" pitchFamily="34" charset="0"/>
                <a:hlinkClick r:id="rId3"/>
              </a:rPr>
              <a:t>DDRS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60000"/>
              </a:lnSpc>
            </a:pPr>
            <a:r>
              <a:rPr lang="en-US" b="1" dirty="0">
                <a:hlinkClick r:id="rId4"/>
              </a:rPr>
              <a:t>MAC rate control algorithm</a:t>
            </a:r>
            <a:endParaRPr lang="he-IL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60000"/>
              </a:lnSpc>
            </a:pPr>
            <a:r>
              <a:rPr lang="en-US" dirty="0" err="1">
                <a:latin typeface="Arial" pitchFamily="34" charset="0"/>
                <a:cs typeface="Arial" pitchFamily="34" charset="0"/>
                <a:hlinkClick r:id="rId5"/>
              </a:rPr>
              <a:t>WiFi</a:t>
            </a:r>
            <a:r>
              <a:rPr lang="en-US" dirty="0">
                <a:latin typeface="Arial" pitchFamily="34" charset="0"/>
                <a:cs typeface="Arial" pitchFamily="34" charset="0"/>
                <a:hlinkClick r:id="rId5"/>
              </a:rPr>
              <a:t> Alliance</a:t>
            </a:r>
            <a:r>
              <a:rPr lang="ru-RU" dirty="0">
                <a:latin typeface="Arial" pitchFamily="34" charset="0"/>
                <a:cs typeface="Arial" pitchFamily="34" charset="0"/>
                <a:hlinkClick r:id="rId5"/>
              </a:rPr>
              <a:t> </a:t>
            </a:r>
            <a:endParaRPr lang="he-IL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60000"/>
              </a:lnSpc>
            </a:pPr>
            <a:r>
              <a:rPr lang="en-US" dirty="0" err="1">
                <a:latin typeface="Arial" pitchFamily="34" charset="0"/>
                <a:cs typeface="Arial" pitchFamily="34" charset="0"/>
                <a:hlinkClick r:id="rId6"/>
              </a:rPr>
              <a:t>WiFi</a:t>
            </a:r>
            <a:r>
              <a:rPr lang="en-US" dirty="0">
                <a:latin typeface="Arial" pitchFamily="34" charset="0"/>
                <a:cs typeface="Arial" pitchFamily="34" charset="0"/>
                <a:hlinkClick r:id="rId6"/>
              </a:rPr>
              <a:t> Direct - http://linuxwireless.org/</a:t>
            </a:r>
            <a:endParaRPr lang="he-IL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60000"/>
              </a:lnSpc>
            </a:pPr>
            <a:r>
              <a:rPr lang="en-US" b="1" dirty="0">
                <a:hlinkClick r:id="rId7"/>
              </a:rPr>
              <a:t>A Routing Algorithm for Wireless Ad Hoc Networks with Unidirectional Links</a:t>
            </a:r>
            <a:endParaRPr lang="en-US" b="1" dirty="0"/>
          </a:p>
          <a:p>
            <a:pPr>
              <a:lnSpc>
                <a:spcPct val="160000"/>
              </a:lnSpc>
            </a:pPr>
            <a:r>
              <a:rPr lang="en-US" b="1" dirty="0">
                <a:latin typeface="Arial" pitchFamily="34" charset="0"/>
                <a:cs typeface="Arial" pitchFamily="34" charset="0"/>
                <a:hlinkClick r:id="rId8"/>
              </a:rPr>
              <a:t>Wikipedia - </a:t>
            </a:r>
            <a:r>
              <a:rPr lang="en-US" dirty="0">
                <a:hlinkClick r:id="rId8"/>
              </a:rPr>
              <a:t>Wireless </a:t>
            </a:r>
            <a:r>
              <a:rPr lang="en-US" dirty="0" smtClean="0">
                <a:hlinkClick r:id="rId8"/>
              </a:rPr>
              <a:t>network</a:t>
            </a:r>
            <a:endParaRPr lang="en-US" dirty="0" smtClean="0"/>
          </a:p>
          <a:p>
            <a:pPr>
              <a:lnSpc>
                <a:spcPct val="160000"/>
              </a:lnSpc>
            </a:pPr>
            <a:r>
              <a:rPr lang="en-US" dirty="0">
                <a:hlinkClick r:id="rId9"/>
              </a:rPr>
              <a:t>http://wiki.dhs01.com/</a:t>
            </a:r>
            <a:endParaRPr lang="en-US" dirty="0"/>
          </a:p>
          <a:p>
            <a:pPr>
              <a:lnSpc>
                <a:spcPct val="160000"/>
              </a:lnSpc>
            </a:pPr>
            <a:endParaRPr lang="en-US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282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Simulator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Design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</a:t>
            </a:r>
            <a:r>
              <a:rPr lang="en-US" dirty="0" smtClean="0"/>
              <a:t>upported Protocols 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Used </a:t>
            </a:r>
            <a:r>
              <a:rPr lang="en-US" dirty="0" smtClean="0"/>
              <a:t>algorithms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Usability</a:t>
            </a:r>
          </a:p>
          <a:p>
            <a:pPr marL="0" indent="0" algn="l">
              <a:buNone/>
            </a:pPr>
            <a:endParaRPr lang="en-US" dirty="0" smtClean="0"/>
          </a:p>
          <a:p>
            <a:pPr algn="l"/>
            <a:r>
              <a:rPr lang="en-US" dirty="0" smtClean="0"/>
              <a:t>SLS Algorithm</a:t>
            </a:r>
          </a:p>
          <a:p>
            <a:pPr lvl="1"/>
            <a:r>
              <a:rPr lang="en-US" dirty="0" smtClean="0"/>
              <a:t>Algorithms flow</a:t>
            </a:r>
          </a:p>
          <a:p>
            <a:pPr lvl="1"/>
            <a:r>
              <a:rPr lang="en-US" dirty="0" smtClean="0"/>
              <a:t>Statistic</a:t>
            </a:r>
          </a:p>
          <a:p>
            <a:pPr lvl="1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Project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Medium infrastructure</a:t>
            </a:r>
            <a:r>
              <a:rPr lang="en-US" dirty="0" smtClean="0"/>
              <a:t>.</a:t>
            </a:r>
          </a:p>
          <a:p>
            <a:pPr marL="0" indent="0" algn="l">
              <a:buNone/>
            </a:pPr>
            <a:endParaRPr lang="en-US" sz="1400" dirty="0" smtClean="0"/>
          </a:p>
          <a:p>
            <a:pPr algn="l"/>
            <a:r>
              <a:rPr lang="en-US" dirty="0" smtClean="0"/>
              <a:t>RF devices </a:t>
            </a:r>
            <a:endParaRPr lang="en-US" dirty="0" smtClean="0"/>
          </a:p>
          <a:p>
            <a:pPr marL="0" indent="0" algn="l">
              <a:buNone/>
            </a:pPr>
            <a:endParaRPr lang="en-US" sz="1400" strike="sngStrike" dirty="0" smtClean="0"/>
          </a:p>
          <a:p>
            <a:pPr algn="l"/>
            <a:r>
              <a:rPr lang="en-US" dirty="0" smtClean="0"/>
              <a:t>Packets 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GUI</a:t>
            </a:r>
            <a:endParaRPr lang="en-US" dirty="0" smtClean="0"/>
          </a:p>
          <a:p>
            <a:pPr marL="0" indent="0" algn="l">
              <a:buNone/>
            </a:pPr>
            <a:endParaRPr lang="en-US" sz="1400" strike="sngStrike" dirty="0" smtClean="0"/>
          </a:p>
          <a:p>
            <a:pPr algn="l"/>
            <a:r>
              <a:rPr lang="en-US" dirty="0" smtClean="0"/>
              <a:t>Support of two different data links</a:t>
            </a:r>
            <a:r>
              <a:rPr lang="en-US" dirty="0" smtClean="0"/>
              <a:t>:</a:t>
            </a:r>
          </a:p>
          <a:p>
            <a:pPr marL="0" indent="0" algn="l">
              <a:buNone/>
            </a:pPr>
            <a:endParaRPr lang="en-US" sz="400" dirty="0" smtClean="0"/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BSS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TDLS</a:t>
            </a:r>
          </a:p>
          <a:p>
            <a:pPr marL="0" indent="0" algn="l">
              <a:buNone/>
            </a:pPr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Simulator -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5771688"/>
              </p:ext>
            </p:extLst>
          </p:nvPr>
        </p:nvGraphicFramePr>
        <p:xfrm>
          <a:off x="228600" y="0"/>
          <a:ext cx="8610600" cy="6863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" name="Visio" r:id="rId3" imgW="9147060" imgH="7289860" progId="Visio.Drawing.11">
                  <p:embed/>
                </p:oleObj>
              </mc:Choice>
              <mc:Fallback>
                <p:oleObj name="Visio" r:id="rId3" imgW="9147060" imgH="72898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0"/>
                        <a:ext cx="8610600" cy="68631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43400" y="1135474"/>
            <a:ext cx="4572000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>
                <a:cs typeface="Arial" pitchFamily="34" charset="0"/>
              </a:rPr>
              <a:t>Rx/Tx e</a:t>
            </a:r>
            <a:r>
              <a:rPr lang="en-US" sz="2400" dirty="0" smtClean="0">
                <a:cs typeface="Arial" pitchFamily="34" charset="0"/>
              </a:rPr>
              <a:t>mulation over Medium</a:t>
            </a:r>
            <a:endParaRPr lang="en-US" sz="2400" dirty="0">
              <a:cs typeface="Arial" pitchFamily="34" charset="0"/>
            </a:endParaRP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Radius Calculation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Multiple Channel support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Dual Band support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RSSI Calculation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Transmission Data Rate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Noise Simulation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Tx opportunity 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Acknowledgment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MAC resolution  </a:t>
            </a:r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RF Devices UML</a:t>
            </a:r>
            <a:endParaRPr lang="en-US" dirty="0"/>
          </a:p>
        </p:txBody>
      </p:sp>
      <p:pic>
        <p:nvPicPr>
          <p:cNvPr id="5122" name="Picture 2" descr="D:\Dropbox\Z_PROJECTS\sls\Results\UML_RFDevic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600200"/>
            <a:ext cx="8839200" cy="413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</a:t>
            </a:r>
          </a:p>
          <a:p>
            <a:pPr marL="731520" lvl="2">
              <a:buFont typeface="Wingdings" pitchFamily="2" charset="2"/>
              <a:buChar char="Ø"/>
            </a:pPr>
            <a:r>
              <a:rPr lang="en-US" dirty="0" smtClean="0"/>
              <a:t>Able to transfer any </a:t>
            </a:r>
            <a:r>
              <a:rPr lang="en-US" dirty="0"/>
              <a:t>kind of packets </a:t>
            </a:r>
            <a:r>
              <a:rPr lang="en-US" dirty="0" smtClean="0"/>
              <a:t>without any code change</a:t>
            </a:r>
          </a:p>
          <a:p>
            <a:pPr marL="731520" lvl="2">
              <a:buFont typeface="Wingdings" pitchFamily="2" charset="2"/>
              <a:buChar char="Ø"/>
            </a:pPr>
            <a:r>
              <a:rPr lang="en-US" dirty="0" smtClean="0"/>
              <a:t>Buffers packet for each STA</a:t>
            </a:r>
          </a:p>
          <a:p>
            <a:pPr marL="365760" lvl="1">
              <a:buFont typeface="Wingdings" pitchFamily="2" charset="2"/>
              <a:buChar char=""/>
            </a:pPr>
            <a:endParaRPr lang="en-US" dirty="0"/>
          </a:p>
          <a:p>
            <a:pPr marL="365760" lvl="1">
              <a:buFont typeface="Wingdings" pitchFamily="2" charset="2"/>
              <a:buChar char=""/>
            </a:pPr>
            <a:r>
              <a:rPr lang="en-US" dirty="0" smtClean="0"/>
              <a:t>STA</a:t>
            </a:r>
          </a:p>
          <a:p>
            <a:pPr marL="708660" lvl="2" indent="-342900">
              <a:buFont typeface="Wingdings" pitchFamily="2" charset="2"/>
              <a:buChar char="Ø"/>
            </a:pPr>
            <a:r>
              <a:rPr lang="en-US" dirty="0" smtClean="0"/>
              <a:t>Preferred (best) Channel finding for TDLS </a:t>
            </a:r>
          </a:p>
          <a:p>
            <a:pPr marL="708660" lvl="2" indent="-342900">
              <a:buFont typeface="Wingdings" pitchFamily="2" charset="2"/>
              <a:buChar char="Ø"/>
            </a:pPr>
            <a:r>
              <a:rPr lang="en-US" dirty="0"/>
              <a:t>Stream handler / File to </a:t>
            </a:r>
            <a:r>
              <a:rPr lang="en-US" dirty="0" smtClean="0"/>
              <a:t>Packets </a:t>
            </a:r>
            <a:r>
              <a:rPr lang="en-US" dirty="0"/>
              <a:t>division and restoration    </a:t>
            </a:r>
          </a:p>
          <a:p>
            <a:pPr marL="365760" lvl="1">
              <a:buFont typeface="Wingdings" pitchFamily="2" charset="2"/>
              <a:buChar char=""/>
            </a:pPr>
            <a:endParaRPr lang="en-US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 Devices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28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Packets UML</a:t>
            </a:r>
            <a:endParaRPr lang="en-US" dirty="0"/>
          </a:p>
        </p:txBody>
      </p:sp>
      <p:pic>
        <p:nvPicPr>
          <p:cNvPr id="4098" name="Picture 2" descr="D:\Dropbox\Z_PROJECTS\sls\Results\UML_Packe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400"/>
            <a:ext cx="889635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050" strike="sngStrike" dirty="0" smtClean="0"/>
              <a:t>Easy </a:t>
            </a:r>
            <a:r>
              <a:rPr lang="en-US" sz="1050" strike="sngStrike" dirty="0" smtClean="0"/>
              <a:t>access to get all simulated information </a:t>
            </a:r>
          </a:p>
          <a:p>
            <a:pPr algn="l"/>
            <a:r>
              <a:rPr lang="en-US" sz="1050" strike="sngStrike" dirty="0" smtClean="0"/>
              <a:t>Ability to move objects on </a:t>
            </a:r>
            <a:r>
              <a:rPr lang="en-US" sz="1050" strike="sngStrike" dirty="0" smtClean="0"/>
              <a:t>board - Drag </a:t>
            </a:r>
            <a:r>
              <a:rPr lang="en-US" sz="1050" strike="sngStrike" dirty="0" smtClean="0"/>
              <a:t>&amp; Drop</a:t>
            </a:r>
          </a:p>
          <a:p>
            <a:pPr algn="l"/>
            <a:r>
              <a:rPr lang="en-US" sz="1050" strike="sngStrike" dirty="0" smtClean="0"/>
              <a:t>Creation of RF device </a:t>
            </a:r>
          </a:p>
          <a:p>
            <a:pPr algn="l"/>
            <a:r>
              <a:rPr lang="en-US" sz="1050" strike="sngStrike" dirty="0" smtClean="0"/>
              <a:t>Random simulation</a:t>
            </a:r>
          </a:p>
          <a:p>
            <a:pPr algn="l"/>
            <a:r>
              <a:rPr lang="en-US" sz="1050" strike="sngStrike" dirty="0" smtClean="0"/>
              <a:t>Static simulation</a:t>
            </a:r>
          </a:p>
          <a:p>
            <a:pPr algn="l"/>
            <a:r>
              <a:rPr lang="en-US" sz="1050" strike="sngStrike" dirty="0" smtClean="0"/>
              <a:t>Station info form :</a:t>
            </a:r>
          </a:p>
          <a:p>
            <a:pPr lvl="1">
              <a:buFont typeface="Wingdings" pitchFamily="2" charset="2"/>
              <a:buChar char="Ø"/>
            </a:pPr>
            <a:r>
              <a:rPr lang="en-US" sz="1050" strike="sngStrike" dirty="0" smtClean="0"/>
              <a:t>Statistic </a:t>
            </a:r>
          </a:p>
          <a:p>
            <a:pPr lvl="1">
              <a:buFont typeface="Wingdings" pitchFamily="2" charset="2"/>
              <a:buChar char="Ø"/>
            </a:pPr>
            <a:r>
              <a:rPr lang="en-US" sz="1050" strike="sngStrike" dirty="0" smtClean="0"/>
              <a:t>Logs</a:t>
            </a:r>
          </a:p>
          <a:p>
            <a:pPr lvl="1">
              <a:buFont typeface="Wingdings" pitchFamily="2" charset="2"/>
              <a:buChar char="Ø"/>
            </a:pPr>
            <a:r>
              <a:rPr lang="en-US" sz="1050" strike="sngStrike" dirty="0" smtClean="0"/>
              <a:t>Station configuration and overview</a:t>
            </a:r>
          </a:p>
          <a:p>
            <a:pPr lvl="1">
              <a:buFont typeface="Wingdings" pitchFamily="2" charset="2"/>
              <a:buChar char="Ø"/>
            </a:pPr>
            <a:r>
              <a:rPr lang="en-US" sz="1050" strike="sngStrike" dirty="0" smtClean="0"/>
              <a:t>Configurable </a:t>
            </a:r>
            <a:r>
              <a:rPr lang="en-US" sz="1050" strike="sngStrike" dirty="0"/>
              <a:t>d</a:t>
            </a:r>
            <a:r>
              <a:rPr lang="en-US" sz="1050" strike="sngStrike" dirty="0" smtClean="0"/>
              <a:t>ump of STA object</a:t>
            </a:r>
          </a:p>
          <a:p>
            <a:pPr algn="l"/>
            <a:r>
              <a:rPr lang="en-US" sz="1050" strike="sngStrike" dirty="0" smtClean="0"/>
              <a:t>AP info form – provide basic configuration</a:t>
            </a:r>
          </a:p>
          <a:p>
            <a:pPr algn="l"/>
            <a:r>
              <a:rPr lang="en-US" sz="1050" strike="sngStrike" dirty="0" smtClean="0"/>
              <a:t>Saving and Load current simulation into </a:t>
            </a:r>
            <a:r>
              <a:rPr lang="en-US" sz="1050" strike="sngStrike" dirty="0" smtClean="0"/>
              <a:t>file</a:t>
            </a:r>
            <a:endParaRPr lang="en-US" sz="1050" strike="sngStrike" dirty="0" smtClean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Here we will show the bullets mentioned above on the real Program. 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7127</TotalTime>
  <Words>574</Words>
  <Application>Microsoft Office PowerPoint</Application>
  <PresentationFormat>Экран (4:3)</PresentationFormat>
  <Paragraphs>199</Paragraphs>
  <Slides>29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1" baseType="lpstr">
      <vt:lpstr>Hardcover</vt:lpstr>
      <vt:lpstr>Visio</vt:lpstr>
      <vt:lpstr>Smart Link Selection</vt:lpstr>
      <vt:lpstr>Project Goal</vt:lpstr>
      <vt:lpstr>Project Overview</vt:lpstr>
      <vt:lpstr>Simulator - Design</vt:lpstr>
      <vt:lpstr>Презентация PowerPoint</vt:lpstr>
      <vt:lpstr>RF Devices UML</vt:lpstr>
      <vt:lpstr>RF Devices</vt:lpstr>
      <vt:lpstr>Packets UML</vt:lpstr>
      <vt:lpstr>GUI</vt:lpstr>
      <vt:lpstr>Supported Protocols</vt:lpstr>
      <vt:lpstr>Used Algorithms</vt:lpstr>
      <vt:lpstr>Used Algorithms</vt:lpstr>
      <vt:lpstr>Used Algorithms</vt:lpstr>
      <vt:lpstr>Used Algorithms</vt:lpstr>
      <vt:lpstr>Smart Link Selection</vt:lpstr>
      <vt:lpstr>Null Data Packet</vt:lpstr>
      <vt:lpstr>Презентация PowerPoint</vt:lpstr>
      <vt:lpstr>Null Data Packet</vt:lpstr>
      <vt:lpstr>Window Based Algorithm</vt:lpstr>
      <vt:lpstr>Window Based Algorithm</vt:lpstr>
      <vt:lpstr>Window Based Algorithm</vt:lpstr>
      <vt:lpstr>Презентация PowerPoint</vt:lpstr>
      <vt:lpstr>Window Based Algorithm</vt:lpstr>
      <vt:lpstr>Simulation Results</vt:lpstr>
      <vt:lpstr>Simulation Results</vt:lpstr>
      <vt:lpstr>Management Tools</vt:lpstr>
      <vt:lpstr>Demo</vt:lpstr>
      <vt:lpstr>Questions</vt:lpstr>
      <vt:lpstr>Bibliography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Shamis, Andrey</dc:creator>
  <cp:lastModifiedBy>werd</cp:lastModifiedBy>
  <cp:revision>346</cp:revision>
  <cp:lastPrinted>2013-03-06T16:16:33Z</cp:lastPrinted>
  <dcterms:created xsi:type="dcterms:W3CDTF">2006-08-16T00:00:00Z</dcterms:created>
  <dcterms:modified xsi:type="dcterms:W3CDTF">2013-06-15T14:36:12Z</dcterms:modified>
</cp:coreProperties>
</file>