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6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256" r:id="rId2"/>
    <p:sldId id="331" r:id="rId3"/>
    <p:sldId id="300" r:id="rId4"/>
    <p:sldId id="301" r:id="rId5"/>
    <p:sldId id="310" r:id="rId6"/>
    <p:sldId id="314" r:id="rId7"/>
    <p:sldId id="334" r:id="rId8"/>
    <p:sldId id="313" r:id="rId9"/>
    <p:sldId id="304" r:id="rId10"/>
    <p:sldId id="302" r:id="rId11"/>
    <p:sldId id="303" r:id="rId12"/>
    <p:sldId id="341" r:id="rId13"/>
    <p:sldId id="337" r:id="rId14"/>
    <p:sldId id="338" r:id="rId15"/>
    <p:sldId id="324" r:id="rId16"/>
    <p:sldId id="325" r:id="rId17"/>
    <p:sldId id="318" r:id="rId18"/>
    <p:sldId id="326" r:id="rId19"/>
    <p:sldId id="327" r:id="rId20"/>
    <p:sldId id="329" r:id="rId21"/>
    <p:sldId id="330" r:id="rId22"/>
    <p:sldId id="311" r:id="rId23"/>
    <p:sldId id="328" r:id="rId24"/>
    <p:sldId id="342" r:id="rId25"/>
    <p:sldId id="307" r:id="rId26"/>
    <p:sldId id="332" r:id="rId27"/>
    <p:sldId id="317" r:id="rId28"/>
    <p:sldId id="339" r:id="rId29"/>
    <p:sldId id="308" r:id="rId30"/>
    <p:sldId id="333" r:id="rId31"/>
    <p:sldId id="340" r:id="rId32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78319" autoAdjust="0"/>
  </p:normalViewPr>
  <p:slideViewPr>
    <p:cSldViewPr>
      <p:cViewPr>
        <p:scale>
          <a:sx n="80" d="100"/>
          <a:sy n="80" d="100"/>
        </p:scale>
        <p:origin x="-168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Dropbox\Z_PROJECTS\sls\Results\For%20Presentation\Graph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Z_PROJECTS\sls\Results\For%20Presentation\Graph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Probability of </a:t>
            </a:r>
            <a:r>
              <a:rPr lang="en-US" dirty="0"/>
              <a:t>loss </a:t>
            </a:r>
            <a:r>
              <a:rPr lang="en-US" dirty="0" smtClean="0"/>
              <a:t>packet</a:t>
            </a:r>
            <a:endParaRPr 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Лист2!$D$18</c:f>
              <c:strCache>
                <c:ptCount val="1"/>
                <c:pt idx="0">
                  <c:v>Probability %</c:v>
                </c:pt>
              </c:strCache>
            </c:strRef>
          </c:tx>
          <c:marker>
            <c:symbol val="none"/>
          </c:marker>
          <c:cat>
            <c:numRef>
              <c:f>Лист2!$C$19:$C$39</c:f>
              <c:numCache>
                <c:formatCode>General</c:formatCode>
                <c:ptCount val="21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cat>
          <c:val>
            <c:numRef>
              <c:f>Лист2!$D$19:$D$39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1.4999999999999999E-2</c:v>
                </c:pt>
                <c:pt idx="4">
                  <c:v>2.98E-2</c:v>
                </c:pt>
                <c:pt idx="5">
                  <c:v>5.7500000000000002E-2</c:v>
                </c:pt>
                <c:pt idx="6">
                  <c:v>8.43E-2</c:v>
                </c:pt>
                <c:pt idx="7">
                  <c:v>0.1048</c:v>
                </c:pt>
                <c:pt idx="8">
                  <c:v>0.13669999999999999</c:v>
                </c:pt>
                <c:pt idx="9">
                  <c:v>0.16550000000000001</c:v>
                </c:pt>
                <c:pt idx="10">
                  <c:v>0.18959999999999999</c:v>
                </c:pt>
                <c:pt idx="11">
                  <c:v>0.21210000000000001</c:v>
                </c:pt>
                <c:pt idx="12">
                  <c:v>0.24379999999999999</c:v>
                </c:pt>
                <c:pt idx="13">
                  <c:v>0.27089999999999997</c:v>
                </c:pt>
                <c:pt idx="14">
                  <c:v>0.2898</c:v>
                </c:pt>
                <c:pt idx="15">
                  <c:v>0.3165</c:v>
                </c:pt>
                <c:pt idx="16">
                  <c:v>0.34229999999999999</c:v>
                </c:pt>
                <c:pt idx="17">
                  <c:v>0.37609999999999999</c:v>
                </c:pt>
                <c:pt idx="18">
                  <c:v>0.40229999999999999</c:v>
                </c:pt>
                <c:pt idx="19">
                  <c:v>0.42909999999999998</c:v>
                </c:pt>
                <c:pt idx="20">
                  <c:v>0.46179999999999999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924672"/>
        <c:axId val="40926208"/>
      </c:lineChart>
      <c:catAx>
        <c:axId val="4092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40926208"/>
        <c:crosses val="autoZero"/>
        <c:auto val="1"/>
        <c:lblAlgn val="ctr"/>
        <c:lblOffset val="100"/>
        <c:noMultiLvlLbl val="0"/>
      </c:catAx>
      <c:valAx>
        <c:axId val="409262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to loss %</a:t>
                </a:r>
                <a:endParaRPr lang="ru-RU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4092467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RATES</a:t>
            </a:r>
            <a:endParaRPr lang="ru-RU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Лист1!$A$3</c:f>
              <c:strCache>
                <c:ptCount val="1"/>
                <c:pt idx="0">
                  <c:v>-61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Лист1!$B$3:$E$3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144</c:v>
                </c:pt>
                <c:pt idx="3">
                  <c:v>300</c:v>
                </c:pt>
              </c:numCache>
            </c:numRef>
          </c:val>
        </c:ser>
        <c:ser>
          <c:idx val="1"/>
          <c:order val="1"/>
          <c:tx>
            <c:strRef>
              <c:f>Лист1!$A$4</c:f>
              <c:strCache>
                <c:ptCount val="1"/>
                <c:pt idx="0">
                  <c:v>-62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Лист1!$B$4:$E$4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130</c:v>
                </c:pt>
                <c:pt idx="3">
                  <c:v>270</c:v>
                </c:pt>
              </c:numCache>
            </c:numRef>
          </c:val>
        </c:ser>
        <c:ser>
          <c:idx val="2"/>
          <c:order val="2"/>
          <c:tx>
            <c:strRef>
              <c:f>Лист1!$A$5</c:f>
              <c:strCache>
                <c:ptCount val="1"/>
                <c:pt idx="0">
                  <c:v>-63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Лист1!$B$5:$E$5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3"/>
          <c:order val="3"/>
          <c:tx>
            <c:strRef>
              <c:f>Лист1!$A$6</c:f>
              <c:strCache>
                <c:ptCount val="1"/>
                <c:pt idx="0">
                  <c:v>-64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Лист1!$B$6:$E$6</c:f>
              <c:numCache>
                <c:formatCode>General</c:formatCode>
                <c:ptCount val="4"/>
                <c:pt idx="0">
                  <c:v>144</c:v>
                </c:pt>
                <c:pt idx="1">
                  <c:v>300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4"/>
          <c:order val="4"/>
          <c:tx>
            <c:strRef>
              <c:f>Лист1!$A$7</c:f>
              <c:strCache>
                <c:ptCount val="1"/>
                <c:pt idx="0">
                  <c:v>-65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Лист1!$B$7:$E$7</c:f>
              <c:numCache>
                <c:formatCode>General</c:formatCode>
                <c:ptCount val="4"/>
                <c:pt idx="0">
                  <c:v>130</c:v>
                </c:pt>
                <c:pt idx="1">
                  <c:v>270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5"/>
          <c:order val="5"/>
          <c:tx>
            <c:strRef>
              <c:f>Лист1!$A$8</c:f>
              <c:strCache>
                <c:ptCount val="1"/>
                <c:pt idx="0">
                  <c:v>-66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Лист1!$B$8:$E$8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115</c:v>
                </c:pt>
                <c:pt idx="3">
                  <c:v>240</c:v>
                </c:pt>
              </c:numCache>
            </c:numRef>
          </c:val>
        </c:ser>
        <c:ser>
          <c:idx val="6"/>
          <c:order val="6"/>
          <c:tx>
            <c:strRef>
              <c:f>Лист1!$A$9</c:f>
              <c:strCache>
                <c:ptCount val="1"/>
                <c:pt idx="0">
                  <c:v>-67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Лист1!$B$9:$E$9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7"/>
          <c:order val="7"/>
          <c:tx>
            <c:strRef>
              <c:f>Лист1!$A$10</c:f>
              <c:strCache>
                <c:ptCount val="1"/>
                <c:pt idx="0">
                  <c:v>-68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Лист1!$B$10:$E$10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8"/>
          <c:order val="8"/>
          <c:tx>
            <c:strRef>
              <c:f>Лист1!$A$11</c:f>
              <c:strCache>
                <c:ptCount val="1"/>
                <c:pt idx="0">
                  <c:v>-69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Лист1!$B$11:$E$11</c:f>
              <c:numCache>
                <c:formatCode>General</c:formatCode>
                <c:ptCount val="4"/>
                <c:pt idx="0">
                  <c:v>115</c:v>
                </c:pt>
                <c:pt idx="1">
                  <c:v>240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9"/>
          <c:order val="9"/>
          <c:tx>
            <c:strRef>
              <c:f>Лист1!$A$12</c:f>
              <c:strCache>
                <c:ptCount val="1"/>
                <c:pt idx="0">
                  <c:v>-70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Лист1!$B$12:$E$12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86</c:v>
                </c:pt>
                <c:pt idx="3">
                  <c:v>180</c:v>
                </c:pt>
              </c:numCache>
            </c:numRef>
          </c:val>
        </c:ser>
        <c:ser>
          <c:idx val="10"/>
          <c:order val="10"/>
          <c:tx>
            <c:strRef>
              <c:f>Лист1!$A$13</c:f>
              <c:strCache>
                <c:ptCount val="1"/>
                <c:pt idx="0">
                  <c:v>-71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Лист1!$B$13:$E$13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1"/>
          <c:order val="11"/>
          <c:tx>
            <c:strRef>
              <c:f>Лист1!$A$14</c:f>
              <c:strCache>
                <c:ptCount val="1"/>
                <c:pt idx="0">
                  <c:v>-72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Лист1!$B$14:$E$14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2"/>
          <c:order val="12"/>
          <c:tx>
            <c:strRef>
              <c:f>Лист1!$A$15</c:f>
              <c:strCache>
                <c:ptCount val="1"/>
                <c:pt idx="0">
                  <c:v>-73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Лист1!$B$15:$E$15</c:f>
              <c:numCache>
                <c:formatCode>General</c:formatCode>
                <c:ptCount val="4"/>
                <c:pt idx="0">
                  <c:v>86</c:v>
                </c:pt>
                <c:pt idx="1">
                  <c:v>180</c:v>
                </c:pt>
                <c:pt idx="2">
                  <c:v>57</c:v>
                </c:pt>
                <c:pt idx="3">
                  <c:v>120</c:v>
                </c:pt>
              </c:numCache>
            </c:numRef>
          </c:val>
        </c:ser>
        <c:ser>
          <c:idx val="13"/>
          <c:order val="13"/>
          <c:tx>
            <c:strRef>
              <c:f>Лист1!$A$16</c:f>
              <c:strCache>
                <c:ptCount val="1"/>
                <c:pt idx="0">
                  <c:v>-74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Лист1!$B$16:$E$16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4"/>
          <c:order val="14"/>
          <c:tx>
            <c:strRef>
              <c:f>Лист1!$A$17</c:f>
              <c:strCache>
                <c:ptCount val="1"/>
                <c:pt idx="0">
                  <c:v>-75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Лист1!$B$17:$E$17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43</c:v>
                </c:pt>
                <c:pt idx="3">
                  <c:v>90</c:v>
                </c:pt>
              </c:numCache>
            </c:numRef>
          </c:val>
        </c:ser>
        <c:ser>
          <c:idx val="15"/>
          <c:order val="15"/>
          <c:tx>
            <c:strRef>
              <c:f>Лист1!$A$18</c:f>
              <c:strCache>
                <c:ptCount val="1"/>
                <c:pt idx="0">
                  <c:v>-76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Лист1!$B$18:$E$18</c:f>
              <c:numCache>
                <c:formatCode>General</c:formatCode>
                <c:ptCount val="4"/>
                <c:pt idx="0">
                  <c:v>57</c:v>
                </c:pt>
                <c:pt idx="1">
                  <c:v>120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6"/>
          <c:order val="16"/>
          <c:tx>
            <c:strRef>
              <c:f>Лист1!$A$19</c:f>
              <c:strCache>
                <c:ptCount val="1"/>
                <c:pt idx="0">
                  <c:v>-77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Лист1!$B$19:$E$19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7"/>
          <c:order val="17"/>
          <c:tx>
            <c:strRef>
              <c:f>Лист1!$A$20</c:f>
              <c:strCache>
                <c:ptCount val="1"/>
                <c:pt idx="0">
                  <c:v>-78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Лист1!$B$20:$E$20</c:f>
              <c:numCache>
                <c:formatCode>General</c:formatCode>
                <c:ptCount val="4"/>
                <c:pt idx="0">
                  <c:v>43</c:v>
                </c:pt>
                <c:pt idx="1">
                  <c:v>90</c:v>
                </c:pt>
                <c:pt idx="2">
                  <c:v>28</c:v>
                </c:pt>
                <c:pt idx="3">
                  <c:v>60</c:v>
                </c:pt>
              </c:numCache>
            </c:numRef>
          </c:val>
        </c:ser>
        <c:ser>
          <c:idx val="18"/>
          <c:order val="18"/>
          <c:tx>
            <c:strRef>
              <c:f>Лист1!$A$21</c:f>
              <c:strCache>
                <c:ptCount val="1"/>
                <c:pt idx="0">
                  <c:v>-79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Лист1!$B$21:$E$21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19"/>
          <c:order val="19"/>
          <c:tx>
            <c:strRef>
              <c:f>Лист1!$A$22</c:f>
              <c:strCache>
                <c:ptCount val="1"/>
                <c:pt idx="0">
                  <c:v>-80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Лист1!$B$22:$E$22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0"/>
          <c:order val="20"/>
          <c:tx>
            <c:strRef>
              <c:f>Лист1!$A$23</c:f>
              <c:strCache>
                <c:ptCount val="1"/>
                <c:pt idx="0">
                  <c:v>-81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Лист1!$B$23:$E$23</c:f>
              <c:numCache>
                <c:formatCode>General</c:formatCode>
                <c:ptCount val="4"/>
                <c:pt idx="0">
                  <c:v>28</c:v>
                </c:pt>
                <c:pt idx="1">
                  <c:v>60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ser>
          <c:idx val="21"/>
          <c:order val="21"/>
          <c:tx>
            <c:strRef>
              <c:f>Лист1!$A$24</c:f>
              <c:strCache>
                <c:ptCount val="1"/>
                <c:pt idx="0">
                  <c:v>-82</c:v>
                </c:pt>
              </c:strCache>
            </c:strRef>
          </c:tx>
          <c:invertIfNegative val="0"/>
          <c:cat>
            <c:multiLvlStrRef>
              <c:f>Лист1!$B$1:$E$2</c:f>
              <c:multiLvlStrCache>
                <c:ptCount val="4"/>
                <c:lvl>
                  <c:pt idx="0">
                    <c:v>20MHz</c:v>
                  </c:pt>
                  <c:pt idx="1">
                    <c:v>40MHz</c:v>
                  </c:pt>
                  <c:pt idx="2">
                    <c:v>20MHz</c:v>
                  </c:pt>
                  <c:pt idx="3">
                    <c:v>40MHz</c:v>
                  </c:pt>
                </c:lvl>
                <c:lvl>
                  <c:pt idx="0">
                    <c:v>2.4GHz</c:v>
                  </c:pt>
                  <c:pt idx="1">
                    <c:v>2.4GHz</c:v>
                  </c:pt>
                  <c:pt idx="2">
                    <c:v>5GHz</c:v>
                  </c:pt>
                  <c:pt idx="3">
                    <c:v>5GHz</c:v>
                  </c:pt>
                </c:lvl>
              </c:multiLvlStrCache>
            </c:multiLvlStrRef>
          </c:cat>
          <c:val>
            <c:numRef>
              <c:f>Лист1!$B$24:$E$24</c:f>
              <c:numCache>
                <c:formatCode>General</c:formatCode>
                <c:ptCount val="4"/>
                <c:pt idx="0">
                  <c:v>14</c:v>
                </c:pt>
                <c:pt idx="1">
                  <c:v>30</c:v>
                </c:pt>
                <c:pt idx="2">
                  <c:v>14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315712"/>
        <c:axId val="123317248"/>
      </c:barChart>
      <c:catAx>
        <c:axId val="123315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23317248"/>
        <c:crosses val="autoZero"/>
        <c:auto val="1"/>
        <c:lblAlgn val="ctr"/>
        <c:lblOffset val="100"/>
        <c:noMultiLvlLbl val="0"/>
      </c:catAx>
      <c:valAx>
        <c:axId val="123317248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1233157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93238422280548261"/>
          <c:y val="2.0497930547143151E-2"/>
          <c:w val="5.6504666083406242E-2"/>
          <c:h val="0.9035551685846960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 </a:t>
            </a:r>
            <a:r>
              <a:rPr lang="en-US" dirty="0" err="1" smtClean="0"/>
              <a:t>MBps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Speed Mbs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17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236352"/>
        <c:axId val="41237888"/>
      </c:barChart>
      <c:catAx>
        <c:axId val="41236352"/>
        <c:scaling>
          <c:orientation val="minMax"/>
        </c:scaling>
        <c:delete val="0"/>
        <c:axPos val="b"/>
        <c:majorTickMark val="out"/>
        <c:minorTickMark val="none"/>
        <c:tickLblPos val="nextTo"/>
        <c:crossAx val="41237888"/>
        <c:crosses val="autoZero"/>
        <c:auto val="1"/>
        <c:lblAlgn val="ctr"/>
        <c:lblOffset val="100"/>
        <c:noMultiLvlLbl val="0"/>
      </c:catAx>
      <c:valAx>
        <c:axId val="41237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236352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Retransmission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Retransmission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110</c:v>
                </c:pt>
                <c:pt idx="1">
                  <c:v>200</c:v>
                </c:pt>
                <c:pt idx="2">
                  <c:v>190</c:v>
                </c:pt>
                <c:pt idx="3">
                  <c:v>125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266176"/>
        <c:axId val="98177792"/>
      </c:barChart>
      <c:catAx>
        <c:axId val="41266176"/>
        <c:scaling>
          <c:orientation val="minMax"/>
        </c:scaling>
        <c:delete val="0"/>
        <c:axPos val="b"/>
        <c:majorTickMark val="none"/>
        <c:minorTickMark val="none"/>
        <c:tickLblPos val="nextTo"/>
        <c:crossAx val="98177792"/>
        <c:crosses val="autoZero"/>
        <c:auto val="1"/>
        <c:lblAlgn val="ctr"/>
        <c:lblOffset val="100"/>
        <c:noMultiLvlLbl val="0"/>
      </c:catAx>
      <c:valAx>
        <c:axId val="981777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126617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Speed </a:t>
            </a:r>
            <a:r>
              <a:rPr lang="en-US" dirty="0" err="1" smtClean="0"/>
              <a:t>MBps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Speed Mbs</c:v>
                </c:pt>
              </c:strCache>
            </c:strRef>
          </c:tx>
          <c:invertIfNegative val="0"/>
          <c:cat>
            <c:strRef>
              <c:f>Лист1!$A$13:$A$16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Лист1!$B$13:$B$16</c:f>
              <c:numCache>
                <c:formatCode>General</c:formatCode>
                <c:ptCount val="4"/>
                <c:pt idx="0">
                  <c:v>2</c:v>
                </c:pt>
                <c:pt idx="1">
                  <c:v>50</c:v>
                </c:pt>
                <c:pt idx="2">
                  <c:v>30</c:v>
                </c:pt>
                <c:pt idx="3">
                  <c:v>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963456"/>
        <c:axId val="40965248"/>
      </c:barChart>
      <c:catAx>
        <c:axId val="40963456"/>
        <c:scaling>
          <c:orientation val="minMax"/>
        </c:scaling>
        <c:delete val="0"/>
        <c:axPos val="b"/>
        <c:majorTickMark val="out"/>
        <c:minorTickMark val="none"/>
        <c:tickLblPos val="nextTo"/>
        <c:crossAx val="40965248"/>
        <c:crosses val="autoZero"/>
        <c:auto val="1"/>
        <c:lblAlgn val="ctr"/>
        <c:lblOffset val="100"/>
        <c:noMultiLvlLbl val="0"/>
      </c:catAx>
      <c:valAx>
        <c:axId val="40965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963456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Retransmission</c:v>
                </c:pt>
              </c:strCache>
            </c:strRef>
          </c:tx>
          <c:invertIfNegative val="0"/>
          <c:cat>
            <c:strRef>
              <c:f>Лист1!$A$13:$A$16</c:f>
              <c:strCache>
                <c:ptCount val="4"/>
                <c:pt idx="0">
                  <c:v>BSS</c:v>
                </c:pt>
                <c:pt idx="1">
                  <c:v>TDLS</c:v>
                </c:pt>
                <c:pt idx="2">
                  <c:v>SLS NullData</c:v>
                </c:pt>
                <c:pt idx="3">
                  <c:v>SLS Window</c:v>
                </c:pt>
              </c:strCache>
            </c:strRef>
          </c:cat>
          <c:val>
            <c:numRef>
              <c:f>Лист1!$C$13:$C$16</c:f>
              <c:numCache>
                <c:formatCode>General</c:formatCode>
                <c:ptCount val="4"/>
                <c:pt idx="0">
                  <c:v>598</c:v>
                </c:pt>
                <c:pt idx="1">
                  <c:v>11</c:v>
                </c:pt>
                <c:pt idx="2">
                  <c:v>40</c:v>
                </c:pt>
                <c:pt idx="3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977152"/>
        <c:axId val="40978688"/>
      </c:barChart>
      <c:catAx>
        <c:axId val="40977152"/>
        <c:scaling>
          <c:orientation val="minMax"/>
        </c:scaling>
        <c:delete val="0"/>
        <c:axPos val="b"/>
        <c:majorTickMark val="none"/>
        <c:minorTickMark val="none"/>
        <c:tickLblPos val="nextTo"/>
        <c:crossAx val="40978688"/>
        <c:crosses val="autoZero"/>
        <c:auto val="1"/>
        <c:lblAlgn val="ctr"/>
        <c:lblOffset val="100"/>
        <c:noMultiLvlLbl val="0"/>
      </c:catAx>
      <c:valAx>
        <c:axId val="4097868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4097715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spPr>
    <a:solidFill>
      <a:schemeClr val="lt1"/>
    </a:solidFill>
    <a:ln w="19050" cap="flat" cmpd="sng" algn="ctr">
      <a:solidFill>
        <a:schemeClr val="accent5">
          <a:shade val="75000"/>
          <a:lumMod val="90000"/>
        </a:schemeClr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0.47573</cdr:x>
      <cdr:y>0.8</cdr:y>
    </cdr:from>
    <cdr:to>
      <cdr:x>0.64078</cdr:x>
      <cdr:y>0.86667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733800" y="2743200"/>
          <a:ext cx="1295400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&lt; Noise Level &gt;</a:t>
          </a:r>
          <a:endParaRPr lang="ru-RU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25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1"/>
            <a:ext cx="288925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A93FE-F472-4350-BDC2-B421EDD75EC6}" type="datetimeFigureOut">
              <a:rPr lang="en-US" smtClean="0"/>
              <a:t>06/15/2013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348A8-7BC8-4EF6-9C5D-D2066828E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2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0FD31-B673-4764-A46F-AA367EDFFC51}" type="datetimeFigureOut">
              <a:rPr lang="en-US" smtClean="0"/>
              <a:t>06/15/2013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8"/>
            <a:ext cx="5335270" cy="4467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2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8E522-60E3-4197-854A-59687A623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9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11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18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8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8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09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19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2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145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04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5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64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68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4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80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7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6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35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44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22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6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601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6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0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47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71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4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0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42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000" dirty="0" smtClean="0"/>
              <a:t>Easy access to get all simulated information </a:t>
            </a:r>
          </a:p>
          <a:p>
            <a:pPr algn="l"/>
            <a:r>
              <a:rPr lang="en-US" sz="2000" dirty="0" smtClean="0"/>
              <a:t>Ability to move objects on board - Drag &amp; Drop</a:t>
            </a:r>
          </a:p>
          <a:p>
            <a:pPr algn="l"/>
            <a:r>
              <a:rPr lang="en-US" sz="2000" dirty="0" smtClean="0"/>
              <a:t>Creation of RF device </a:t>
            </a:r>
          </a:p>
          <a:p>
            <a:pPr algn="l"/>
            <a:r>
              <a:rPr lang="en-US" sz="2000" dirty="0" smtClean="0"/>
              <a:t>Random simulation</a:t>
            </a:r>
          </a:p>
          <a:p>
            <a:pPr algn="l"/>
            <a:r>
              <a:rPr lang="en-US" sz="2000" dirty="0" smtClean="0"/>
              <a:t>Static simulation</a:t>
            </a:r>
          </a:p>
          <a:p>
            <a:pPr algn="l"/>
            <a:r>
              <a:rPr lang="en-US" sz="2000" dirty="0" smtClean="0"/>
              <a:t>Station info form 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Statistic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Logs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Station configuration and overview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Configurable dump of STA object</a:t>
            </a:r>
          </a:p>
          <a:p>
            <a:pPr algn="l"/>
            <a:r>
              <a:rPr lang="en-US" sz="2000" dirty="0" smtClean="0"/>
              <a:t>AP info form – provide basic configuration</a:t>
            </a:r>
          </a:p>
          <a:p>
            <a:pPr algn="l"/>
            <a:r>
              <a:rPr lang="en-US" sz="2000" dirty="0" smtClean="0"/>
              <a:t>Saving and Load current simulation into file</a:t>
            </a:r>
            <a:endParaRPr lang="en-US" sz="1050" dirty="0" smtClean="0"/>
          </a:p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8E522-60E3-4197-854A-59687A6236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hart" Target="../charts/char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hart" Target="../charts/char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enkins.dhs01.com/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github.com/AndreyShamis/sls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dclab.cs.nthu.edu.tw/~vincent/paper/092806.pdf" TargetMode="External"/><Relationship Id="rId3" Type="http://schemas.openxmlformats.org/officeDocument/2006/relationships/hyperlink" Target="http://cuap-cuap.com/Duncan_Honours.pdf" TargetMode="External"/><Relationship Id="rId7" Type="http://schemas.openxmlformats.org/officeDocument/2006/relationships/hyperlink" Target="http://linuxwireless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-fi.org/knowledge-center/articles/wi-fi-certified%E2%84%A2-tdls" TargetMode="External"/><Relationship Id="rId5" Type="http://schemas.openxmlformats.org/officeDocument/2006/relationships/hyperlink" Target="http://itee.uq.edu.au/~uqwyin/publications/UIC2010" TargetMode="External"/><Relationship Id="rId10" Type="http://schemas.openxmlformats.org/officeDocument/2006/relationships/hyperlink" Target="http://wiki.dhs01.com/" TargetMode="External"/><Relationship Id="rId4" Type="http://schemas.openxmlformats.org/officeDocument/2006/relationships/hyperlink" Target="http://madwifi-project.org/browser/madwifi/trunk/ath_rate/minstrel/minstrel.txt" TargetMode="External"/><Relationship Id="rId9" Type="http://schemas.openxmlformats.org/officeDocument/2006/relationships/hyperlink" Target="http://en.wikipedia.org/wiki/Wireless_network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gnal-to-noise_ratio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dtechglobal.com/Data/Sites/1/marketing/juniperwhitepaperwlancoverageorcapacity.pdf" TargetMode="External"/><Relationship Id="rId5" Type="http://schemas.openxmlformats.org/officeDocument/2006/relationships/hyperlink" Target="http://www.cisco.com/en/US/products/ps6366/products_tech_note09186a0080a3443f.shtml" TargetMode="External"/><Relationship Id="rId4" Type="http://schemas.openxmlformats.org/officeDocument/2006/relationships/hyperlink" Target="http://community.ubnt.com/t5/UniFi/RSSI-vs-Data-rates/td-p/42801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183344" y="381000"/>
            <a:ext cx="6777318" cy="1157797"/>
          </a:xfrm>
        </p:spPr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3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Andrey Shamis</a:t>
            </a:r>
          </a:p>
          <a:p>
            <a:r>
              <a:rPr lang="en-US" dirty="0" smtClean="0"/>
              <a:t>And </a:t>
            </a:r>
          </a:p>
          <a:p>
            <a:r>
              <a:rPr lang="en-US" dirty="0" smtClean="0"/>
              <a:t>Ilia Gaisinsky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2521806" y="1905000"/>
            <a:ext cx="40350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הצגת הפרויקט</a:t>
            </a:r>
            <a:endParaRPr lang="en-U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9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IEEE80211</a:t>
            </a:r>
          </a:p>
          <a:p>
            <a:pPr lvl="1"/>
            <a:r>
              <a:rPr lang="en-US" dirty="0" smtClean="0"/>
              <a:t>Passive scan</a:t>
            </a:r>
          </a:p>
          <a:p>
            <a:pPr lvl="1"/>
            <a:r>
              <a:rPr lang="en-US" dirty="0" smtClean="0"/>
              <a:t>Beacon sending</a:t>
            </a:r>
          </a:p>
          <a:p>
            <a:pPr lvl="1"/>
            <a:r>
              <a:rPr lang="en-US" dirty="0" smtClean="0"/>
              <a:t>Acknowledgment</a:t>
            </a:r>
          </a:p>
          <a:p>
            <a:pPr lvl="1"/>
            <a:r>
              <a:rPr lang="en-US" dirty="0" smtClean="0"/>
              <a:t>Connect/Disconnect flow</a:t>
            </a:r>
          </a:p>
          <a:p>
            <a:pPr lvl="1"/>
            <a:r>
              <a:rPr lang="en-US" dirty="0" smtClean="0"/>
              <a:t>Keep Alive mechanism</a:t>
            </a:r>
          </a:p>
          <a:p>
            <a:pPr lvl="1"/>
            <a:r>
              <a:rPr lang="en-US" dirty="0"/>
              <a:t>Support of </a:t>
            </a:r>
            <a:r>
              <a:rPr lang="en-US" dirty="0" smtClean="0"/>
              <a:t>standards - </a:t>
            </a:r>
            <a:r>
              <a:rPr lang="en-US" dirty="0"/>
              <a:t>Band A, Band </a:t>
            </a:r>
            <a:r>
              <a:rPr lang="en-US" dirty="0" smtClean="0"/>
              <a:t>N</a:t>
            </a:r>
          </a:p>
          <a:p>
            <a:pPr lvl="1"/>
            <a:r>
              <a:rPr lang="en-US" dirty="0" smtClean="0"/>
              <a:t>Connection establishment negotiation</a:t>
            </a:r>
          </a:p>
          <a:p>
            <a:pPr lvl="1"/>
            <a:r>
              <a:rPr lang="en-US" dirty="0" smtClean="0"/>
              <a:t>Base Service Set</a:t>
            </a:r>
          </a:p>
          <a:p>
            <a:pPr lvl="1"/>
            <a:r>
              <a:rPr lang="en-US" dirty="0" smtClean="0"/>
              <a:t>Tunneled Direct Link Setup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Supported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</a:t>
            </a:r>
            <a:r>
              <a:rPr lang="en-US" sz="2000" b="1" i="1" dirty="0"/>
              <a:t>Received Signal Strength Indication</a:t>
            </a:r>
            <a:r>
              <a:rPr lang="en-US" sz="2000" b="1" dirty="0"/>
              <a:t> </a:t>
            </a:r>
            <a:r>
              <a:rPr lang="en-US" dirty="0" smtClean="0"/>
              <a:t>(RSSI)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49530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647253"/>
          </a:xfrm>
        </p:spPr>
        <p:txBody>
          <a:bodyPr/>
          <a:lstStyle/>
          <a:p>
            <a:pPr algn="l"/>
            <a:r>
              <a:rPr lang="en-US" dirty="0" smtClean="0"/>
              <a:t>Signal to Noise Ratio (SNR) – Packet Loss 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15900"/>
              </p:ext>
            </p:extLst>
          </p:nvPr>
        </p:nvGraphicFramePr>
        <p:xfrm>
          <a:off x="685800" y="2819400"/>
          <a:ext cx="7848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69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</a:t>
            </a:r>
            <a:r>
              <a:rPr lang="en-US" i="1" dirty="0"/>
              <a:t>transmit rate </a:t>
            </a:r>
            <a:r>
              <a:rPr lang="en-US" dirty="0"/>
              <a:t>regarding to RSSI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276947"/>
              </p:ext>
            </p:extLst>
          </p:nvPr>
        </p:nvGraphicFramePr>
        <p:xfrm>
          <a:off x="1143000" y="2743200"/>
          <a:ext cx="68580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91400" y="6410325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(Kbps)</a:t>
            </a:r>
            <a:endParaRPr lang="ru-RU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28194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(</a:t>
            </a:r>
            <a:r>
              <a:rPr lang="en-US" sz="1200" dirty="0" err="1" smtClean="0"/>
              <a:t>DBm</a:t>
            </a:r>
            <a:r>
              <a:rPr lang="en-US" sz="1200" dirty="0" smtClean="0"/>
              <a:t>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410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Calculation </a:t>
            </a:r>
            <a:r>
              <a:rPr lang="en-US" dirty="0"/>
              <a:t>of transmit rate regarding to RSSI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Used Algorithms</a:t>
            </a:r>
            <a:endParaRPr lang="en-US" dirty="0"/>
          </a:p>
        </p:txBody>
      </p:sp>
      <p:pic>
        <p:nvPicPr>
          <p:cNvPr id="7" name="Picture 2" descr="D:\Dropbox\Z_PROJECTS\sls\Results\Coverage Are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2748089"/>
            <a:ext cx="5753189" cy="410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23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have developed 2 different SLS algorithms: </a:t>
            </a:r>
          </a:p>
          <a:p>
            <a:endParaRPr lang="en-US" sz="3200" dirty="0"/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Null Data Packet </a:t>
            </a:r>
            <a:r>
              <a:rPr lang="en-US" sz="3000" dirty="0"/>
              <a:t>Based </a:t>
            </a:r>
            <a:r>
              <a:rPr lang="en-US" sz="3000" dirty="0" smtClean="0"/>
              <a:t>Algorithm</a:t>
            </a:r>
          </a:p>
          <a:p>
            <a:pPr marL="411480" lvl="1" indent="0">
              <a:buNone/>
            </a:pPr>
            <a:endParaRPr lang="en-US" sz="3000" dirty="0" smtClean="0"/>
          </a:p>
          <a:p>
            <a:pPr lvl="1">
              <a:buFont typeface="Wingdings" pitchFamily="2" charset="2"/>
              <a:buChar char="Ø"/>
            </a:pPr>
            <a:r>
              <a:rPr lang="en-US" sz="3000" dirty="0" smtClean="0"/>
              <a:t>Window Based Algorithm</a:t>
            </a:r>
            <a:endParaRPr lang="ru-RU" sz="3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Link Selection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by sending packet on </a:t>
            </a:r>
            <a:r>
              <a:rPr lang="en-US" dirty="0" smtClean="0"/>
              <a:t>TDLS link </a:t>
            </a:r>
            <a:r>
              <a:rPr lang="en-US" dirty="0"/>
              <a:t>and then on </a:t>
            </a:r>
            <a:r>
              <a:rPr lang="en-US" dirty="0" smtClean="0"/>
              <a:t>BSS link</a:t>
            </a:r>
          </a:p>
          <a:p>
            <a:endParaRPr lang="en-US" dirty="0" smtClean="0"/>
          </a:p>
          <a:p>
            <a:r>
              <a:rPr lang="en-US" dirty="0"/>
              <a:t>Each channel </a:t>
            </a:r>
            <a:r>
              <a:rPr lang="en-US" dirty="0" smtClean="0"/>
              <a:t>sends </a:t>
            </a:r>
            <a:r>
              <a:rPr lang="en-US" dirty="0"/>
              <a:t>X packets</a:t>
            </a:r>
          </a:p>
          <a:p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sampling is </a:t>
            </a:r>
            <a:r>
              <a:rPr lang="en-US" dirty="0"/>
              <a:t>performed </a:t>
            </a:r>
            <a:r>
              <a:rPr lang="en-US" dirty="0" smtClean="0"/>
              <a:t>every Y seconds</a:t>
            </a:r>
          </a:p>
          <a:p>
            <a:endParaRPr lang="en-US" dirty="0" smtClean="0"/>
          </a:p>
          <a:p>
            <a:r>
              <a:rPr lang="en-US" dirty="0" smtClean="0"/>
              <a:t>Sending </a:t>
            </a:r>
            <a:r>
              <a:rPr lang="en-US" dirty="0"/>
              <a:t>packets </a:t>
            </a:r>
            <a:r>
              <a:rPr lang="en-US" dirty="0" smtClean="0"/>
              <a:t>are in </a:t>
            </a:r>
            <a:r>
              <a:rPr lang="en-US" dirty="0"/>
              <a:t>parallel to sending data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1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94328"/>
              </p:ext>
            </p:extLst>
          </p:nvPr>
        </p:nvGraphicFramePr>
        <p:xfrm>
          <a:off x="228600" y="0"/>
          <a:ext cx="8616538" cy="686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Visio" r:id="rId4" imgW="9147060" imgH="7289860" progId="Visio.Drawing.11">
                  <p:embed/>
                </p:oleObj>
              </mc:Choice>
              <mc:Fallback>
                <p:oleObj name="Visio" r:id="rId4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6538" cy="686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Small packet size </a:t>
            </a:r>
            <a:r>
              <a:rPr lang="en-US" sz="1800" dirty="0"/>
              <a:t>– not overload the </a:t>
            </a:r>
            <a:r>
              <a:rPr lang="en-US" sz="1800" dirty="0" smtClean="0"/>
              <a:t>network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Simple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on sending actual data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While sampling, affects on sending actual </a:t>
            </a:r>
            <a:r>
              <a:rPr lang="en-US" sz="1800" dirty="0" smtClean="0"/>
              <a:t>data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Independent </a:t>
            </a:r>
            <a:r>
              <a:rPr lang="en-US" sz="1800" dirty="0"/>
              <a:t>on sending actual data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Data Packet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59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27050104"/>
              </p:ext>
            </p:extLst>
          </p:nvPr>
        </p:nvGraphicFramePr>
        <p:xfrm>
          <a:off x="7938" y="0"/>
          <a:ext cx="9136062" cy="687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Visio" r:id="rId4" imgW="10758690" imgH="7626560" progId="Visio.Drawing.11">
                  <p:embed/>
                </p:oleObj>
              </mc:Choice>
              <mc:Fallback>
                <p:oleObj name="Visio" r:id="rId4" imgW="10758690" imgH="7626560" progId="Visio.Drawing.11">
                  <p:embed/>
                  <p:pic>
                    <p:nvPicPr>
                      <p:cNvPr id="0" name="Content Placeholder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0"/>
                        <a:ext cx="9136062" cy="687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81000" y="1371600"/>
            <a:ext cx="5181599" cy="4648200"/>
          </a:xfrm>
        </p:spPr>
        <p:txBody>
          <a:bodyPr/>
          <a:lstStyle/>
          <a:p>
            <a:r>
              <a:rPr lang="en-US" sz="2800" dirty="0" smtClean="0"/>
              <a:t>Parameters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Cycle size (NUM of Packets)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Size (Percent of Cycle)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Window boundaries (MIN, MAX)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815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Creation of WiFi simulator in order to develop Smart Link Selection Algorithms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Goal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84411"/>
            <a:ext cx="4648200" cy="3360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247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66268"/>
              </p:ext>
            </p:extLst>
          </p:nvPr>
        </p:nvGraphicFramePr>
        <p:xfrm>
          <a:off x="0" y="-1"/>
          <a:ext cx="9144000" cy="685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Visio" r:id="rId4" imgW="10758690" imgH="7626560" progId="Visio.Drawing.11">
                  <p:embed/>
                </p:oleObj>
              </mc:Choice>
              <mc:Fallback>
                <p:oleObj name="Visio" r:id="rId4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-1"/>
                        <a:ext cx="9144000" cy="685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2710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Visio" r:id="rId4" imgW="10758690" imgH="7626560" progId="Visio.Drawing.11">
                  <p:embed/>
                </p:oleObj>
              </mc:Choice>
              <mc:Fallback>
                <p:oleObj name="Visio" r:id="rId4" imgW="10758690" imgH="7626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85750" y="95250"/>
            <a:ext cx="7756263" cy="1054250"/>
          </a:xfrm>
        </p:spPr>
        <p:txBody>
          <a:bodyPr/>
          <a:lstStyle/>
          <a:p>
            <a:r>
              <a:rPr lang="en-US" sz="4800" dirty="0"/>
              <a:t>Window Based </a:t>
            </a:r>
            <a:r>
              <a:rPr lang="en-US" sz="4800" dirty="0" smtClean="0"/>
              <a:t>Algorithm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019030"/>
              </p:ext>
            </p:extLst>
          </p:nvPr>
        </p:nvGraphicFramePr>
        <p:xfrm>
          <a:off x="228600" y="0"/>
          <a:ext cx="8604079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Visio" r:id="rId4" imgW="9147060" imgH="7289860" progId="Visio.Drawing.11">
                  <p:embed/>
                </p:oleObj>
              </mc:Choice>
              <mc:Fallback>
                <p:oleObj name="Visio" r:id="rId4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04079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Uses actual Data Packets for sampling – No Overhead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Dynamic increase/decrease samples window size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Can be integrated in the MAC layer (Wi-Fi Driver) or on the device it self (Firmware)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Samples count parameter might be controllable regarding traffic load.</a:t>
            </a:r>
          </a:p>
          <a:p>
            <a:pPr marL="411480" lvl="1" indent="0">
              <a:buNone/>
            </a:pPr>
            <a:endParaRPr lang="en-US" sz="1800" dirty="0"/>
          </a:p>
          <a:p>
            <a:r>
              <a:rPr lang="en-US" dirty="0" smtClean="0"/>
              <a:t>Disadvantages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Not end-to-end estimation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Window Based Algorithm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656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Simulation of two different </a:t>
            </a:r>
            <a:r>
              <a:rPr lang="en-US" dirty="0"/>
              <a:t>scenarios </a:t>
            </a:r>
            <a:r>
              <a:rPr lang="en-US" dirty="0" smtClean="0"/>
              <a:t>:</a:t>
            </a:r>
          </a:p>
          <a:p>
            <a:endParaRPr lang="en-US" sz="1600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Better to use BSS </a:t>
            </a:r>
          </a:p>
          <a:p>
            <a:pPr marL="411480" lvl="1" indent="0">
              <a:buNone/>
            </a:pPr>
            <a:endParaRPr lang="en-US" sz="1400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Better </a:t>
            </a:r>
            <a:r>
              <a:rPr lang="en-US" dirty="0"/>
              <a:t>to use </a:t>
            </a:r>
            <a:r>
              <a:rPr lang="en-US" dirty="0" smtClean="0"/>
              <a:t>TDLS</a:t>
            </a:r>
          </a:p>
          <a:p>
            <a:endParaRPr lang="en-US" dirty="0" smtClean="0"/>
          </a:p>
          <a:p>
            <a:r>
              <a:rPr lang="en-US" dirty="0" smtClean="0"/>
              <a:t>Comparison of  Speed and Retransmission rate of both scenarios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70156"/>
            <a:ext cx="8458200" cy="1030044"/>
          </a:xfrm>
        </p:spPr>
        <p:txBody>
          <a:bodyPr/>
          <a:lstStyle/>
          <a:p>
            <a:r>
              <a:rPr lang="en-US" dirty="0" smtClean="0"/>
              <a:t>Comparison of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1"/>
            <a:ext cx="7987553" cy="4221162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BSS better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Simulation Results</a:t>
            </a: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80952"/>
              </p:ext>
            </p:extLst>
          </p:nvPr>
        </p:nvGraphicFramePr>
        <p:xfrm>
          <a:off x="609600" y="5334000"/>
          <a:ext cx="3733800" cy="1371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6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</a:t>
                      </a: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55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>
                          <a:effectLst/>
                        </a:rPr>
                        <a:t>80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55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u="none" strike="noStrike" dirty="0">
                          <a:effectLst/>
                        </a:rPr>
                        <a:t>80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562827"/>
              </p:ext>
            </p:extLst>
          </p:nvPr>
        </p:nvGraphicFramePr>
        <p:xfrm>
          <a:off x="4495800" y="2209800"/>
          <a:ext cx="3943350" cy="220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857893"/>
              </p:ext>
            </p:extLst>
          </p:nvPr>
        </p:nvGraphicFramePr>
        <p:xfrm>
          <a:off x="4495800" y="4495800"/>
          <a:ext cx="3933826" cy="222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1266" name="Picture 2" descr="D:\Снимок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24099"/>
            <a:ext cx="3048000" cy="28914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1" y="1905000"/>
            <a:ext cx="7911352" cy="422116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TDLS better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/>
              <a:t>Simulation Results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08965"/>
              </p:ext>
            </p:extLst>
          </p:nvPr>
        </p:nvGraphicFramePr>
        <p:xfrm>
          <a:off x="609598" y="5334000"/>
          <a:ext cx="3733800" cy="13716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3635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</a:t>
                      </a:r>
                      <a:r>
                        <a:rPr lang="ru-RU" sz="1100" u="none" strike="noStrike" dirty="0">
                          <a:effectLst/>
                        </a:rPr>
                        <a:t> </a:t>
                      </a:r>
                      <a:r>
                        <a:rPr lang="en-US" sz="1100" u="none" strike="noStrike" dirty="0" smtClean="0">
                          <a:effectLst/>
                        </a:rPr>
                        <a:t> (meters)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 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336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32641"/>
              </p:ext>
            </p:extLst>
          </p:nvPr>
        </p:nvGraphicFramePr>
        <p:xfrm>
          <a:off x="4495800" y="2129871"/>
          <a:ext cx="39624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35482"/>
              </p:ext>
            </p:extLst>
          </p:nvPr>
        </p:nvGraphicFramePr>
        <p:xfrm>
          <a:off x="4495800" y="4495800"/>
          <a:ext cx="39624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8882"/>
            <a:ext cx="3051856" cy="28127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6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Tools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218313"/>
            <a:ext cx="2069283" cy="8640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514600" y="3124795"/>
            <a:ext cx="4414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https://github.com/AndreyShamis/sls/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99" name="Picture 3" descr="D:\Dropbox\Z_PROJECTS\sls\Results\Jenki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20866"/>
            <a:ext cx="4855445" cy="156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429000" y="5313084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http://jenkins.dhs01.com/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4325" y="217815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Repository</a:t>
            </a:r>
            <a:endParaRPr lang="ru-R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3890033"/>
            <a:ext cx="233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Auto compiler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3740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3400" y="2286000"/>
            <a:ext cx="7756263" cy="3352800"/>
          </a:xfrm>
        </p:spPr>
        <p:txBody>
          <a:bodyPr/>
          <a:lstStyle/>
          <a:p>
            <a:r>
              <a:rPr lang="en-US" sz="13800" dirty="0" smtClean="0"/>
              <a:t>Demo</a:t>
            </a:r>
            <a:endParaRPr lang="ru-RU" sz="138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15" y="2492896"/>
            <a:ext cx="18954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Simulator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Design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Supported Protocols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Used algorithms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Usability</a:t>
            </a:r>
          </a:p>
          <a:p>
            <a:pPr marL="0" indent="0" algn="l">
              <a:buNone/>
            </a:pPr>
            <a:endParaRPr lang="en-US" dirty="0" smtClean="0"/>
          </a:p>
          <a:p>
            <a:pPr algn="l"/>
            <a:r>
              <a:rPr lang="en-US" dirty="0" smtClean="0"/>
              <a:t>SLS Algorithm</a:t>
            </a:r>
          </a:p>
          <a:p>
            <a:pPr lvl="1"/>
            <a:r>
              <a:rPr lang="en-US" dirty="0" smtClean="0"/>
              <a:t>Algorithms flow</a:t>
            </a:r>
          </a:p>
          <a:p>
            <a:pPr lvl="1"/>
            <a:r>
              <a:rPr lang="en-US" dirty="0" smtClean="0"/>
              <a:t>Statistic</a:t>
            </a:r>
          </a:p>
          <a:p>
            <a:pPr lvl="1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Project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IEEE 802.11 SPEC -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WiFi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IEEE 802.11z SPEC - TDLS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3"/>
              </a:rPr>
              <a:t>Wireless Rate Control Algorithms 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>
                <a:latin typeface="Arial" pitchFamily="34" charset="0"/>
                <a:cs typeface="Arial" pitchFamily="34" charset="0"/>
                <a:hlinkClick r:id="rId4"/>
              </a:rPr>
              <a:t>DDRS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hlinkClick r:id="rId5"/>
              </a:rPr>
              <a:t>MAC rate control algorithm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  <a:hlinkClick r:id="rId6"/>
              </a:rPr>
              <a:t>WiFi</a:t>
            </a:r>
            <a:r>
              <a:rPr lang="en-US" dirty="0">
                <a:latin typeface="Arial" pitchFamily="34" charset="0"/>
                <a:cs typeface="Arial" pitchFamily="34" charset="0"/>
                <a:hlinkClick r:id="rId6"/>
              </a:rPr>
              <a:t> Alliance</a:t>
            </a:r>
            <a:r>
              <a:rPr lang="ru-RU" dirty="0">
                <a:latin typeface="Arial" pitchFamily="34" charset="0"/>
                <a:cs typeface="Arial" pitchFamily="34" charset="0"/>
                <a:hlinkClick r:id="rId6"/>
              </a:rPr>
              <a:t> 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dirty="0" err="1">
                <a:latin typeface="Arial" pitchFamily="34" charset="0"/>
                <a:cs typeface="Arial" pitchFamily="34" charset="0"/>
                <a:hlinkClick r:id="rId7"/>
              </a:rPr>
              <a:t>WiFi</a:t>
            </a:r>
            <a:r>
              <a:rPr lang="en-US" dirty="0">
                <a:latin typeface="Arial" pitchFamily="34" charset="0"/>
                <a:cs typeface="Arial" pitchFamily="34" charset="0"/>
                <a:hlinkClick r:id="rId7"/>
              </a:rPr>
              <a:t> Direct - http://linuxwireless.org/</a:t>
            </a:r>
            <a:endParaRPr lang="he-IL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</a:pPr>
            <a:r>
              <a:rPr lang="en-US" b="1" dirty="0">
                <a:hlinkClick r:id="rId8"/>
              </a:rPr>
              <a:t>A Routing Algorithm for Wireless Ad Hoc Networks with Unidirectional Links</a:t>
            </a:r>
            <a:endParaRPr lang="en-US" b="1" dirty="0"/>
          </a:p>
          <a:p>
            <a:pPr>
              <a:lnSpc>
                <a:spcPct val="160000"/>
              </a:lnSpc>
            </a:pPr>
            <a:r>
              <a:rPr lang="en-US" b="1" dirty="0">
                <a:latin typeface="Arial" pitchFamily="34" charset="0"/>
                <a:cs typeface="Arial" pitchFamily="34" charset="0"/>
                <a:hlinkClick r:id="rId9"/>
              </a:rPr>
              <a:t>Wikipedia - </a:t>
            </a:r>
            <a:r>
              <a:rPr lang="en-US" dirty="0">
                <a:hlinkClick r:id="rId9"/>
              </a:rPr>
              <a:t>Wireless </a:t>
            </a:r>
            <a:r>
              <a:rPr lang="en-US" dirty="0" smtClean="0">
                <a:hlinkClick r:id="rId9"/>
              </a:rPr>
              <a:t>network</a:t>
            </a:r>
            <a:endParaRPr lang="en-US" dirty="0" smtClean="0"/>
          </a:p>
          <a:p>
            <a:pPr>
              <a:lnSpc>
                <a:spcPct val="160000"/>
              </a:lnSpc>
            </a:pPr>
            <a:r>
              <a:rPr lang="en-US" dirty="0" smtClean="0">
                <a:hlinkClick r:id="rId10"/>
              </a:rPr>
              <a:t>Our web site for project: http</a:t>
            </a:r>
            <a:r>
              <a:rPr lang="en-US" dirty="0">
                <a:hlinkClick r:id="rId10"/>
              </a:rPr>
              <a:t>://wiki.dhs01.com/</a:t>
            </a: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82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400" dirty="0" smtClean="0">
                <a:hlinkClick r:id="rId3"/>
              </a:rPr>
              <a:t>Signal-to-noise ratio</a:t>
            </a:r>
            <a:endParaRPr lang="en-US" sz="1400" dirty="0" smtClean="0"/>
          </a:p>
          <a:p>
            <a:pPr>
              <a:lnSpc>
                <a:spcPct val="160000"/>
              </a:lnSpc>
            </a:pPr>
            <a:r>
              <a:rPr lang="en-US" sz="1400" dirty="0" smtClean="0">
                <a:hlinkClick r:id="rId4"/>
              </a:rPr>
              <a:t>RSSI </a:t>
            </a:r>
            <a:r>
              <a:rPr lang="en-US" sz="1400" dirty="0" err="1" smtClean="0">
                <a:hlinkClick r:id="rId4"/>
              </a:rPr>
              <a:t>vs</a:t>
            </a:r>
            <a:r>
              <a:rPr lang="en-US" sz="1400" dirty="0" smtClean="0">
                <a:hlinkClick r:id="rId4"/>
              </a:rPr>
              <a:t> Data rates</a:t>
            </a:r>
            <a:endParaRPr lang="en-US" sz="1400" dirty="0" smtClean="0"/>
          </a:p>
          <a:p>
            <a:pPr>
              <a:lnSpc>
                <a:spcPct val="160000"/>
              </a:lnSpc>
            </a:pPr>
            <a:r>
              <a:rPr lang="en-US" sz="1400" dirty="0" smtClean="0">
                <a:hlinkClick r:id="rId5"/>
              </a:rPr>
              <a:t>Configure 802.11n on the WLC</a:t>
            </a:r>
            <a:endParaRPr lang="en-US" sz="1400" dirty="0" smtClean="0"/>
          </a:p>
          <a:p>
            <a:pPr>
              <a:lnSpc>
                <a:spcPct val="160000"/>
              </a:lnSpc>
            </a:pPr>
            <a:r>
              <a:rPr lang="en-US" sz="1400" dirty="0" smtClean="0">
                <a:hlinkClick r:id="rId6"/>
              </a:rPr>
              <a:t>Coverage or Capacity - Making the best use of 802.11N</a:t>
            </a:r>
            <a:r>
              <a:rPr lang="en-US" sz="1400" dirty="0" smtClean="0"/>
              <a:t> </a:t>
            </a:r>
            <a:endParaRPr lang="en-US" sz="1400" dirty="0"/>
          </a:p>
          <a:p>
            <a:pPr>
              <a:lnSpc>
                <a:spcPct val="160000"/>
              </a:lnSpc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2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Medium infrastructure.</a:t>
            </a:r>
          </a:p>
          <a:p>
            <a:pPr marL="0" indent="0" algn="l">
              <a:buNone/>
            </a:pPr>
            <a:endParaRPr lang="en-US" sz="1400" dirty="0" smtClean="0"/>
          </a:p>
          <a:p>
            <a:pPr algn="l"/>
            <a:r>
              <a:rPr lang="en-US" dirty="0" smtClean="0"/>
              <a:t>RF devices </a:t>
            </a:r>
          </a:p>
          <a:p>
            <a:pPr marL="0" indent="0" algn="l">
              <a:buNone/>
            </a:pPr>
            <a:endParaRPr lang="en-US" sz="1400" strike="sngStrike" dirty="0" smtClean="0"/>
          </a:p>
          <a:p>
            <a:pPr algn="l"/>
            <a:r>
              <a:rPr lang="en-US" dirty="0" smtClean="0"/>
              <a:t>Packets </a:t>
            </a:r>
          </a:p>
          <a:p>
            <a:pPr algn="l"/>
            <a:endParaRPr lang="en-US" sz="1400" dirty="0" smtClean="0"/>
          </a:p>
          <a:p>
            <a:pPr algn="l"/>
            <a:r>
              <a:rPr lang="en-US" dirty="0" smtClean="0"/>
              <a:t>GUI</a:t>
            </a:r>
          </a:p>
          <a:p>
            <a:pPr marL="0" indent="0" algn="l">
              <a:buNone/>
            </a:pPr>
            <a:endParaRPr lang="en-US" sz="1400" strike="sngStrike" dirty="0" smtClean="0"/>
          </a:p>
          <a:p>
            <a:pPr algn="l"/>
            <a:r>
              <a:rPr lang="en-US" dirty="0" smtClean="0"/>
              <a:t>Support of two different data links:</a:t>
            </a:r>
          </a:p>
          <a:p>
            <a:pPr marL="0" indent="0" algn="l">
              <a:buNone/>
            </a:pPr>
            <a:endParaRPr lang="en-US" sz="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BSS</a:t>
            </a:r>
          </a:p>
          <a:p>
            <a:pPr marL="411480" lvl="1" indent="0">
              <a:buNone/>
            </a:pPr>
            <a:endParaRPr lang="en-US" sz="900" dirty="0" smtClean="0"/>
          </a:p>
          <a:p>
            <a:pPr lvl="1">
              <a:buFont typeface="Wingdings" pitchFamily="2" charset="2"/>
              <a:buChar char="Ø"/>
            </a:pPr>
            <a:r>
              <a:rPr lang="en-US" sz="1800" dirty="0" smtClean="0"/>
              <a:t>TDLS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Simulator -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771688"/>
              </p:ext>
            </p:extLst>
          </p:nvPr>
        </p:nvGraphicFramePr>
        <p:xfrm>
          <a:off x="228600" y="0"/>
          <a:ext cx="8610600" cy="6863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Visio" r:id="rId4" imgW="9147060" imgH="7289860" progId="Visio.Drawing.11">
                  <p:embed/>
                </p:oleObj>
              </mc:Choice>
              <mc:Fallback>
                <p:oleObj name="Visio" r:id="rId4" imgW="9147060" imgH="72898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0"/>
                        <a:ext cx="8610600" cy="6863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3400" y="1135474"/>
            <a:ext cx="457200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>
                <a:cs typeface="Arial" pitchFamily="34" charset="0"/>
              </a:rPr>
              <a:t>Rx/Tx e</a:t>
            </a:r>
            <a:r>
              <a:rPr lang="en-US" sz="2400" dirty="0" smtClean="0">
                <a:cs typeface="Arial" pitchFamily="34" charset="0"/>
              </a:rPr>
              <a:t>mulation over Medium</a:t>
            </a:r>
            <a:endParaRPr lang="en-US" sz="2400" dirty="0">
              <a:cs typeface="Arial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Radius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Multiple Channel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Dual Band support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RSSI Calculation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Transmission Data Rate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Noise Simulation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Tx opportunity 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Acknowledgment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>
                <a:cs typeface="Arial" pitchFamily="34" charset="0"/>
              </a:rPr>
              <a:t>MAC resolution  </a:t>
            </a:r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RF Devices UML</a:t>
            </a:r>
            <a:endParaRPr lang="en-US" dirty="0"/>
          </a:p>
        </p:txBody>
      </p:sp>
      <p:pic>
        <p:nvPicPr>
          <p:cNvPr id="5122" name="Picture 2" descr="D:\Dropbox\Z_PROJECTS\sls\Results\UML_RFDevic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600200"/>
            <a:ext cx="8839200" cy="413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</a:t>
            </a:r>
          </a:p>
          <a:p>
            <a:pPr marL="731520" lvl="2">
              <a:buFont typeface="Wingdings" pitchFamily="2" charset="2"/>
              <a:buChar char="Ø"/>
            </a:pPr>
            <a:r>
              <a:rPr lang="en-US" dirty="0" smtClean="0"/>
              <a:t>Able to transfer any </a:t>
            </a:r>
            <a:r>
              <a:rPr lang="en-US" dirty="0"/>
              <a:t>kind of packets </a:t>
            </a:r>
            <a:r>
              <a:rPr lang="en-US" dirty="0" smtClean="0"/>
              <a:t>without any code change</a:t>
            </a:r>
          </a:p>
          <a:p>
            <a:pPr marL="731520" lvl="2">
              <a:buFont typeface="Wingdings" pitchFamily="2" charset="2"/>
              <a:buChar char="Ø"/>
            </a:pPr>
            <a:r>
              <a:rPr lang="en-US" dirty="0" smtClean="0"/>
              <a:t>Buffers packet for each STA</a:t>
            </a:r>
          </a:p>
          <a:p>
            <a:pPr marL="365760" lvl="1">
              <a:buFont typeface="Wingdings" pitchFamily="2" charset="2"/>
              <a:buChar char=""/>
            </a:pPr>
            <a:endParaRPr lang="en-US" dirty="0"/>
          </a:p>
          <a:p>
            <a:pPr marL="365760" lvl="1">
              <a:buFont typeface="Wingdings" pitchFamily="2" charset="2"/>
              <a:buChar char=""/>
            </a:pPr>
            <a:r>
              <a:rPr lang="en-US" dirty="0" smtClean="0"/>
              <a:t>STA</a:t>
            </a:r>
          </a:p>
          <a:p>
            <a:pPr marL="708660" lvl="2" indent="-342900">
              <a:buFont typeface="Wingdings" pitchFamily="2" charset="2"/>
              <a:buChar char="Ø"/>
            </a:pPr>
            <a:r>
              <a:rPr lang="en-US" dirty="0" smtClean="0"/>
              <a:t>Preferred (best) Channel finding for TDLS </a:t>
            </a:r>
          </a:p>
          <a:p>
            <a:pPr marL="708660" lvl="2" indent="-342900">
              <a:buFont typeface="Wingdings" pitchFamily="2" charset="2"/>
              <a:buChar char="Ø"/>
            </a:pPr>
            <a:r>
              <a:rPr lang="en-US" dirty="0"/>
              <a:t>Stream handler / File to </a:t>
            </a:r>
            <a:r>
              <a:rPr lang="en-US" dirty="0" smtClean="0"/>
              <a:t>Packets </a:t>
            </a:r>
            <a:r>
              <a:rPr lang="en-US" dirty="0"/>
              <a:t>division and restoration    </a:t>
            </a:r>
          </a:p>
          <a:p>
            <a:pPr marL="365760" lvl="1">
              <a:buFont typeface="Wingdings" pitchFamily="2" charset="2"/>
              <a:buChar char=""/>
            </a:pPr>
            <a:endParaRPr lang="en-US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RF Devices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8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Packets UML</a:t>
            </a:r>
            <a:endParaRPr lang="en-US" dirty="0"/>
          </a:p>
        </p:txBody>
      </p:sp>
      <p:pic>
        <p:nvPicPr>
          <p:cNvPr id="4098" name="Picture 2" descr="D:\Dropbox\Z_PROJECTS\sls\Results\UML_Packe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8963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3276600"/>
            <a:ext cx="7745505" cy="13715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>
                <a:latin typeface="Broadway" pitchFamily="82" charset="0"/>
              </a:rPr>
              <a:t>DEMO</a:t>
            </a:r>
            <a:endParaRPr lang="en-US" sz="6600" dirty="0">
              <a:latin typeface="Broadway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7250</TotalTime>
  <Words>645</Words>
  <Application>Microsoft Office PowerPoint</Application>
  <PresentationFormat>On-screen Show (4:3)</PresentationFormat>
  <Paragraphs>242</Paragraphs>
  <Slides>31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Hardcover</vt:lpstr>
      <vt:lpstr>Visio</vt:lpstr>
      <vt:lpstr>Smart Link Selection</vt:lpstr>
      <vt:lpstr>Project Goal</vt:lpstr>
      <vt:lpstr>Project Overview</vt:lpstr>
      <vt:lpstr>Simulator - Design</vt:lpstr>
      <vt:lpstr>PowerPoint Presentation</vt:lpstr>
      <vt:lpstr>RF Devices UML</vt:lpstr>
      <vt:lpstr>RF Devices</vt:lpstr>
      <vt:lpstr>Packets UML</vt:lpstr>
      <vt:lpstr>GUI</vt:lpstr>
      <vt:lpstr>Supported Protocols</vt:lpstr>
      <vt:lpstr>Used Algorithms</vt:lpstr>
      <vt:lpstr>Used Algorithms</vt:lpstr>
      <vt:lpstr>Used Algorithms</vt:lpstr>
      <vt:lpstr>Used Algorithms</vt:lpstr>
      <vt:lpstr>Smart Link Selection</vt:lpstr>
      <vt:lpstr>Null Data Packet</vt:lpstr>
      <vt:lpstr>PowerPoint Presentation</vt:lpstr>
      <vt:lpstr>Null Data Packet</vt:lpstr>
      <vt:lpstr>Window Based Algorithm</vt:lpstr>
      <vt:lpstr>Window Based Algorithm</vt:lpstr>
      <vt:lpstr>Window Based Algorithm</vt:lpstr>
      <vt:lpstr>PowerPoint Presentation</vt:lpstr>
      <vt:lpstr>Window Based Algorithm</vt:lpstr>
      <vt:lpstr>Comparison of Algorithms</vt:lpstr>
      <vt:lpstr>Simulation Results</vt:lpstr>
      <vt:lpstr>Simulation Results</vt:lpstr>
      <vt:lpstr>Management Tools</vt:lpstr>
      <vt:lpstr>Demo</vt:lpstr>
      <vt:lpstr>Questions</vt:lpstr>
      <vt:lpstr>Bibliography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Shamis, Andrey</dc:creator>
  <cp:lastModifiedBy>Shamis, Andrey</cp:lastModifiedBy>
  <cp:revision>370</cp:revision>
  <cp:lastPrinted>2013-06-15T16:41:34Z</cp:lastPrinted>
  <dcterms:created xsi:type="dcterms:W3CDTF">2006-08-16T00:00:00Z</dcterms:created>
  <dcterms:modified xsi:type="dcterms:W3CDTF">2013-06-15T18:08:33Z</dcterms:modified>
</cp:coreProperties>
</file>