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slide" Target="slides/slide9.xml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2fa43e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2fa43e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2fa43e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2fa43e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2fa43e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2fa43e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2fa43e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2fa43e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2fa43e9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92fa43e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2fa43e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2fa43e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2fa43e9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2fa43e9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2fa43e9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2fa43e9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3021025" y="86325"/>
            <a:ext cx="3410124" cy="47819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41933" y="1634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8300">
                <a:latin typeface="Oswald"/>
                <a:ea typeface="Oswald"/>
                <a:cs typeface="Oswald"/>
                <a:sym typeface="Oswald"/>
              </a:rPr>
              <a:t>Что такое </a:t>
            </a:r>
            <a:r>
              <a:rPr b="1" lang="uk" sz="8300">
                <a:latin typeface="Oswald"/>
                <a:ea typeface="Oswald"/>
                <a:cs typeface="Oswald"/>
                <a:sym typeface="Oswald"/>
              </a:rPr>
              <a:t>CSS?</a:t>
            </a:r>
            <a:endParaRPr b="1" sz="8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74225"/>
            <a:ext cx="85206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ascading </a:t>
            </a: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tyle </a:t>
            </a: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heets (</a:t>
            </a: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CSS</a:t>
            </a: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— “каскадные таблицы стилей” — формальный язык описания внешнего вида документа, написанного с использованием языка разметки.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64375"/>
            <a:ext cx="85206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200">
                <a:solidFill>
                  <a:srgbClr val="303030"/>
                </a:solidFill>
                <a:latin typeface="Oswald"/>
                <a:ea typeface="Oswald"/>
                <a:cs typeface="Oswald"/>
                <a:sym typeface="Oswald"/>
              </a:rPr>
              <a:t>Каскадные таблицы стилей описывают правила форматирования элементов с помощью свойств и допустимых значений этих свойств.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49300"/>
            <a:ext cx="85206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000">
                <a:solidFill>
                  <a:srgbClr val="303030"/>
                </a:solidFill>
                <a:latin typeface="Oswald"/>
                <a:ea typeface="Oswald"/>
                <a:cs typeface="Oswald"/>
                <a:sym typeface="Oswald"/>
              </a:rPr>
              <a:t>Как все устроено?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080600"/>
            <a:ext cx="85206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Объявление стиля состоит из двух частей: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элемента веб-страницы — </a:t>
            </a:r>
            <a:r>
              <a:rPr b="1" i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селектора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и команды форматирования — </a:t>
            </a:r>
            <a:r>
              <a:rPr b="1" i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блока объявления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700" y="2607975"/>
            <a:ext cx="2826593" cy="10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775325"/>
            <a:ext cx="85206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Это можно прочитать как: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КТО {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ЧТО: КАК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0000" y="1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Oswald"/>
                <a:ea typeface="Oswald"/>
                <a:cs typeface="Oswald"/>
                <a:sym typeface="Oswald"/>
              </a:rPr>
              <a:t>CSS Правило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97775"/>
            <a:ext cx="8520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Такой блок называется </a:t>
            </a:r>
            <a:r>
              <a:rPr b="1"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«CSS-правило»</a:t>
            </a:r>
            <a:r>
              <a:rPr lang="uk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Каждое CSS-правило содержит хотя бы один селектор и свойство.CSS представляет собой процесс из трех частей: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селектор</a:t>
            </a:r>
            <a:r>
              <a:rPr lang="uk" sz="1050">
                <a:solidFill>
                  <a:schemeClr val="dk1"/>
                </a:solidFill>
              </a:rPr>
              <a:t> определяет, на какой элемент или элементы нацелиться;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свойство</a:t>
            </a:r>
            <a:r>
              <a:rPr lang="uk" sz="1050">
                <a:solidFill>
                  <a:schemeClr val="dk1"/>
                </a:solidFill>
              </a:rPr>
              <a:t> определяет характеристики для изменения;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значение</a:t>
            </a:r>
            <a:r>
              <a:rPr lang="uk" sz="1050">
                <a:solidFill>
                  <a:schemeClr val="dk1"/>
                </a:solidFill>
              </a:rPr>
              <a:t> определяет, как изменить эту характеристику.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14" y="2398850"/>
            <a:ext cx="3209167" cy="1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3770950"/>
            <a:ext cx="85206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&lt;h1&gt;Title&lt;/h1&gt;</a:t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uk" sz="115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red;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uk" sz="115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15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45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uk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latin typeface="Oswald"/>
                <a:ea typeface="Oswald"/>
                <a:cs typeface="Oswald"/>
                <a:sym typeface="Oswald"/>
              </a:rPr>
              <a:t>Способы задания стилей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36438"/>
            <a:ext cx="8520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Внешняя таблица стилей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5863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&lt;link media=</a:t>
            </a:r>
            <a:r>
              <a:rPr lang="uk" sz="115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"all"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 rel=</a:t>
            </a:r>
            <a:r>
              <a:rPr lang="uk" sz="115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uk" sz="115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"css/main.css"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&lt;link media=</a:t>
            </a:r>
            <a:r>
              <a:rPr lang="uk" sz="115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"all"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 rel=</a:t>
            </a:r>
            <a:r>
              <a:rPr lang="uk" sz="115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uk" sz="115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"css/assets.css"</a:t>
            </a: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1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145900"/>
            <a:ext cx="3381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Внутренние стили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543450"/>
            <a:ext cx="4260300" cy="17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uk" sz="10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0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28px</a:t>
            </a: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uk" sz="10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0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00">
              <a:solidFill>
                <a:srgbClr val="756BB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41225" y="2145900"/>
            <a:ext cx="4260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Встроенные (инлайновые) стили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41225" y="2571750"/>
            <a:ext cx="42603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&lt;h2 style=</a:t>
            </a:r>
            <a:r>
              <a:rPr lang="uk" sz="100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"font-size: 32px;"</a:t>
            </a: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2</a:t>
            </a:r>
            <a:r>
              <a:rPr lang="uk" sz="10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000">
              <a:solidFill>
                <a:srgbClr val="756BB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Oswald"/>
                <a:ea typeface="Oswald"/>
                <a:cs typeface="Oswald"/>
                <a:sym typeface="Oswald"/>
              </a:rPr>
              <a:t>Селекторы CSS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13825"/>
            <a:ext cx="85206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Селекторы </a:t>
            </a:r>
            <a:r>
              <a:rPr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– это имена стилей, которым вы будете прописывать свойства.</a:t>
            </a:r>
            <a:endParaRPr sz="1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Свойства </a:t>
            </a:r>
            <a:r>
              <a:rPr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– это ключевые слова, такие как 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font-weight</a:t>
            </a:r>
            <a:r>
              <a:rPr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или </a:t>
            </a:r>
            <a:r>
              <a:rPr lang="uk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которым присвоены определенные значения. Значения свойств присваиваются при помощи двоеточия и разделяются точкой с запятой:</a:t>
            </a:r>
            <a:endParaRPr sz="1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5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95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95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95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95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#000</a:t>
            </a: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4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Виды селекторов:</a:t>
            </a:r>
            <a:endParaRPr sz="14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универсальными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теговый селектор (селектором элемента)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классовый селектор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селектор идентификатора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селектор потомка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дочерний селектор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соседний селектор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родственный селектор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селектор атрибута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селектор псевдокласса</a:t>
            </a:r>
            <a:endParaRPr sz="95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" sz="950">
                <a:solidFill>
                  <a:schemeClr val="dk1"/>
                </a:solidFill>
              </a:rPr>
              <a:t>селектор псевдоэлементов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7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latin typeface="Oswald"/>
                <a:ea typeface="Oswald"/>
                <a:cs typeface="Oswald"/>
                <a:sym typeface="Oswald"/>
              </a:rPr>
              <a:t>Каскад (”вес” селекторов)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735050"/>
            <a:ext cx="85206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Каскадность CSS 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– это механизм, благодаря которому к элементу HTML-документа может применяться более чем одно правило CSS. Правила могут исходить из различных источников: из внешней и внутренней таблицы стилей, от механизма наследования, от родительских элементов, от классов и ID, от селектора тега, от атрибута </a:t>
            </a: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style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и т. д.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Поскольку в этих случаях часто происходит конфликт стилей, была создана система приоритетов: в конечном итоге применяется тот стиль, который исходит от источника с более высоким приоритетом.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0" y="2207575"/>
            <a:ext cx="2691725" cy="16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421425" y="2115600"/>
            <a:ext cx="32220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1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Когда селектор состоит из нескольких других селекторов, необходимо посчитать их общий вес. Вот как вычисляется приоритет: за каждый селектор добавляется 1 в соответствующую ячейку. В остальных ячейках стоят нули. Чтобы получить общий вес, необходимо «склеить» все числа в ячейках.</a:t>
            </a:r>
            <a:endParaRPr sz="11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825" y="2225450"/>
            <a:ext cx="2195775" cy="21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446142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порядок - </a:t>
            </a:r>
            <a:r>
              <a:rPr lang="uk" sz="1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чем ниже находится селектор по коду, тем его вес выше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0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300">
                <a:latin typeface="Oswald"/>
                <a:ea typeface="Oswald"/>
                <a:cs typeface="Oswald"/>
                <a:sym typeface="Oswald"/>
              </a:rPr>
              <a:t>Псевдоклассы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678125"/>
            <a:ext cx="8520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Псевдокласс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в CSS — это ключевое слово, добавленное к селектору, которое определяет его особое состояние. Например, </a:t>
            </a:r>
            <a:r>
              <a:rPr b="1" i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:hover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может быть использован для изменения цвета кнопки при наведении курсора на неё.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9175"/>
            <a:ext cx="85206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1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:link { </a:t>
            </a:r>
            <a:r>
              <a:rPr lang="uk" sz="11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red; }  </a:t>
            </a:r>
            <a:r>
              <a:rPr lang="uk" sz="1100">
                <a:solidFill>
                  <a:srgbClr val="636363"/>
                </a:solidFill>
                <a:latin typeface="Courier New"/>
                <a:ea typeface="Courier New"/>
                <a:cs typeface="Courier New"/>
                <a:sym typeface="Courier New"/>
              </a:rPr>
              <a:t>/* обычный цвет ссылки */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1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:visited { </a:t>
            </a:r>
            <a:r>
              <a:rPr lang="uk" sz="11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grey; }  </a:t>
            </a:r>
            <a:r>
              <a:rPr lang="uk" sz="1100">
                <a:solidFill>
                  <a:srgbClr val="636363"/>
                </a:solidFill>
                <a:latin typeface="Courier New"/>
                <a:ea typeface="Courier New"/>
                <a:cs typeface="Courier New"/>
                <a:sym typeface="Courier New"/>
              </a:rPr>
              <a:t>/* цвет ссылки, которую пользователь уже посещал */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1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:hover { </a:t>
            </a:r>
            <a:r>
              <a:rPr lang="uk" sz="11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blue; }  </a:t>
            </a:r>
            <a:r>
              <a:rPr lang="uk" sz="1100">
                <a:solidFill>
                  <a:srgbClr val="636363"/>
                </a:solidFill>
                <a:latin typeface="Courier New"/>
                <a:ea typeface="Courier New"/>
                <a:cs typeface="Courier New"/>
                <a:sym typeface="Courier New"/>
              </a:rPr>
              <a:t>/* цвет ссылки, на которую наведен курсор */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11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:active { </a:t>
            </a:r>
            <a:r>
              <a:rPr lang="uk" sz="11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uk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yellow; }  </a:t>
            </a:r>
            <a:r>
              <a:rPr lang="uk" sz="1100">
                <a:solidFill>
                  <a:srgbClr val="636363"/>
                </a:solidFill>
                <a:latin typeface="Courier New"/>
                <a:ea typeface="Courier New"/>
                <a:cs typeface="Courier New"/>
                <a:sym typeface="Courier New"/>
              </a:rPr>
              <a:t>/* цвет фона ссылки в момент нажатия на нее */</a:t>
            </a:r>
            <a:endParaRPr b="1"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52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300">
                <a:latin typeface="Oswald"/>
                <a:ea typeface="Oswald"/>
                <a:cs typeface="Oswald"/>
                <a:sym typeface="Oswald"/>
              </a:rPr>
              <a:t>Структурные псевдоклассы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6275" y="3143400"/>
            <a:ext cx="42621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nth-child(odd)</a:t>
            </a:r>
            <a:r>
              <a:rPr lang="uk" sz="1050">
                <a:solidFill>
                  <a:schemeClr val="dk1"/>
                </a:solidFill>
              </a:rPr>
              <a:t> — </a:t>
            </a:r>
            <a:r>
              <a:rPr lang="uk" sz="1050">
                <a:solidFill>
                  <a:schemeClr val="dk1"/>
                </a:solidFill>
              </a:rPr>
              <a:t>нечетные</a:t>
            </a:r>
            <a:r>
              <a:rPr lang="uk" sz="1050">
                <a:solidFill>
                  <a:schemeClr val="dk1"/>
                </a:solidFill>
              </a:rPr>
              <a:t> дочерние элементы;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:nth-child(even)</a:t>
            </a:r>
            <a:r>
              <a:rPr lang="uk" sz="1050">
                <a:solidFill>
                  <a:schemeClr val="dk1"/>
                </a:solidFill>
              </a:rPr>
              <a:t> — </a:t>
            </a:r>
            <a:r>
              <a:rPr lang="uk" sz="1050">
                <a:solidFill>
                  <a:schemeClr val="dk1"/>
                </a:solidFill>
              </a:rPr>
              <a:t>четные</a:t>
            </a:r>
            <a:r>
              <a:rPr lang="uk" sz="1050">
                <a:solidFill>
                  <a:schemeClr val="dk1"/>
                </a:solidFill>
              </a:rPr>
              <a:t> дочерние элементы;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:nth-child(3n)</a:t>
            </a:r>
            <a:r>
              <a:rPr lang="uk" sz="1050">
                <a:solidFill>
                  <a:schemeClr val="dk1"/>
                </a:solidFill>
              </a:rPr>
              <a:t> — каждый третий элемент среди дочерних;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:nth-child(n+2)</a:t>
            </a:r>
            <a:r>
              <a:rPr lang="uk" sz="1050">
                <a:solidFill>
                  <a:schemeClr val="dk1"/>
                </a:solidFill>
              </a:rPr>
              <a:t> — выбирает все элементы, начиная со второго;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:nth-child(-n+2)</a:t>
            </a:r>
            <a:r>
              <a:rPr lang="uk" sz="1050">
                <a:solidFill>
                  <a:schemeClr val="dk1"/>
                </a:solidFill>
              </a:rPr>
              <a:t> - первые 2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:nth-child(3)</a:t>
            </a:r>
            <a:r>
              <a:rPr lang="uk" sz="1050">
                <a:solidFill>
                  <a:schemeClr val="dk1"/>
                </a:solidFill>
              </a:rPr>
              <a:t> — выбирает третий дочерний элемент;</a:t>
            </a:r>
            <a:endParaRPr b="1"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819050" y="3143400"/>
            <a:ext cx="42621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:first-child</a:t>
            </a:r>
            <a:r>
              <a:rPr lang="uk" sz="1050">
                <a:solidFill>
                  <a:schemeClr val="dk1"/>
                </a:solidFill>
              </a:rPr>
              <a:t> — позволяет оформить только самый первый дочерний элемент тега;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:last-child</a:t>
            </a:r>
            <a:r>
              <a:rPr lang="uk" sz="1050">
                <a:solidFill>
                  <a:schemeClr val="dk1"/>
                </a:solidFill>
              </a:rPr>
              <a:t> — позволяет форматировать последний дочерний элемент тега;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:only-child</a:t>
            </a:r>
            <a:r>
              <a:rPr lang="uk" sz="1050">
                <a:solidFill>
                  <a:schemeClr val="dk1"/>
                </a:solidFill>
              </a:rPr>
              <a:t> — выбирает элемент, являющийся единственным дочерним элементом;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050">
                <a:solidFill>
                  <a:schemeClr val="dk1"/>
                </a:solidFill>
              </a:rPr>
              <a:t>:empty</a:t>
            </a:r>
            <a:r>
              <a:rPr lang="uk" sz="1050">
                <a:solidFill>
                  <a:schemeClr val="dk1"/>
                </a:solidFill>
              </a:rPr>
              <a:t> — выбирает элементы, у которых нет дочерних элементов;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1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Oswald"/>
                <a:ea typeface="Oswald"/>
                <a:cs typeface="Oswald"/>
                <a:sym typeface="Oswald"/>
              </a:rPr>
              <a:t>Псевдоэлементы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863550"/>
            <a:ext cx="85206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Если псевдоклассы записываются с одним двоеточием, то псевдоэлементы – с двумя. Это было внедрено в CSS3 для того, чтобы различать псевдоклассы и псевдоэлементы между собой. Однако раньше этой разницы не существовало и с псевдоэлементами использовалось одно двоеточие. Сейчас браузеры поддерживают оба варианта написания (но не для всех случаев). Рассмотрим некоторые псевдоэлементы: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::after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используется вместе со свойством </a:t>
            </a: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и позволяет вывести необходимые данные после содержимого элемента;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::before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выполняет похожую функцию, что и предыдущий, только выводит данные </a:t>
            </a:r>
            <a:r>
              <a:rPr i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перед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содержимым элемента;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::selection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этот псевдоэлемент распознается браузерами только при использовании двух двоеточий и позволяет установить цвет и фон для текста, который выделен пользователем;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::first-letter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используется для изменения стиля первого символа в тексте элемента;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::first-line</a:t>
            </a:r>
            <a:r>
              <a:rPr lang="uk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используется для изменения стиля первой строки текста элемента.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2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Oswald"/>
                <a:ea typeface="Oswald"/>
                <a:cs typeface="Oswald"/>
                <a:sym typeface="Oswald"/>
              </a:rPr>
              <a:t>Подробнее про before и after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65050" y="3794925"/>
            <a:ext cx="85206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 первых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мы указываем на реальный html элемент с помощью строк #example::before и #example::after. Приставки после двоеточия, означают, что это стиль не просто элемента, а его псевдоэлементов.</a:t>
            </a:r>
            <a:endParaRPr sz="1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Во-вторых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вы не сможете ничего добавить без свойства </a:t>
            </a:r>
            <a:r>
              <a:rPr b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которое указывает, что именно должно отображаться как псевдоэлемент.Вы можете оставить свойство </a:t>
            </a:r>
            <a:r>
              <a:rPr b="1"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uk" sz="1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пустым, и создать блок.</a:t>
            </a:r>
            <a:endParaRPr sz="1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7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300">
                <a:latin typeface="Oswald"/>
                <a:ea typeface="Oswald"/>
                <a:cs typeface="Oswald"/>
                <a:sym typeface="Oswald"/>
              </a:rPr>
              <a:t>Единицы измерения в CSS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50" y="712000"/>
            <a:ext cx="8520600" cy="23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